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5" r:id="rId1"/>
  </p:sldMasterIdLst>
  <p:notesMasterIdLst>
    <p:notesMasterId r:id="rId122"/>
  </p:notesMasterIdLst>
  <p:handoutMasterIdLst>
    <p:handoutMasterId r:id="rId123"/>
  </p:handoutMasterIdLst>
  <p:sldIdLst>
    <p:sldId id="465" r:id="rId2"/>
    <p:sldId id="722" r:id="rId3"/>
    <p:sldId id="723" r:id="rId4"/>
    <p:sldId id="724" r:id="rId5"/>
    <p:sldId id="725" r:id="rId6"/>
    <p:sldId id="740" r:id="rId7"/>
    <p:sldId id="742" r:id="rId8"/>
    <p:sldId id="743" r:id="rId9"/>
    <p:sldId id="744" r:id="rId10"/>
    <p:sldId id="745" r:id="rId11"/>
    <p:sldId id="746" r:id="rId12"/>
    <p:sldId id="747" r:id="rId13"/>
    <p:sldId id="860" r:id="rId14"/>
    <p:sldId id="758" r:id="rId15"/>
    <p:sldId id="757" r:id="rId16"/>
    <p:sldId id="759" r:id="rId17"/>
    <p:sldId id="760" r:id="rId18"/>
    <p:sldId id="762" r:id="rId19"/>
    <p:sldId id="764" r:id="rId20"/>
    <p:sldId id="765" r:id="rId21"/>
    <p:sldId id="767" r:id="rId22"/>
    <p:sldId id="768" r:id="rId23"/>
    <p:sldId id="769" r:id="rId24"/>
    <p:sldId id="770" r:id="rId25"/>
    <p:sldId id="771" r:id="rId26"/>
    <p:sldId id="772" r:id="rId27"/>
    <p:sldId id="773" r:id="rId28"/>
    <p:sldId id="774" r:id="rId29"/>
    <p:sldId id="888" r:id="rId30"/>
    <p:sldId id="776" r:id="rId31"/>
    <p:sldId id="862" r:id="rId32"/>
    <p:sldId id="777" r:id="rId33"/>
    <p:sldId id="778" r:id="rId34"/>
    <p:sldId id="779" r:id="rId35"/>
    <p:sldId id="780" r:id="rId36"/>
    <p:sldId id="784" r:id="rId37"/>
    <p:sldId id="785" r:id="rId38"/>
    <p:sldId id="786" r:id="rId39"/>
    <p:sldId id="787" r:id="rId40"/>
    <p:sldId id="788" r:id="rId41"/>
    <p:sldId id="789" r:id="rId42"/>
    <p:sldId id="790" r:id="rId43"/>
    <p:sldId id="791" r:id="rId44"/>
    <p:sldId id="873" r:id="rId45"/>
    <p:sldId id="874" r:id="rId46"/>
    <p:sldId id="875" r:id="rId47"/>
    <p:sldId id="876" r:id="rId48"/>
    <p:sldId id="877" r:id="rId49"/>
    <p:sldId id="878" r:id="rId50"/>
    <p:sldId id="879" r:id="rId51"/>
    <p:sldId id="880" r:id="rId52"/>
    <p:sldId id="881" r:id="rId53"/>
    <p:sldId id="882" r:id="rId54"/>
    <p:sldId id="883" r:id="rId55"/>
    <p:sldId id="884" r:id="rId56"/>
    <p:sldId id="885" r:id="rId57"/>
    <p:sldId id="886" r:id="rId58"/>
    <p:sldId id="887" r:id="rId59"/>
    <p:sldId id="792" r:id="rId60"/>
    <p:sldId id="863" r:id="rId61"/>
    <p:sldId id="864" r:id="rId62"/>
    <p:sldId id="865" r:id="rId63"/>
    <p:sldId id="866" r:id="rId64"/>
    <p:sldId id="867" r:id="rId65"/>
    <p:sldId id="869" r:id="rId66"/>
    <p:sldId id="870" r:id="rId67"/>
    <p:sldId id="793" r:id="rId68"/>
    <p:sldId id="794" r:id="rId69"/>
    <p:sldId id="795" r:id="rId70"/>
    <p:sldId id="796" r:id="rId71"/>
    <p:sldId id="797" r:id="rId72"/>
    <p:sldId id="798" r:id="rId73"/>
    <p:sldId id="799" r:id="rId74"/>
    <p:sldId id="800" r:id="rId75"/>
    <p:sldId id="801" r:id="rId76"/>
    <p:sldId id="802" r:id="rId77"/>
    <p:sldId id="803" r:id="rId78"/>
    <p:sldId id="804" r:id="rId79"/>
    <p:sldId id="805" r:id="rId80"/>
    <p:sldId id="806" r:id="rId81"/>
    <p:sldId id="807" r:id="rId82"/>
    <p:sldId id="808" r:id="rId83"/>
    <p:sldId id="809" r:id="rId84"/>
    <p:sldId id="810" r:id="rId85"/>
    <p:sldId id="811" r:id="rId86"/>
    <p:sldId id="812" r:id="rId87"/>
    <p:sldId id="813" r:id="rId88"/>
    <p:sldId id="814" r:id="rId89"/>
    <p:sldId id="821" r:id="rId90"/>
    <p:sldId id="861" r:id="rId91"/>
    <p:sldId id="826" r:id="rId92"/>
    <p:sldId id="827" r:id="rId93"/>
    <p:sldId id="828" r:id="rId94"/>
    <p:sldId id="829" r:id="rId95"/>
    <p:sldId id="830" r:id="rId96"/>
    <p:sldId id="831" r:id="rId97"/>
    <p:sldId id="832" r:id="rId98"/>
    <p:sldId id="833" r:id="rId99"/>
    <p:sldId id="834" r:id="rId100"/>
    <p:sldId id="835" r:id="rId101"/>
    <p:sldId id="839" r:id="rId102"/>
    <p:sldId id="840" r:id="rId103"/>
    <p:sldId id="841" r:id="rId104"/>
    <p:sldId id="842" r:id="rId105"/>
    <p:sldId id="843" r:id="rId106"/>
    <p:sldId id="844" r:id="rId107"/>
    <p:sldId id="845" r:id="rId108"/>
    <p:sldId id="846" r:id="rId109"/>
    <p:sldId id="847" r:id="rId110"/>
    <p:sldId id="848" r:id="rId111"/>
    <p:sldId id="849" r:id="rId112"/>
    <p:sldId id="850" r:id="rId113"/>
    <p:sldId id="851" r:id="rId114"/>
    <p:sldId id="852" r:id="rId115"/>
    <p:sldId id="853" r:id="rId116"/>
    <p:sldId id="854" r:id="rId117"/>
    <p:sldId id="855" r:id="rId118"/>
    <p:sldId id="856" r:id="rId119"/>
    <p:sldId id="857" r:id="rId120"/>
    <p:sldId id="858" r:id="rId12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1837"/>
    <a:srgbClr val="10A02B"/>
    <a:srgbClr val="33CC33"/>
    <a:srgbClr val="FF00FF"/>
    <a:srgbClr val="0000FF"/>
    <a:srgbClr val="E7E7E7"/>
    <a:srgbClr val="800000"/>
    <a:srgbClr val="FF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19" autoAdjust="0"/>
    <p:restoredTop sz="94667" autoAdjust="0"/>
  </p:normalViewPr>
  <p:slideViewPr>
    <p:cSldViewPr>
      <p:cViewPr>
        <p:scale>
          <a:sx n="66" d="100"/>
          <a:sy n="66" d="100"/>
        </p:scale>
        <p:origin x="-179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56" d="100"/>
          <a:sy n="56" d="100"/>
        </p:scale>
        <p:origin x="-252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bwMode="auto">
          <a:xfrm>
            <a:off x="0" y="0"/>
            <a:ext cx="3037840" cy="463550"/>
          </a:xfrm>
          <a:prstGeom prst="rect">
            <a:avLst/>
          </a:prstGeom>
          <a:noFill/>
          <a:ln w="9525">
            <a:noFill/>
            <a:miter lim="800000"/>
            <a:headEnd/>
            <a:tailEnd/>
          </a:ln>
          <a:effectLst/>
        </p:spPr>
        <p:txBody>
          <a:bodyPr vert="horz" wrap="square" lIns="93165" tIns="46583" rIns="93165" bIns="46583" numCol="1" anchor="t" anchorCtr="0" compatLnSpc="1">
            <a:prstTxWarp prst="textNoShape">
              <a:avLst/>
            </a:prstTxWarp>
          </a:bodyPr>
          <a:lstStyle>
            <a:lvl1pPr defTabSz="931824">
              <a:defRPr sz="1200">
                <a:latin typeface="Constantia" pitchFamily="18" charset="0"/>
              </a:defRPr>
            </a:lvl1pPr>
          </a:lstStyle>
          <a:p>
            <a:pPr>
              <a:defRPr/>
            </a:pPr>
            <a:endParaRPr lang="en-US"/>
          </a:p>
        </p:txBody>
      </p:sp>
      <p:sp>
        <p:nvSpPr>
          <p:cNvPr id="183299" name="Rectangle 3"/>
          <p:cNvSpPr>
            <a:spLocks noGrp="1" noChangeArrowheads="1"/>
          </p:cNvSpPr>
          <p:nvPr>
            <p:ph type="dt" sz="quarter" idx="1"/>
          </p:nvPr>
        </p:nvSpPr>
        <p:spPr bwMode="auto">
          <a:xfrm>
            <a:off x="3970938" y="0"/>
            <a:ext cx="3037840" cy="463550"/>
          </a:xfrm>
          <a:prstGeom prst="rect">
            <a:avLst/>
          </a:prstGeom>
          <a:noFill/>
          <a:ln w="9525">
            <a:noFill/>
            <a:miter lim="800000"/>
            <a:headEnd/>
            <a:tailEnd/>
          </a:ln>
          <a:effectLst/>
        </p:spPr>
        <p:txBody>
          <a:bodyPr vert="horz" wrap="square" lIns="93165" tIns="46583" rIns="93165" bIns="46583" numCol="1" anchor="t" anchorCtr="0" compatLnSpc="1">
            <a:prstTxWarp prst="textNoShape">
              <a:avLst/>
            </a:prstTxWarp>
          </a:bodyPr>
          <a:lstStyle>
            <a:lvl1pPr algn="r" defTabSz="931824">
              <a:defRPr sz="1200">
                <a:latin typeface="Constantia" pitchFamily="18" charset="0"/>
              </a:defRPr>
            </a:lvl1pPr>
          </a:lstStyle>
          <a:p>
            <a:pPr>
              <a:defRPr/>
            </a:pPr>
            <a:endParaRPr lang="en-US"/>
          </a:p>
        </p:txBody>
      </p:sp>
      <p:sp>
        <p:nvSpPr>
          <p:cNvPr id="183300" name="Rectangle 4"/>
          <p:cNvSpPr>
            <a:spLocks noGrp="1" noChangeArrowheads="1"/>
          </p:cNvSpPr>
          <p:nvPr>
            <p:ph type="ftr" sz="quarter" idx="2"/>
          </p:nvPr>
        </p:nvSpPr>
        <p:spPr bwMode="auto">
          <a:xfrm>
            <a:off x="0" y="8831264"/>
            <a:ext cx="3037840" cy="463550"/>
          </a:xfrm>
          <a:prstGeom prst="rect">
            <a:avLst/>
          </a:prstGeom>
          <a:noFill/>
          <a:ln w="9525">
            <a:noFill/>
            <a:miter lim="800000"/>
            <a:headEnd/>
            <a:tailEnd/>
          </a:ln>
          <a:effectLst/>
        </p:spPr>
        <p:txBody>
          <a:bodyPr vert="horz" wrap="square" lIns="93165" tIns="46583" rIns="93165" bIns="46583" numCol="1" anchor="b" anchorCtr="0" compatLnSpc="1">
            <a:prstTxWarp prst="textNoShape">
              <a:avLst/>
            </a:prstTxWarp>
          </a:bodyPr>
          <a:lstStyle>
            <a:lvl1pPr defTabSz="931824">
              <a:defRPr sz="1200">
                <a:latin typeface="Constantia" pitchFamily="18" charset="0"/>
              </a:defRPr>
            </a:lvl1pPr>
          </a:lstStyle>
          <a:p>
            <a:pPr>
              <a:defRPr/>
            </a:pPr>
            <a:endParaRPr lang="en-US"/>
          </a:p>
        </p:txBody>
      </p:sp>
      <p:sp>
        <p:nvSpPr>
          <p:cNvPr id="183301" name="Rectangle 5"/>
          <p:cNvSpPr>
            <a:spLocks noGrp="1" noChangeArrowheads="1"/>
          </p:cNvSpPr>
          <p:nvPr>
            <p:ph type="sldNum" sz="quarter" idx="3"/>
          </p:nvPr>
        </p:nvSpPr>
        <p:spPr bwMode="auto">
          <a:xfrm>
            <a:off x="3970938" y="8831264"/>
            <a:ext cx="3037840" cy="463550"/>
          </a:xfrm>
          <a:prstGeom prst="rect">
            <a:avLst/>
          </a:prstGeom>
          <a:noFill/>
          <a:ln w="9525">
            <a:noFill/>
            <a:miter lim="800000"/>
            <a:headEnd/>
            <a:tailEnd/>
          </a:ln>
          <a:effectLst/>
        </p:spPr>
        <p:txBody>
          <a:bodyPr vert="horz" wrap="square" lIns="93165" tIns="46583" rIns="93165" bIns="46583" numCol="1" anchor="b" anchorCtr="0" compatLnSpc="1">
            <a:prstTxWarp prst="textNoShape">
              <a:avLst/>
            </a:prstTxWarp>
          </a:bodyPr>
          <a:lstStyle>
            <a:lvl1pPr algn="r" defTabSz="931824">
              <a:defRPr sz="1200">
                <a:latin typeface="Constantia" pitchFamily="18" charset="0"/>
              </a:defRPr>
            </a:lvl1pPr>
          </a:lstStyle>
          <a:p>
            <a:pPr>
              <a:defRPr/>
            </a:pPr>
            <a:fld id="{D422B92B-0EE1-45CE-ACE7-C6EF15519F9C}" type="slidenum">
              <a:rPr lang="en-US"/>
              <a:pPr>
                <a:defRPr/>
              </a:pPr>
              <a:t>‹#›</a:t>
            </a:fld>
            <a:endParaRPr lang="en-US"/>
          </a:p>
        </p:txBody>
      </p:sp>
    </p:spTree>
    <p:extLst>
      <p:ext uri="{BB962C8B-B14F-4D97-AF65-F5344CB8AC3E}">
        <p14:creationId xmlns:p14="http://schemas.microsoft.com/office/powerpoint/2010/main" val="834982123"/>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7840" cy="463550"/>
          </a:xfrm>
          <a:prstGeom prst="rect">
            <a:avLst/>
          </a:prstGeom>
          <a:noFill/>
          <a:ln w="9525">
            <a:noFill/>
            <a:miter lim="800000"/>
            <a:headEnd/>
            <a:tailEnd/>
          </a:ln>
        </p:spPr>
        <p:txBody>
          <a:bodyPr vert="horz" wrap="square" lIns="93165" tIns="46583" rIns="93165" bIns="46583" numCol="1" anchor="t" anchorCtr="0" compatLnSpc="1">
            <a:prstTxWarp prst="textNoShape">
              <a:avLst/>
            </a:prstTxWarp>
          </a:bodyPr>
          <a:lstStyle>
            <a:lvl1pPr defTabSz="931824">
              <a:defRPr sz="1200">
                <a:latin typeface="Calibri" pitchFamily="34" charset="0"/>
              </a:defRPr>
            </a:lvl1pPr>
          </a:lstStyle>
          <a:p>
            <a:pPr>
              <a:defRPr/>
            </a:pPr>
            <a:endParaRPr lang="en-US"/>
          </a:p>
        </p:txBody>
      </p:sp>
      <p:sp>
        <p:nvSpPr>
          <p:cNvPr id="3" name="Date Placeholder 2"/>
          <p:cNvSpPr>
            <a:spLocks noGrp="1"/>
          </p:cNvSpPr>
          <p:nvPr>
            <p:ph type="dt" idx="1"/>
          </p:nvPr>
        </p:nvSpPr>
        <p:spPr bwMode="auto">
          <a:xfrm>
            <a:off x="3970938" y="0"/>
            <a:ext cx="3037840" cy="463550"/>
          </a:xfrm>
          <a:prstGeom prst="rect">
            <a:avLst/>
          </a:prstGeom>
          <a:noFill/>
          <a:ln w="9525">
            <a:noFill/>
            <a:miter lim="800000"/>
            <a:headEnd/>
            <a:tailEnd/>
          </a:ln>
        </p:spPr>
        <p:txBody>
          <a:bodyPr vert="horz" wrap="square" lIns="93165" tIns="46583" rIns="93165" bIns="46583" numCol="1" anchor="t" anchorCtr="0" compatLnSpc="1">
            <a:prstTxWarp prst="textNoShape">
              <a:avLst/>
            </a:prstTxWarp>
          </a:bodyPr>
          <a:lstStyle>
            <a:lvl1pPr algn="r" defTabSz="931824">
              <a:defRPr sz="1200">
                <a:latin typeface="Calibri" pitchFamily="34" charset="0"/>
              </a:defRPr>
            </a:lvl1pPr>
          </a:lstStyle>
          <a:p>
            <a:pPr>
              <a:defRPr/>
            </a:pPr>
            <a:endParaRPr lang="en-US"/>
          </a:p>
        </p:txBody>
      </p:sp>
      <p:sp>
        <p:nvSpPr>
          <p:cNvPr id="4" name="Slide Image Placeholder 3"/>
          <p:cNvSpPr>
            <a:spLocks noGrp="1" noRot="1" noChangeAspect="1"/>
          </p:cNvSpPr>
          <p:nvPr>
            <p:ph type="sldImg" idx="2"/>
          </p:nvPr>
        </p:nvSpPr>
        <p:spPr>
          <a:xfrm>
            <a:off x="1182688" y="698500"/>
            <a:ext cx="4646612" cy="3486150"/>
          </a:xfrm>
          <a:prstGeom prst="rect">
            <a:avLst/>
          </a:prstGeom>
          <a:noFill/>
          <a:ln w="12700">
            <a:solidFill>
              <a:prstClr val="black"/>
            </a:solidFill>
          </a:ln>
        </p:spPr>
        <p:txBody>
          <a:bodyPr vert="horz" lIns="88133" tIns="44067" rIns="88133" bIns="44067" rtlCol="0" anchor="ctr"/>
          <a:lstStyle/>
          <a:p>
            <a:pPr lvl="0"/>
            <a:endParaRPr lang="en-US" noProof="0"/>
          </a:p>
        </p:txBody>
      </p:sp>
      <p:sp>
        <p:nvSpPr>
          <p:cNvPr id="5" name="Notes Placeholder 4"/>
          <p:cNvSpPr>
            <a:spLocks noGrp="1"/>
          </p:cNvSpPr>
          <p:nvPr>
            <p:ph type="body" sz="quarter" idx="3"/>
          </p:nvPr>
        </p:nvSpPr>
        <p:spPr bwMode="auto">
          <a:xfrm>
            <a:off x="701040" y="4416426"/>
            <a:ext cx="5608320" cy="4181475"/>
          </a:xfrm>
          <a:prstGeom prst="rect">
            <a:avLst/>
          </a:prstGeom>
          <a:noFill/>
          <a:ln w="9525">
            <a:noFill/>
            <a:miter lim="800000"/>
            <a:headEnd/>
            <a:tailEnd/>
          </a:ln>
        </p:spPr>
        <p:txBody>
          <a:bodyPr vert="horz" wrap="square" lIns="93165" tIns="46583" rIns="93165" bIns="4658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8831264"/>
            <a:ext cx="3037840" cy="463550"/>
          </a:xfrm>
          <a:prstGeom prst="rect">
            <a:avLst/>
          </a:prstGeom>
          <a:noFill/>
          <a:ln w="9525">
            <a:noFill/>
            <a:miter lim="800000"/>
            <a:headEnd/>
            <a:tailEnd/>
          </a:ln>
        </p:spPr>
        <p:txBody>
          <a:bodyPr vert="horz" wrap="square" lIns="93165" tIns="46583" rIns="93165" bIns="46583" numCol="1" anchor="b" anchorCtr="0" compatLnSpc="1">
            <a:prstTxWarp prst="textNoShape">
              <a:avLst/>
            </a:prstTxWarp>
          </a:bodyPr>
          <a:lstStyle>
            <a:lvl1pPr defTabSz="931824">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bwMode="auto">
          <a:xfrm>
            <a:off x="3970938" y="8831264"/>
            <a:ext cx="3037840" cy="463550"/>
          </a:xfrm>
          <a:prstGeom prst="rect">
            <a:avLst/>
          </a:prstGeom>
          <a:noFill/>
          <a:ln w="9525">
            <a:noFill/>
            <a:miter lim="800000"/>
            <a:headEnd/>
            <a:tailEnd/>
          </a:ln>
        </p:spPr>
        <p:txBody>
          <a:bodyPr vert="horz" wrap="square" lIns="93165" tIns="46583" rIns="93165" bIns="46583" numCol="1" anchor="b" anchorCtr="0" compatLnSpc="1">
            <a:prstTxWarp prst="textNoShape">
              <a:avLst/>
            </a:prstTxWarp>
          </a:bodyPr>
          <a:lstStyle>
            <a:lvl1pPr algn="r" defTabSz="931824">
              <a:defRPr sz="1200">
                <a:latin typeface="Calibri" pitchFamily="34" charset="0"/>
              </a:defRPr>
            </a:lvl1pPr>
          </a:lstStyle>
          <a:p>
            <a:pPr>
              <a:defRPr/>
            </a:pPr>
            <a:fld id="{5FB2B599-FBB0-4516-AF5F-75A4AB2BF7E3}" type="slidenum">
              <a:rPr lang="en-US"/>
              <a:pPr>
                <a:defRPr/>
              </a:pPr>
              <a:t>‹#›</a:t>
            </a:fld>
            <a:endParaRPr lang="en-US"/>
          </a:p>
        </p:txBody>
      </p:sp>
    </p:spTree>
    <p:extLst>
      <p:ext uri="{BB962C8B-B14F-4D97-AF65-F5344CB8AC3E}">
        <p14:creationId xmlns:p14="http://schemas.microsoft.com/office/powerpoint/2010/main" val="938495749"/>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 name="Date Placeholder 1"/>
          <p:cNvSpPr>
            <a:spLocks noGrp="1"/>
          </p:cNvSpPr>
          <p:nvPr>
            <p:ph type="dt" idx="10"/>
          </p:nvPr>
        </p:nvSpPr>
        <p:spPr/>
        <p:txBody>
          <a:bodyP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9AFBD19-B6E0-42E8-9256-B18F02CDBEA4}" type="datetime1">
              <a:rPr lang="en-US" smtClean="0"/>
              <a:t>2/19/2015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1A5D822-F94B-4C06-B833-D5C515A8ED8C}" type="slidenum">
              <a:rPr lang="en-US" smtClean="0"/>
              <a:pPr>
                <a:defRPr/>
              </a:pPr>
              <a:t>‹#›</a:t>
            </a:fld>
            <a:endParaRPr lang="en-US"/>
          </a:p>
        </p:txBody>
      </p:sp>
    </p:spTree>
    <p:extLst>
      <p:ext uri="{BB962C8B-B14F-4D97-AF65-F5344CB8AC3E}">
        <p14:creationId xmlns:p14="http://schemas.microsoft.com/office/powerpoint/2010/main" val="210574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EAA41B6-09BD-4E9C-B5FF-571077E18783}" type="datetime1">
              <a:rPr lang="en-US" smtClean="0"/>
              <a:t>2/19/2015</a:t>
            </a:fld>
            <a:endParaRPr lang="en-US"/>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C9B6FC5-F6BA-40F3-93A9-66C5A3275C5B}" type="slidenum">
              <a:rPr lang="en-US" smtClean="0"/>
              <a:pPr>
                <a:defRPr/>
              </a:pPr>
              <a:t>‹#›</a:t>
            </a:fld>
            <a:endParaRPr lang="en-US"/>
          </a:p>
        </p:txBody>
      </p:sp>
    </p:spTree>
    <p:extLst>
      <p:ext uri="{BB962C8B-B14F-4D97-AF65-F5344CB8AC3E}">
        <p14:creationId xmlns:p14="http://schemas.microsoft.com/office/powerpoint/2010/main" val="30275531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3EDDFD0-FAAC-4A01-B9EC-5B261A62AF3F}" type="datetime1">
              <a:rPr lang="en-US" smtClean="0"/>
              <a:t>2/19/2015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C7075A-45D0-4AD6-8D52-7028EA3D2DC9}" type="slidenum">
              <a:rPr lang="en-US" smtClean="0"/>
              <a:pPr>
                <a:defRPr/>
              </a:pPr>
              <a:t>‹#›</a:t>
            </a:fld>
            <a:endParaRPr lang="en-US"/>
          </a:p>
        </p:txBody>
      </p:sp>
    </p:spTree>
    <p:extLst>
      <p:ext uri="{BB962C8B-B14F-4D97-AF65-F5344CB8AC3E}">
        <p14:creationId xmlns:p14="http://schemas.microsoft.com/office/powerpoint/2010/main" val="1724827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cxnSp>
        <p:nvCxnSpPr>
          <p:cNvPr id="5" name="Straight Connector 4"/>
          <p:cNvCxnSpPr/>
          <p:nvPr userDrawn="1"/>
        </p:nvCxnSpPr>
        <p:spPr>
          <a:xfrm>
            <a:off x="304800" y="914400"/>
            <a:ext cx="8382000"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0" y="6248400"/>
            <a:ext cx="9144000" cy="60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userDrawn="1"/>
        </p:nvCxnSpPr>
        <p:spPr>
          <a:xfrm>
            <a:off x="0" y="632460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txBox="1">
            <a:spLocks/>
          </p:cNvSpPr>
          <p:nvPr userDrawn="1"/>
        </p:nvSpPr>
        <p:spPr>
          <a:xfrm>
            <a:off x="490538" y="6400800"/>
            <a:ext cx="8196262" cy="306388"/>
          </a:xfrm>
          <a:prstGeom prst="rect">
            <a:avLst/>
          </a:prstGeom>
        </p:spPr>
        <p:txBody>
          <a:bodyPr/>
          <a:lstStyle>
            <a:lvl1pPr>
              <a:defRPr>
                <a:solidFill>
                  <a:schemeClr val="bg1">
                    <a:lumMod val="50000"/>
                  </a:schemeClr>
                </a:solidFill>
              </a:defRPr>
            </a:lvl1pPr>
          </a:lstStyle>
          <a:p>
            <a:pPr fontAlgn="auto">
              <a:spcBef>
                <a:spcPts val="0"/>
              </a:spcBef>
              <a:spcAft>
                <a:spcPts val="0"/>
              </a:spcAft>
              <a:defRPr/>
            </a:pPr>
            <a:r>
              <a:rPr lang="en-US" sz="1200" b="1" dirty="0" smtClean="0">
                <a:solidFill>
                  <a:schemeClr val="bg1"/>
                </a:solidFill>
                <a:latin typeface="Calibri" pitchFamily="34" charset="0"/>
              </a:rPr>
              <a:t>Road to Success  </a:t>
            </a:r>
            <a:r>
              <a:rPr lang="en-US" sz="1200" dirty="0" smtClean="0">
                <a:solidFill>
                  <a:schemeClr val="bg1"/>
                </a:solidFill>
                <a:latin typeface="Calibri" pitchFamily="34" charset="0"/>
              </a:rPr>
              <a:t>I  2011 Schools &amp; Libraries Fall Applicant Trainings               			            </a:t>
            </a:r>
            <a:fld id="{DC816F37-4189-402B-A997-1619F90BEBBF}" type="slidenum">
              <a:rPr lang="en-US" sz="1200" smtClean="0">
                <a:solidFill>
                  <a:schemeClr val="bg1"/>
                </a:solidFill>
                <a:latin typeface="Calibri" pitchFamily="34" charset="0"/>
              </a:rPr>
              <a:pPr fontAlgn="auto">
                <a:spcBef>
                  <a:spcPts val="0"/>
                </a:spcBef>
                <a:spcAft>
                  <a:spcPts val="0"/>
                </a:spcAft>
                <a:defRPr/>
              </a:pPr>
              <a:t>‹#›</a:t>
            </a:fld>
            <a:endParaRPr lang="en-US" sz="1200" dirty="0" smtClean="0">
              <a:solidFill>
                <a:schemeClr val="bg1"/>
              </a:solidFill>
              <a:latin typeface="Calibri" pitchFamily="34" charset="0"/>
            </a:endParaRPr>
          </a:p>
        </p:txBody>
      </p:sp>
      <p:sp>
        <p:nvSpPr>
          <p:cNvPr id="16" name="Text Placeholder 15"/>
          <p:cNvSpPr>
            <a:spLocks noGrp="1"/>
          </p:cNvSpPr>
          <p:nvPr>
            <p:ph type="body" sz="quarter" idx="10"/>
          </p:nvPr>
        </p:nvSpPr>
        <p:spPr>
          <a:xfrm>
            <a:off x="457200" y="2209800"/>
            <a:ext cx="8229600" cy="3733800"/>
          </a:xfrm>
          <a:prstGeom prst="rect">
            <a:avLst/>
          </a:prstGeom>
        </p:spPr>
        <p:txBody>
          <a:bodyPr/>
          <a:lstStyle>
            <a:lvl1pPr>
              <a:defRPr sz="2600"/>
            </a:lvl1pPr>
            <a:lvl2pPr>
              <a:defRPr sz="2600"/>
            </a:lvl2pPr>
          </a:lstStyle>
          <a:p>
            <a:pPr lvl="0"/>
            <a:r>
              <a:rPr lang="en-US" dirty="0" smtClean="0"/>
              <a:t>Click to edit Master text styles</a:t>
            </a:r>
          </a:p>
          <a:p>
            <a:pPr lvl="1"/>
            <a:r>
              <a:rPr lang="en-US" dirty="0" smtClean="0"/>
              <a:t>Second level</a:t>
            </a:r>
          </a:p>
        </p:txBody>
      </p:sp>
      <p:sp>
        <p:nvSpPr>
          <p:cNvPr id="18" name="Text Placeholder 17"/>
          <p:cNvSpPr>
            <a:spLocks noGrp="1"/>
          </p:cNvSpPr>
          <p:nvPr>
            <p:ph type="body" sz="quarter" idx="11"/>
          </p:nvPr>
        </p:nvSpPr>
        <p:spPr>
          <a:xfrm>
            <a:off x="457200" y="1600200"/>
            <a:ext cx="8229600" cy="609600"/>
          </a:xfrm>
          <a:prstGeom prst="rect">
            <a:avLst/>
          </a:prstGeom>
        </p:spPr>
        <p:txBody>
          <a:bodyPr/>
          <a:lstStyle>
            <a:lvl1pPr>
              <a:buNone/>
              <a:defRPr sz="2600" b="1">
                <a:solidFill>
                  <a:srgbClr val="0070C0"/>
                </a:solidFill>
              </a:defRPr>
            </a:lvl1pPr>
            <a:lvl5pPr>
              <a:buNone/>
              <a:defRPr/>
            </a:lvl5pPr>
          </a:lstStyle>
          <a:p>
            <a:pPr lvl="0"/>
            <a:r>
              <a:rPr lang="en-US" smtClean="0"/>
              <a:t>Click to edit Master text styles</a:t>
            </a:r>
          </a:p>
        </p:txBody>
      </p:sp>
      <p:sp>
        <p:nvSpPr>
          <p:cNvPr id="21" name="Text Placeholder 20"/>
          <p:cNvSpPr>
            <a:spLocks noGrp="1"/>
          </p:cNvSpPr>
          <p:nvPr>
            <p:ph type="body" sz="quarter" idx="12"/>
          </p:nvPr>
        </p:nvSpPr>
        <p:spPr>
          <a:xfrm>
            <a:off x="5029200" y="381000"/>
            <a:ext cx="3657600" cy="533400"/>
          </a:xfrm>
          <a:prstGeom prst="rect">
            <a:avLst/>
          </a:prstGeom>
        </p:spPr>
        <p:txBody>
          <a:bodyPr/>
          <a:lstStyle>
            <a:lvl1pPr algn="r">
              <a:buNone/>
              <a:defRPr sz="3200" b="1"/>
            </a:lvl1pPr>
          </a:lstStyle>
          <a:p>
            <a:pPr lvl="0"/>
            <a:r>
              <a:rPr lang="en-US" smtClean="0"/>
              <a:t>Click to edit Master text styles</a:t>
            </a:r>
          </a:p>
        </p:txBody>
      </p:sp>
    </p:spTree>
    <p:extLst>
      <p:ext uri="{BB962C8B-B14F-4D97-AF65-F5344CB8AC3E}">
        <p14:creationId xmlns:p14="http://schemas.microsoft.com/office/powerpoint/2010/main" val="418981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10A02B"/>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0"/>
              </a:spcBef>
              <a:defRPr>
                <a:solidFill>
                  <a:schemeClr val="tx2"/>
                </a:solidFill>
              </a:defRPr>
            </a:lvl1pPr>
            <a:lvl2pPr>
              <a:spcBef>
                <a:spcPts val="0"/>
              </a:spcBef>
              <a:defRPr>
                <a:solidFill>
                  <a:schemeClr val="tx2"/>
                </a:solidFill>
              </a:defRPr>
            </a:lvl2pPr>
            <a:lvl3pPr>
              <a:spcBef>
                <a:spcPts val="0"/>
              </a:spcBef>
              <a:defRPr>
                <a:solidFill>
                  <a:schemeClr val="tx2"/>
                </a:solidFill>
              </a:defRPr>
            </a:lvl3pPr>
            <a:lvl4pPr>
              <a:spcBef>
                <a:spcPts val="0"/>
              </a:spcBef>
              <a:defRPr>
                <a:solidFill>
                  <a:schemeClr val="tx2"/>
                </a:solidFill>
              </a:defRPr>
            </a:lvl4pPr>
            <a:lvl5pPr>
              <a:spcBef>
                <a:spcPts val="0"/>
              </a:spcBef>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fld id="{B063BAA8-6970-46A0-B267-81ED79DAB85F}" type="datetime1">
              <a:rPr lang="en-US" smtClean="0"/>
              <a:t>2/19/2015</a:t>
            </a:fld>
            <a:endParaRPr lang="en-US"/>
          </a:p>
        </p:txBody>
      </p:sp>
      <p:sp>
        <p:nvSpPr>
          <p:cNvPr id="6" name="Slide Number Placeholder 5"/>
          <p:cNvSpPr>
            <a:spLocks noGrp="1"/>
          </p:cNvSpPr>
          <p:nvPr>
            <p:ph type="sldNum" sz="quarter" idx="12"/>
          </p:nvPr>
        </p:nvSpPr>
        <p:spPr/>
        <p:txBody>
          <a:bodyPr/>
          <a:lstStyle/>
          <a:p>
            <a:pPr>
              <a:defRPr/>
            </a:pPr>
            <a:fld id="{CC2D7BC9-E8D1-42FF-A9B1-67BA535C0513}" type="slidenum">
              <a:rPr lang="en-US" smtClean="0"/>
              <a:pPr>
                <a:defRPr/>
              </a:pPr>
              <a:t>‹#›</a:t>
            </a:fld>
            <a:endParaRPr lang="en-US"/>
          </a:p>
        </p:txBody>
      </p:sp>
      <p:cxnSp>
        <p:nvCxnSpPr>
          <p:cNvPr id="9" name="Straight Connector 8"/>
          <p:cNvCxnSpPr/>
          <p:nvPr userDrawn="1"/>
        </p:nvCxnSpPr>
        <p:spPr>
          <a:xfrm>
            <a:off x="457200" y="1307939"/>
            <a:ext cx="8229600" cy="0"/>
          </a:xfrm>
          <a:prstGeom prst="line">
            <a:avLst/>
          </a:prstGeom>
          <a:ln w="25400">
            <a:solidFill>
              <a:srgbClr val="F418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3355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solidFill>
                  <a:srgbClr val="10A02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D2E05EF-6F30-4835-8464-526554482E3B}" type="datetime1">
              <a:rPr lang="en-US" smtClean="0"/>
              <a:t>2/19/2015</a:t>
            </a:fld>
            <a:endParaRPr lang="en-US"/>
          </a:p>
        </p:txBody>
      </p:sp>
      <p:sp>
        <p:nvSpPr>
          <p:cNvPr id="6" name="Slide Number Placeholder 5"/>
          <p:cNvSpPr>
            <a:spLocks noGrp="1"/>
          </p:cNvSpPr>
          <p:nvPr>
            <p:ph type="sldNum" sz="quarter" idx="12"/>
          </p:nvPr>
        </p:nvSpPr>
        <p:spPr/>
        <p:txBody>
          <a:bodyPr/>
          <a:lstStyle/>
          <a:p>
            <a:pPr>
              <a:defRPr/>
            </a:pPr>
            <a:fld id="{6FF1872C-F487-4AA6-8A32-6E9C9CECA609}" type="slidenum">
              <a:rPr lang="en-US" smtClean="0"/>
              <a:pPr>
                <a:defRPr/>
              </a:pPr>
              <a:t>‹#›</a:t>
            </a:fld>
            <a:endParaRPr lang="en-US"/>
          </a:p>
        </p:txBody>
      </p:sp>
    </p:spTree>
    <p:extLst>
      <p:ext uri="{BB962C8B-B14F-4D97-AF65-F5344CB8AC3E}">
        <p14:creationId xmlns:p14="http://schemas.microsoft.com/office/powerpoint/2010/main" val="26473299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10A02B"/>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accent1">
                    <a:lumMod val="75000"/>
                  </a:schemeClr>
                </a:solidFill>
              </a:defRPr>
            </a:lvl1pPr>
            <a:lvl2pPr>
              <a:defRPr sz="2400">
                <a:solidFill>
                  <a:schemeClr val="accent1">
                    <a:lumMod val="75000"/>
                  </a:schemeClr>
                </a:solidFill>
              </a:defRPr>
            </a:lvl2pPr>
            <a:lvl3pPr>
              <a:defRPr sz="2000">
                <a:solidFill>
                  <a:schemeClr val="accent1">
                    <a:lumMod val="75000"/>
                  </a:schemeClr>
                </a:solidFill>
              </a:defRPr>
            </a:lvl3pPr>
            <a:lvl4pPr>
              <a:defRPr sz="1800">
                <a:solidFill>
                  <a:schemeClr val="accent1">
                    <a:lumMod val="75000"/>
                  </a:schemeClr>
                </a:solidFill>
              </a:defRPr>
            </a:lvl4pPr>
            <a:lvl5pPr>
              <a:defRPr sz="1800">
                <a:solidFill>
                  <a:schemeClr val="accent1">
                    <a:lumMod val="7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accent1">
                    <a:lumMod val="75000"/>
                  </a:schemeClr>
                </a:solidFill>
              </a:defRPr>
            </a:lvl1pPr>
            <a:lvl2pPr>
              <a:defRPr sz="2400">
                <a:solidFill>
                  <a:schemeClr val="accent1">
                    <a:lumMod val="75000"/>
                  </a:schemeClr>
                </a:solidFill>
              </a:defRPr>
            </a:lvl2pPr>
            <a:lvl3pPr>
              <a:defRPr sz="2000">
                <a:solidFill>
                  <a:schemeClr val="accent1">
                    <a:lumMod val="75000"/>
                  </a:schemeClr>
                </a:solidFill>
              </a:defRPr>
            </a:lvl3pPr>
            <a:lvl4pPr>
              <a:defRPr sz="1800">
                <a:solidFill>
                  <a:schemeClr val="accent1">
                    <a:lumMod val="75000"/>
                  </a:schemeClr>
                </a:solidFill>
              </a:defRPr>
            </a:lvl4pPr>
            <a:lvl5pPr>
              <a:defRPr sz="1800">
                <a:solidFill>
                  <a:schemeClr val="accent1">
                    <a:lumMod val="7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pPr>
              <a:defRPr/>
            </a:pPr>
            <a:fld id="{3D8350A1-16DA-4708-BDE8-1EA7EF884D8B}" type="datetime1">
              <a:rPr lang="en-US" smtClean="0"/>
              <a:t>2/19/2015</a:t>
            </a:fld>
            <a:endParaRPr lang="en-US"/>
          </a:p>
        </p:txBody>
      </p:sp>
      <p:sp>
        <p:nvSpPr>
          <p:cNvPr id="7" name="Slide Number Placeholder 6"/>
          <p:cNvSpPr>
            <a:spLocks noGrp="1"/>
          </p:cNvSpPr>
          <p:nvPr>
            <p:ph type="sldNum" sz="quarter" idx="12"/>
          </p:nvPr>
        </p:nvSpPr>
        <p:spPr/>
        <p:txBody>
          <a:bodyPr/>
          <a:lstStyle/>
          <a:p>
            <a:pPr>
              <a:defRPr/>
            </a:pPr>
            <a:fld id="{09AE0E30-9F71-4708-AC8A-DD3A5789F8BF}" type="slidenum">
              <a:rPr lang="en-US" smtClean="0"/>
              <a:pPr>
                <a:defRPr/>
              </a:pPr>
              <a:t>‹#›</a:t>
            </a:fld>
            <a:endParaRPr lang="en-US"/>
          </a:p>
        </p:txBody>
      </p:sp>
    </p:spTree>
    <p:extLst>
      <p:ext uri="{BB962C8B-B14F-4D97-AF65-F5344CB8AC3E}">
        <p14:creationId xmlns:p14="http://schemas.microsoft.com/office/powerpoint/2010/main" val="36139435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B05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82460B96-8FB4-4017-9B89-1CB6ACD283E1}" type="datetime1">
              <a:rPr lang="en-US" smtClean="0"/>
              <a:t>2/19/2015</a:t>
            </a:fld>
            <a:endParaRPr lang="en-US"/>
          </a:p>
        </p:txBody>
      </p:sp>
      <p:sp>
        <p:nvSpPr>
          <p:cNvPr id="9" name="Slide Number Placeholder 8"/>
          <p:cNvSpPr>
            <a:spLocks noGrp="1"/>
          </p:cNvSpPr>
          <p:nvPr>
            <p:ph type="sldNum" sz="quarter" idx="12"/>
          </p:nvPr>
        </p:nvSpPr>
        <p:spPr/>
        <p:txBody>
          <a:bodyPr/>
          <a:lstStyle/>
          <a:p>
            <a:pPr>
              <a:defRPr/>
            </a:pPr>
            <a:fld id="{2B0ABB94-B77F-48F6-9570-0DE7D0887EF0}" type="slidenum">
              <a:rPr lang="en-US" smtClean="0"/>
              <a:pPr>
                <a:defRPr/>
              </a:pPr>
              <a:t>‹#›</a:t>
            </a:fld>
            <a:endParaRPr lang="en-US"/>
          </a:p>
        </p:txBody>
      </p:sp>
    </p:spTree>
    <p:extLst>
      <p:ext uri="{BB962C8B-B14F-4D97-AF65-F5344CB8AC3E}">
        <p14:creationId xmlns:p14="http://schemas.microsoft.com/office/powerpoint/2010/main" val="42567004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B05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27ED5DF2-08CC-4515-B006-BBDD96430279}" type="datetime1">
              <a:rPr lang="en-US" smtClean="0"/>
              <a:t>2/19/2015</a:t>
            </a:fld>
            <a:endParaRPr lang="en-US"/>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6A496FC4-BD8B-497B-9B21-2E87DFC33B75}" type="slidenum">
              <a:rPr lang="en-US" smtClean="0"/>
              <a:pPr>
                <a:defRPr/>
              </a:pPr>
              <a:t>‹#›</a:t>
            </a:fld>
            <a:endParaRPr lang="en-US"/>
          </a:p>
        </p:txBody>
      </p:sp>
    </p:spTree>
    <p:extLst>
      <p:ext uri="{BB962C8B-B14F-4D97-AF65-F5344CB8AC3E}">
        <p14:creationId xmlns:p14="http://schemas.microsoft.com/office/powerpoint/2010/main" val="11052172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1DE30A-968A-411B-ABE0-0C57EFAEBB8D}" type="datetime1">
              <a:rPr lang="en-US" smtClean="0"/>
              <a:t>2/19/2015</a:t>
            </a:fld>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2A24B985-2772-4154-BE8B-7B9568187074}" type="slidenum">
              <a:rPr lang="en-US" smtClean="0"/>
              <a:pPr>
                <a:defRPr/>
              </a:pPr>
              <a:t>‹#›</a:t>
            </a:fld>
            <a:endParaRPr lang="en-US"/>
          </a:p>
        </p:txBody>
      </p:sp>
    </p:spTree>
    <p:extLst>
      <p:ext uri="{BB962C8B-B14F-4D97-AF65-F5344CB8AC3E}">
        <p14:creationId xmlns:p14="http://schemas.microsoft.com/office/powerpoint/2010/main" val="2275588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E62A568-8C01-49E5-B60A-F1A79AE30072}" type="datetime1">
              <a:rPr lang="en-US" smtClean="0"/>
              <a:t>2/19/2015</a:t>
            </a:fld>
            <a:endParaRPr lang="en-US"/>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10DD285-112F-4BF7-AA5E-0BC934F4577B}" type="slidenum">
              <a:rPr lang="en-US" smtClean="0"/>
              <a:pPr>
                <a:defRPr/>
              </a:pPr>
              <a:t>‹#›</a:t>
            </a:fld>
            <a:endParaRPr lang="en-US"/>
          </a:p>
        </p:txBody>
      </p:sp>
    </p:spTree>
    <p:extLst>
      <p:ext uri="{BB962C8B-B14F-4D97-AF65-F5344CB8AC3E}">
        <p14:creationId xmlns:p14="http://schemas.microsoft.com/office/powerpoint/2010/main" val="32938572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2B6F3A9-66D9-4B84-A14D-4C32456CADC4}" type="datetime1">
              <a:rPr lang="en-US" smtClean="0"/>
              <a:t>2/19/2015</a:t>
            </a:fld>
            <a:endParaRPr lang="en-US"/>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297378C-4377-4A4D-A651-3D79C8241E39}" type="slidenum">
              <a:rPr lang="en-US" smtClean="0"/>
              <a:pPr>
                <a:defRPr/>
              </a:pPr>
              <a:t>‹#›</a:t>
            </a:fld>
            <a:endParaRPr lang="en-US"/>
          </a:p>
        </p:txBody>
      </p:sp>
    </p:spTree>
    <p:extLst>
      <p:ext uri="{BB962C8B-B14F-4D97-AF65-F5344CB8AC3E}">
        <p14:creationId xmlns:p14="http://schemas.microsoft.com/office/powerpoint/2010/main" val="16757988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4A32047-B1CB-405B-8774-B3E57F25267B}" type="datetime1">
              <a:rPr lang="en-US" smtClean="0"/>
              <a:t>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BA36153-83E0-4DF9-806E-A700D63BB6B6}" type="slidenum">
              <a:rPr lang="en-US" smtClean="0"/>
              <a:pPr>
                <a:defRPr/>
              </a:pPr>
              <a:t>‹#›</a:t>
            </a:fld>
            <a:endParaRPr lang="en-US"/>
          </a:p>
        </p:txBody>
      </p:sp>
    </p:spTree>
    <p:extLst>
      <p:ext uri="{BB962C8B-B14F-4D97-AF65-F5344CB8AC3E}">
        <p14:creationId xmlns:p14="http://schemas.microsoft.com/office/powerpoint/2010/main" val="3928210888"/>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067"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rgbClr val="00B05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ataversity.net/wp-content/uploads/2012/12/Looking-Glass.jp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ataversity.net/wp-content/uploads/2012/12/Looking-Glass.jpg"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ataversity.net/wp-content/uploads/2012/12/Looking-Glass.jpg"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ataversity.net/wp-content/uploads/2012/12/Looking-Glass.jpg"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usac.org/sl/tools/forms/471-templates.asp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ataversity.net/wp-content/uploads/2012/12/Looking-Glass.jpg"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438400" y="1219200"/>
            <a:ext cx="6324600" cy="1828800"/>
          </a:xfrm>
        </p:spPr>
        <p:txBody>
          <a:bodyPr>
            <a:normAutofit fontScale="90000"/>
          </a:bodyPr>
          <a:lstStyle/>
          <a:p>
            <a:pPr algn="r" fontAlgn="auto">
              <a:spcAft>
                <a:spcPts val="0"/>
              </a:spcAft>
              <a:defRPr/>
            </a:pPr>
            <a:r>
              <a:rPr lang="en-US" sz="4900" b="1" dirty="0" smtClean="0">
                <a:solidFill>
                  <a:srgbClr val="00B050"/>
                </a:solidFill>
              </a:rPr>
              <a:t>E-rate Training Workshop</a:t>
            </a:r>
            <a:br>
              <a:rPr lang="en-US" sz="4900" b="1" dirty="0" smtClean="0">
                <a:solidFill>
                  <a:srgbClr val="00B050"/>
                </a:solidFill>
              </a:rPr>
            </a:br>
            <a:r>
              <a:rPr lang="en-US" b="1" i="1" dirty="0" smtClean="0">
                <a:solidFill>
                  <a:srgbClr val="0070C0"/>
                </a:solidFill>
              </a:rPr>
              <a:t>Form </a:t>
            </a:r>
            <a:r>
              <a:rPr lang="en-US" b="1" i="1" dirty="0" smtClean="0">
                <a:solidFill>
                  <a:srgbClr val="0070C0"/>
                </a:solidFill>
              </a:rPr>
              <a:t>471 </a:t>
            </a:r>
            <a:r>
              <a:rPr lang="en-US" b="1" i="1" dirty="0" smtClean="0">
                <a:solidFill>
                  <a:srgbClr val="0070C0"/>
                </a:solidFill>
              </a:rPr>
              <a:t>Filing Guide</a:t>
            </a:r>
            <a:r>
              <a:rPr lang="en-US" dirty="0" smtClean="0">
                <a:solidFill>
                  <a:srgbClr val="0000FF"/>
                </a:solidFill>
              </a:rPr>
              <a:t/>
            </a:r>
            <a:br>
              <a:rPr lang="en-US" dirty="0" smtClean="0">
                <a:solidFill>
                  <a:srgbClr val="0000FF"/>
                </a:solidFill>
              </a:rPr>
            </a:br>
            <a:endParaRPr lang="en-US" dirty="0">
              <a:solidFill>
                <a:srgbClr val="0000FF"/>
              </a:solidFill>
            </a:endParaRPr>
          </a:p>
        </p:txBody>
      </p:sp>
      <p:sp>
        <p:nvSpPr>
          <p:cNvPr id="6" name="Subtitle 5"/>
          <p:cNvSpPr>
            <a:spLocks noGrp="1"/>
          </p:cNvSpPr>
          <p:nvPr>
            <p:ph type="subTitle" idx="1"/>
          </p:nvPr>
        </p:nvSpPr>
        <p:spPr>
          <a:xfrm>
            <a:off x="3458901" y="4724400"/>
            <a:ext cx="5257800" cy="838200"/>
          </a:xfrm>
        </p:spPr>
        <p:txBody>
          <a:bodyPr>
            <a:noAutofit/>
          </a:bodyPr>
          <a:lstStyle/>
          <a:p>
            <a:pPr algn="r" fontAlgn="auto">
              <a:lnSpc>
                <a:spcPts val="1500"/>
              </a:lnSpc>
              <a:spcAft>
                <a:spcPts val="0"/>
              </a:spcAft>
              <a:defRPr/>
            </a:pPr>
            <a:r>
              <a:rPr lang="en-US" sz="1800" dirty="0" smtClean="0">
                <a:solidFill>
                  <a:srgbClr val="FF0000"/>
                </a:solidFill>
              </a:rPr>
              <a:t>February 2015</a:t>
            </a:r>
            <a:endParaRPr lang="en-US" sz="1800" dirty="0" smtClean="0">
              <a:solidFill>
                <a:srgbClr val="FF0000"/>
              </a:solidFill>
            </a:endParaRPr>
          </a:p>
        </p:txBody>
      </p:sp>
      <p:sp>
        <p:nvSpPr>
          <p:cNvPr id="11267" name="Slide Number Placeholder 2"/>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BE83D5-4B24-44C4-882C-EA4C87E05CCF}" type="slidenum">
              <a:rPr lang="en-US">
                <a:solidFill>
                  <a:srgbClr val="FFFFFF"/>
                </a:solidFill>
              </a:rPr>
              <a:pPr eaLnBrk="1" hangingPunct="1"/>
              <a:t>1</a:t>
            </a:fld>
            <a:endParaRPr lang="en-US">
              <a:solidFill>
                <a:srgbClr val="FFFFFF"/>
              </a:solidFill>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819400"/>
            <a:ext cx="2209800" cy="231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Discount Calculation Template</a:t>
            </a: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sz="3600" dirty="0"/>
              <a:t>To successfully complete this template, you must:</a:t>
            </a:r>
          </a:p>
          <a:p>
            <a:pPr lvl="1">
              <a:buFont typeface="Arial" pitchFamily="34" charset="0"/>
              <a:buChar char="•"/>
            </a:pPr>
            <a:r>
              <a:rPr lang="en-US" sz="3600" dirty="0"/>
              <a:t>U</a:t>
            </a:r>
            <a:r>
              <a:rPr lang="en-US" sz="3100" dirty="0"/>
              <a:t>se Excel 2007 or higher</a:t>
            </a:r>
          </a:p>
          <a:p>
            <a:pPr lvl="1">
              <a:buFont typeface="Arial" pitchFamily="34" charset="0"/>
              <a:buChar char="•"/>
            </a:pPr>
            <a:r>
              <a:rPr lang="en-US" sz="3100" dirty="0" smtClean="0"/>
              <a:t>Use </a:t>
            </a:r>
            <a:r>
              <a:rPr lang="en-US" sz="3100" dirty="0"/>
              <a:t>the paste special/text command when pasting data from an external source, i.e., the Internet</a:t>
            </a:r>
          </a:p>
          <a:p>
            <a:pPr lvl="1">
              <a:buFont typeface="Arial" pitchFamily="34" charset="0"/>
              <a:buChar char="•"/>
            </a:pPr>
            <a:r>
              <a:rPr lang="en-US" sz="3100" dirty="0"/>
              <a:t>Use the paste/values command when pasting from within the template or from another </a:t>
            </a:r>
            <a:r>
              <a:rPr lang="en-US" sz="3100" dirty="0" smtClean="0"/>
              <a:t>spreadsheet</a:t>
            </a:r>
          </a:p>
          <a:p>
            <a:r>
              <a:rPr lang="en-US" sz="3500" dirty="0" smtClean="0"/>
              <a:t>Templates are really only valuable if you have multiple line items/components of service being provided by the same provider in the same category of service.</a:t>
            </a:r>
          </a:p>
          <a:p>
            <a:r>
              <a:rPr lang="en-US" sz="3500" dirty="0" smtClean="0"/>
              <a:t>You can use “Step-By-Step” or “All on one page” option when creating funding request(s)</a:t>
            </a:r>
            <a:endParaRPr lang="fr-FR" sz="3500" dirty="0"/>
          </a:p>
          <a:p>
            <a:pPr lvl="2"/>
            <a:endParaRPr lang="en-US" sz="2000"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a:t>
            </a:fld>
            <a:endParaRPr lang="en-US"/>
          </a:p>
        </p:txBody>
      </p:sp>
    </p:spTree>
    <p:extLst>
      <p:ext uri="{BB962C8B-B14F-4D97-AF65-F5344CB8AC3E}">
        <p14:creationId xmlns:p14="http://schemas.microsoft.com/office/powerpoint/2010/main" val="41060749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C2 Funding Request</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100</a:t>
            </a:fld>
            <a:endParaRPr lang="en-US" dirty="0"/>
          </a:p>
        </p:txBody>
      </p:sp>
      <p:pic>
        <p:nvPicPr>
          <p:cNvPr id="5" name="Picture 4"/>
          <p:cNvPicPr/>
          <p:nvPr/>
        </p:nvPicPr>
        <p:blipFill>
          <a:blip r:embed="rId2"/>
          <a:stretch>
            <a:fillRect/>
          </a:stretch>
        </p:blipFill>
        <p:spPr>
          <a:xfrm>
            <a:off x="457200" y="1645920"/>
            <a:ext cx="8229600" cy="4373880"/>
          </a:xfrm>
          <a:prstGeom prst="rect">
            <a:avLst/>
          </a:prstGeom>
        </p:spPr>
      </p:pic>
      <p:sp>
        <p:nvSpPr>
          <p:cNvPr id="6" name="Oval 5"/>
          <p:cNvSpPr/>
          <p:nvPr/>
        </p:nvSpPr>
        <p:spPr>
          <a:xfrm>
            <a:off x="1371600" y="3832860"/>
            <a:ext cx="1371600" cy="739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2895600" y="3787170"/>
            <a:ext cx="16764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We recommend using this method because it most closely resembles the ‘old’ Form 471, Block 5</a:t>
            </a:r>
            <a:endParaRPr lang="en-US" altLang="en-US" sz="1600" dirty="0">
              <a:solidFill>
                <a:srgbClr val="FF0000"/>
              </a:solidFill>
            </a:endParaRPr>
          </a:p>
        </p:txBody>
      </p:sp>
    </p:spTree>
    <p:extLst>
      <p:ext uri="{BB962C8B-B14F-4D97-AF65-F5344CB8AC3E}">
        <p14:creationId xmlns:p14="http://schemas.microsoft.com/office/powerpoint/2010/main" val="30804049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Key Information</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101</a:t>
            </a:fld>
            <a:endParaRPr lang="en-US" dirty="0"/>
          </a:p>
        </p:txBody>
      </p:sp>
      <p:pic>
        <p:nvPicPr>
          <p:cNvPr id="5" name="Content Placeholder 4"/>
          <p:cNvPicPr>
            <a:picLocks noGrp="1"/>
          </p:cNvPicPr>
          <p:nvPr>
            <p:ph idx="1"/>
          </p:nvPr>
        </p:nvPicPr>
        <p:blipFill>
          <a:blip r:embed="rId2"/>
          <a:stretch>
            <a:fillRect/>
          </a:stretch>
        </p:blipFill>
        <p:spPr>
          <a:xfrm>
            <a:off x="800364" y="1600200"/>
            <a:ext cx="7543271" cy="4525963"/>
          </a:xfrm>
          <a:prstGeom prst="rect">
            <a:avLst/>
          </a:prstGeom>
        </p:spPr>
      </p:pic>
    </p:spTree>
    <p:extLst>
      <p:ext uri="{BB962C8B-B14F-4D97-AF65-F5344CB8AC3E}">
        <p14:creationId xmlns:p14="http://schemas.microsoft.com/office/powerpoint/2010/main" val="16651088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Recipients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102</a:t>
            </a:fld>
            <a:endParaRPr lang="en-US" dirty="0"/>
          </a:p>
        </p:txBody>
      </p:sp>
      <p:pic>
        <p:nvPicPr>
          <p:cNvPr id="6" name="Content Placeholder 5"/>
          <p:cNvPicPr>
            <a:picLocks noGrp="1"/>
          </p:cNvPicPr>
          <p:nvPr>
            <p:ph idx="1"/>
          </p:nvPr>
        </p:nvPicPr>
        <p:blipFill>
          <a:blip r:embed="rId2"/>
          <a:stretch>
            <a:fillRect/>
          </a:stretch>
        </p:blipFill>
        <p:spPr>
          <a:xfrm>
            <a:off x="800364" y="1600200"/>
            <a:ext cx="7543271" cy="4525963"/>
          </a:xfrm>
          <a:prstGeom prst="rect">
            <a:avLst/>
          </a:prstGeom>
        </p:spPr>
      </p:pic>
      <p:sp>
        <p:nvSpPr>
          <p:cNvPr id="7" name="Oval 6"/>
          <p:cNvSpPr/>
          <p:nvPr/>
        </p:nvSpPr>
        <p:spPr>
          <a:xfrm>
            <a:off x="1219200" y="4876800"/>
            <a:ext cx="838200" cy="36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057400" y="4876800"/>
            <a:ext cx="838200" cy="36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77000" y="4507230"/>
            <a:ext cx="685800" cy="36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2971800" y="4692015"/>
            <a:ext cx="3429000" cy="3695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05000" y="3733800"/>
            <a:ext cx="1371600" cy="1143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 Box 11"/>
          <p:cNvSpPr txBox="1">
            <a:spLocks noChangeArrowheads="1"/>
          </p:cNvSpPr>
          <p:nvPr/>
        </p:nvSpPr>
        <p:spPr bwMode="auto">
          <a:xfrm>
            <a:off x="3429000" y="3027738"/>
            <a:ext cx="16764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Yes, you must Manage Recipients again</a:t>
            </a:r>
            <a:endParaRPr lang="en-US" altLang="en-US" sz="1600" dirty="0">
              <a:solidFill>
                <a:srgbClr val="FF0000"/>
              </a:solidFill>
            </a:endParaRPr>
          </a:p>
        </p:txBody>
      </p:sp>
      <p:sp>
        <p:nvSpPr>
          <p:cNvPr id="18" name="Text Box 11"/>
          <p:cNvSpPr txBox="1">
            <a:spLocks noChangeArrowheads="1"/>
          </p:cNvSpPr>
          <p:nvPr/>
        </p:nvSpPr>
        <p:spPr bwMode="auto">
          <a:xfrm>
            <a:off x="4210291" y="4903398"/>
            <a:ext cx="1676400" cy="181588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You have a ‘yellow box’ with data – note that it matches the total PRE-Discount cost you put on the line item</a:t>
            </a:r>
            <a:endParaRPr lang="en-US" altLang="en-US" sz="1600" dirty="0">
              <a:solidFill>
                <a:srgbClr val="FF0000"/>
              </a:solidFill>
            </a:endParaRPr>
          </a:p>
        </p:txBody>
      </p:sp>
      <p:cxnSp>
        <p:nvCxnSpPr>
          <p:cNvPr id="12" name="Straight Arrow Connector 11"/>
          <p:cNvCxnSpPr/>
          <p:nvPr/>
        </p:nvCxnSpPr>
        <p:spPr>
          <a:xfrm flipH="1">
            <a:off x="2286000" y="2300236"/>
            <a:ext cx="1371600" cy="1143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 Box 11"/>
          <p:cNvSpPr txBox="1">
            <a:spLocks noChangeArrowheads="1"/>
          </p:cNvSpPr>
          <p:nvPr/>
        </p:nvSpPr>
        <p:spPr bwMode="auto">
          <a:xfrm>
            <a:off x="3848100" y="1884737"/>
            <a:ext cx="16764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Upload completed Item 21b Template</a:t>
            </a:r>
            <a:endParaRPr lang="en-US" altLang="en-US" sz="1600" dirty="0">
              <a:solidFill>
                <a:srgbClr val="FF0000"/>
              </a:solidFill>
            </a:endParaRPr>
          </a:p>
        </p:txBody>
      </p:sp>
    </p:spTree>
    <p:extLst>
      <p:ext uri="{BB962C8B-B14F-4D97-AF65-F5344CB8AC3E}">
        <p14:creationId xmlns:p14="http://schemas.microsoft.com/office/powerpoint/2010/main" val="201549796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Manage Recipients (Site Based Line Item)</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103</a:t>
            </a:fld>
            <a:endParaRPr lang="en-US" dirty="0"/>
          </a:p>
        </p:txBody>
      </p:sp>
      <p:pic>
        <p:nvPicPr>
          <p:cNvPr id="10" name="Content Placeholder 9"/>
          <p:cNvPicPr>
            <a:picLocks noGrp="1"/>
          </p:cNvPicPr>
          <p:nvPr>
            <p:ph idx="1"/>
          </p:nvPr>
        </p:nvPicPr>
        <p:blipFill>
          <a:blip r:embed="rId2"/>
          <a:stretch>
            <a:fillRect/>
          </a:stretch>
        </p:blipFill>
        <p:spPr>
          <a:xfrm>
            <a:off x="800364" y="1600200"/>
            <a:ext cx="7543271" cy="4525963"/>
          </a:xfrm>
          <a:prstGeom prst="rect">
            <a:avLst/>
          </a:prstGeom>
        </p:spPr>
      </p:pic>
      <p:sp>
        <p:nvSpPr>
          <p:cNvPr id="5" name="Oval 4"/>
          <p:cNvSpPr/>
          <p:nvPr/>
        </p:nvSpPr>
        <p:spPr>
          <a:xfrm>
            <a:off x="1219200" y="4648200"/>
            <a:ext cx="419100" cy="36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575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Manage Recipients (Site Based Line Item)</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104</a:t>
            </a:fld>
            <a:endParaRPr lang="en-US" dirty="0"/>
          </a:p>
        </p:txBody>
      </p:sp>
      <p:pic>
        <p:nvPicPr>
          <p:cNvPr id="6" name="Content Placeholder 5"/>
          <p:cNvPicPr>
            <a:picLocks noGrp="1"/>
          </p:cNvPicPr>
          <p:nvPr>
            <p:ph idx="1"/>
          </p:nvPr>
        </p:nvPicPr>
        <p:blipFill>
          <a:blip r:embed="rId2"/>
          <a:stretch>
            <a:fillRect/>
          </a:stretch>
        </p:blipFill>
        <p:spPr>
          <a:xfrm>
            <a:off x="800364" y="1600200"/>
            <a:ext cx="7543271" cy="4525963"/>
          </a:xfrm>
          <a:prstGeom prst="rect">
            <a:avLst/>
          </a:prstGeom>
        </p:spPr>
      </p:pic>
      <p:sp>
        <p:nvSpPr>
          <p:cNvPr id="8" name="Oval 7"/>
          <p:cNvSpPr/>
          <p:nvPr/>
        </p:nvSpPr>
        <p:spPr>
          <a:xfrm>
            <a:off x="3962400" y="3200400"/>
            <a:ext cx="533400" cy="36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7631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Manage Recipients (Site Based Line Item)</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105</a:t>
            </a:fld>
            <a:endParaRPr lang="en-US" dirty="0"/>
          </a:p>
        </p:txBody>
      </p:sp>
      <p:pic>
        <p:nvPicPr>
          <p:cNvPr id="6" name="Content Placeholder 5"/>
          <p:cNvPicPr>
            <a:picLocks noGrp="1"/>
          </p:cNvPicPr>
          <p:nvPr>
            <p:ph idx="1"/>
          </p:nvPr>
        </p:nvPicPr>
        <p:blipFill>
          <a:blip r:embed="rId2"/>
          <a:stretch>
            <a:fillRect/>
          </a:stretch>
        </p:blipFill>
        <p:spPr>
          <a:xfrm>
            <a:off x="800364" y="1600200"/>
            <a:ext cx="7543271" cy="4525963"/>
          </a:xfrm>
          <a:prstGeom prst="rect">
            <a:avLst/>
          </a:prstGeom>
        </p:spPr>
      </p:pic>
      <p:sp>
        <p:nvSpPr>
          <p:cNvPr id="7" name="Oval 6"/>
          <p:cNvSpPr/>
          <p:nvPr/>
        </p:nvSpPr>
        <p:spPr>
          <a:xfrm>
            <a:off x="1219200" y="4925376"/>
            <a:ext cx="419100" cy="184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62400" y="3200400"/>
            <a:ext cx="419100" cy="36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8971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Manage Recipients (Site Based Line Item)</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106</a:t>
            </a:fld>
            <a:endParaRPr lang="en-US" dirty="0"/>
          </a:p>
        </p:txBody>
      </p:sp>
      <p:pic>
        <p:nvPicPr>
          <p:cNvPr id="7" name="Content Placeholder 6"/>
          <p:cNvPicPr>
            <a:picLocks noGrp="1"/>
          </p:cNvPicPr>
          <p:nvPr>
            <p:ph idx="1"/>
          </p:nvPr>
        </p:nvPicPr>
        <p:blipFill>
          <a:blip r:embed="rId2"/>
          <a:stretch>
            <a:fillRect/>
          </a:stretch>
        </p:blipFill>
        <p:spPr>
          <a:xfrm>
            <a:off x="800364" y="1600200"/>
            <a:ext cx="7543271" cy="4525963"/>
          </a:xfrm>
          <a:prstGeom prst="rect">
            <a:avLst/>
          </a:prstGeom>
        </p:spPr>
      </p:pic>
      <p:sp>
        <p:nvSpPr>
          <p:cNvPr id="8" name="Oval 7"/>
          <p:cNvSpPr/>
          <p:nvPr/>
        </p:nvSpPr>
        <p:spPr>
          <a:xfrm>
            <a:off x="1447800" y="3657600"/>
            <a:ext cx="3657600" cy="2362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1"/>
          <p:cNvSpPr txBox="1">
            <a:spLocks noChangeArrowheads="1"/>
          </p:cNvSpPr>
          <p:nvPr/>
        </p:nvSpPr>
        <p:spPr bwMode="auto">
          <a:xfrm>
            <a:off x="5410200" y="4825196"/>
            <a:ext cx="16764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All DONE! Yellow box is now GREEN because you have accounted for all of the requested funding!</a:t>
            </a:r>
            <a:endParaRPr lang="en-US" altLang="en-US" sz="1600" dirty="0">
              <a:solidFill>
                <a:srgbClr val="FF0000"/>
              </a:solidFill>
            </a:endParaRPr>
          </a:p>
        </p:txBody>
      </p:sp>
      <p:cxnSp>
        <p:nvCxnSpPr>
          <p:cNvPr id="10" name="Straight Arrow Connector 9"/>
          <p:cNvCxnSpPr/>
          <p:nvPr/>
        </p:nvCxnSpPr>
        <p:spPr>
          <a:xfrm flipH="1" flipV="1">
            <a:off x="2743201" y="4419600"/>
            <a:ext cx="2666999"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111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 Budget Status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107</a:t>
            </a:fld>
            <a:endParaRPr lang="en-US" dirty="0"/>
          </a:p>
        </p:txBody>
      </p:sp>
      <p:pic>
        <p:nvPicPr>
          <p:cNvPr id="6" name="Content Placeholder 5"/>
          <p:cNvPicPr>
            <a:picLocks noGrp="1"/>
          </p:cNvPicPr>
          <p:nvPr>
            <p:ph idx="1"/>
          </p:nvPr>
        </p:nvPicPr>
        <p:blipFill>
          <a:blip r:embed="rId2"/>
          <a:stretch>
            <a:fillRect/>
          </a:stretch>
        </p:blipFill>
        <p:spPr>
          <a:xfrm>
            <a:off x="800364" y="1600200"/>
            <a:ext cx="7543271" cy="4525963"/>
          </a:xfrm>
          <a:prstGeom prst="rect">
            <a:avLst/>
          </a:prstGeom>
        </p:spPr>
      </p:pic>
      <p:sp>
        <p:nvSpPr>
          <p:cNvPr id="8" name="Oval 7"/>
          <p:cNvSpPr/>
          <p:nvPr/>
        </p:nvSpPr>
        <p:spPr>
          <a:xfrm>
            <a:off x="5791200" y="3124200"/>
            <a:ext cx="2438400" cy="36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1"/>
          <p:cNvSpPr txBox="1">
            <a:spLocks noChangeArrowheads="1"/>
          </p:cNvSpPr>
          <p:nvPr/>
        </p:nvSpPr>
        <p:spPr bwMode="auto">
          <a:xfrm>
            <a:off x="3458901" y="3308985"/>
            <a:ext cx="16764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To check how much budget is left, click here. </a:t>
            </a:r>
            <a:endParaRPr lang="en-US" altLang="en-US" sz="1600" dirty="0">
              <a:solidFill>
                <a:srgbClr val="FF0000"/>
              </a:solidFill>
            </a:endParaRPr>
          </a:p>
        </p:txBody>
      </p:sp>
      <p:cxnSp>
        <p:nvCxnSpPr>
          <p:cNvPr id="10" name="Straight Arrow Connector 9"/>
          <p:cNvCxnSpPr/>
          <p:nvPr/>
        </p:nvCxnSpPr>
        <p:spPr>
          <a:xfrm flipV="1">
            <a:off x="5219700" y="3434112"/>
            <a:ext cx="1143000" cy="2400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12871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 Budget Status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108</a:t>
            </a:fld>
            <a:endParaRPr lang="en-US" dirty="0"/>
          </a:p>
        </p:txBody>
      </p:sp>
      <p:pic>
        <p:nvPicPr>
          <p:cNvPr id="7" name="Content Placeholder 6"/>
          <p:cNvPicPr>
            <a:picLocks noGrp="1"/>
          </p:cNvPicPr>
          <p:nvPr>
            <p:ph idx="1"/>
          </p:nvPr>
        </p:nvPicPr>
        <p:blipFill>
          <a:blip r:embed="rId2"/>
          <a:stretch>
            <a:fillRect/>
          </a:stretch>
        </p:blipFill>
        <p:spPr>
          <a:xfrm>
            <a:off x="800364" y="1600200"/>
            <a:ext cx="7543271" cy="4525963"/>
          </a:xfrm>
          <a:prstGeom prst="rect">
            <a:avLst/>
          </a:prstGeom>
        </p:spPr>
      </p:pic>
      <p:sp>
        <p:nvSpPr>
          <p:cNvPr id="8" name="Text Box 11"/>
          <p:cNvSpPr txBox="1">
            <a:spLocks noChangeArrowheads="1"/>
          </p:cNvSpPr>
          <p:nvPr/>
        </p:nvSpPr>
        <p:spPr bwMode="auto">
          <a:xfrm>
            <a:off x="1219200" y="5334000"/>
            <a:ext cx="1676400" cy="584775"/>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Note the disclaimer!</a:t>
            </a:r>
            <a:endParaRPr lang="en-US" altLang="en-US" sz="1600" dirty="0">
              <a:solidFill>
                <a:srgbClr val="FF0000"/>
              </a:solidFill>
            </a:endParaRPr>
          </a:p>
        </p:txBody>
      </p:sp>
      <p:sp>
        <p:nvSpPr>
          <p:cNvPr id="10" name="Oval 9"/>
          <p:cNvSpPr/>
          <p:nvPr/>
        </p:nvSpPr>
        <p:spPr>
          <a:xfrm>
            <a:off x="1828800" y="2754630"/>
            <a:ext cx="5105400" cy="750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2209800" y="3352800"/>
            <a:ext cx="1295400" cy="21756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1262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 C2 FRN Line Item or NEW FRN</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109</a:t>
            </a:fld>
            <a:endParaRPr lang="en-US" dirty="0"/>
          </a:p>
        </p:txBody>
      </p:sp>
      <p:sp>
        <p:nvSpPr>
          <p:cNvPr id="3" name="Content Placeholder 2"/>
          <p:cNvSpPr>
            <a:spLocks noGrp="1"/>
          </p:cNvSpPr>
          <p:nvPr>
            <p:ph idx="1"/>
          </p:nvPr>
        </p:nvSpPr>
        <p:spPr/>
        <p:txBody>
          <a:bodyPr/>
          <a:lstStyle/>
          <a:p>
            <a:endParaRPr lang="en-US"/>
          </a:p>
        </p:txBody>
      </p:sp>
      <p:pic>
        <p:nvPicPr>
          <p:cNvPr id="6" name="Picture 5"/>
          <p:cNvPicPr/>
          <p:nvPr/>
        </p:nvPicPr>
        <p:blipFill>
          <a:blip r:embed="rId2"/>
          <a:stretch>
            <a:fillRect/>
          </a:stretch>
        </p:blipFill>
        <p:spPr>
          <a:xfrm>
            <a:off x="533400" y="1645920"/>
            <a:ext cx="8153400" cy="4526280"/>
          </a:xfrm>
          <a:prstGeom prst="rect">
            <a:avLst/>
          </a:prstGeom>
        </p:spPr>
      </p:pic>
      <p:sp>
        <p:nvSpPr>
          <p:cNvPr id="8" name="Text Box 11"/>
          <p:cNvSpPr txBox="1">
            <a:spLocks noChangeArrowheads="1"/>
          </p:cNvSpPr>
          <p:nvPr/>
        </p:nvSpPr>
        <p:spPr bwMode="auto">
          <a:xfrm>
            <a:off x="2133600" y="4953000"/>
            <a:ext cx="16764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Click ADD Line Item or NEXT (for a NEW FRN)</a:t>
            </a:r>
            <a:endParaRPr lang="en-US" altLang="en-US" sz="1600" dirty="0">
              <a:solidFill>
                <a:srgbClr val="FF0000"/>
              </a:solidFill>
            </a:endParaRPr>
          </a:p>
        </p:txBody>
      </p:sp>
      <p:sp>
        <p:nvSpPr>
          <p:cNvPr id="9" name="Oval 8"/>
          <p:cNvSpPr/>
          <p:nvPr/>
        </p:nvSpPr>
        <p:spPr>
          <a:xfrm>
            <a:off x="685800" y="5183713"/>
            <a:ext cx="990600" cy="36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1676400" y="5183713"/>
            <a:ext cx="533400" cy="1847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744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Discount Calculation Template</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pPr marL="0" indent="0">
              <a:buNone/>
            </a:pPr>
            <a:endParaRPr lang="en-US"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a:t>
            </a:fld>
            <a:endParaRPr lang="en-US"/>
          </a:p>
        </p:txBody>
      </p:sp>
      <p:pic>
        <p:nvPicPr>
          <p:cNvPr id="5" name="Picture 4" descr="Microsoft Excel - TN Test 2 Discount Calc Uploa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76399"/>
            <a:ext cx="8607304" cy="4888251"/>
          </a:xfrm>
          <a:prstGeom prst="rect">
            <a:avLst/>
          </a:prstGeom>
        </p:spPr>
      </p:pic>
      <p:sp>
        <p:nvSpPr>
          <p:cNvPr id="6" name="Oval 5"/>
          <p:cNvSpPr/>
          <p:nvPr/>
        </p:nvSpPr>
        <p:spPr>
          <a:xfrm>
            <a:off x="533400" y="4120524"/>
            <a:ext cx="1066800" cy="2228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477000" y="4120524"/>
            <a:ext cx="381000" cy="2228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6477000" y="4419600"/>
            <a:ext cx="95250" cy="685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86400" y="5105400"/>
            <a:ext cx="1600200" cy="1200329"/>
          </a:xfrm>
          <a:prstGeom prst="rect">
            <a:avLst/>
          </a:prstGeom>
          <a:solidFill>
            <a:schemeClr val="accent5">
              <a:lumMod val="20000"/>
              <a:lumOff val="80000"/>
            </a:schemeClr>
          </a:solidFill>
        </p:spPr>
        <p:txBody>
          <a:bodyPr wrap="square" rtlCol="0">
            <a:spAutoFit/>
          </a:bodyPr>
          <a:lstStyle/>
          <a:p>
            <a:r>
              <a:rPr lang="en-US" dirty="0" smtClean="0"/>
              <a:t>If site is a NIF, select YES. If not, leave blank</a:t>
            </a:r>
            <a:endParaRPr lang="en-US" dirty="0"/>
          </a:p>
        </p:txBody>
      </p:sp>
    </p:spTree>
    <p:extLst>
      <p:ext uri="{BB962C8B-B14F-4D97-AF65-F5344CB8AC3E}">
        <p14:creationId xmlns:p14="http://schemas.microsoft.com/office/powerpoint/2010/main" val="30772322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 C2 FRN Line Item</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110</a:t>
            </a:fld>
            <a:endParaRPr lang="en-US" dirty="0"/>
          </a:p>
        </p:txBody>
      </p:sp>
      <p:sp>
        <p:nvSpPr>
          <p:cNvPr id="3" name="Content Placeholder 2"/>
          <p:cNvSpPr>
            <a:spLocks noGrp="1"/>
          </p:cNvSpPr>
          <p:nvPr>
            <p:ph idx="1"/>
          </p:nvPr>
        </p:nvSpPr>
        <p:spPr/>
        <p:txBody>
          <a:bodyPr/>
          <a:lstStyle/>
          <a:p>
            <a:endParaRPr lang="en-US"/>
          </a:p>
        </p:txBody>
      </p:sp>
      <p:pic>
        <p:nvPicPr>
          <p:cNvPr id="8" name="Picture 7"/>
          <p:cNvPicPr/>
          <p:nvPr/>
        </p:nvPicPr>
        <p:blipFill>
          <a:blip r:embed="rId2"/>
          <a:stretch>
            <a:fillRect/>
          </a:stretch>
        </p:blipFill>
        <p:spPr>
          <a:xfrm>
            <a:off x="457200" y="1645920"/>
            <a:ext cx="8229600" cy="4526280"/>
          </a:xfrm>
          <a:prstGeom prst="rect">
            <a:avLst/>
          </a:prstGeom>
        </p:spPr>
      </p:pic>
      <p:sp>
        <p:nvSpPr>
          <p:cNvPr id="9" name="Text Box 11"/>
          <p:cNvSpPr txBox="1">
            <a:spLocks noChangeArrowheads="1"/>
          </p:cNvSpPr>
          <p:nvPr/>
        </p:nvSpPr>
        <p:spPr bwMode="auto">
          <a:xfrm>
            <a:off x="5486400" y="3027738"/>
            <a:ext cx="16764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Just like for line #1- use your Prep worksheet</a:t>
            </a:r>
            <a:endParaRPr lang="en-US" altLang="en-US" sz="1600" dirty="0">
              <a:solidFill>
                <a:srgbClr val="FF0000"/>
              </a:solidFill>
            </a:endParaRPr>
          </a:p>
        </p:txBody>
      </p:sp>
    </p:spTree>
    <p:extLst>
      <p:ext uri="{BB962C8B-B14F-4D97-AF65-F5344CB8AC3E}">
        <p14:creationId xmlns:p14="http://schemas.microsoft.com/office/powerpoint/2010/main" val="1699222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Add C2 FRN Line Item – Managed Recipients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111</a:t>
            </a:fld>
            <a:endParaRPr lang="en-US" dirty="0"/>
          </a:p>
        </p:txBody>
      </p:sp>
      <p:sp>
        <p:nvSpPr>
          <p:cNvPr id="3" name="Content Placeholder 2"/>
          <p:cNvSpPr>
            <a:spLocks noGrp="1"/>
          </p:cNvSpPr>
          <p:nvPr>
            <p:ph idx="1"/>
          </p:nvPr>
        </p:nvSpPr>
        <p:spPr/>
        <p:txBody>
          <a:bodyPr/>
          <a:lstStyle/>
          <a:p>
            <a:endParaRPr lang="en-US"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4800600" y="4191000"/>
            <a:ext cx="16764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Using the same method described in slides 107-110, allocate budget per site</a:t>
            </a:r>
            <a:endParaRPr lang="en-US" altLang="en-US" sz="1600" dirty="0">
              <a:solidFill>
                <a:srgbClr val="FF0000"/>
              </a:solidFill>
            </a:endParaRPr>
          </a:p>
        </p:txBody>
      </p:sp>
      <p:sp>
        <p:nvSpPr>
          <p:cNvPr id="8" name="Oval 7"/>
          <p:cNvSpPr/>
          <p:nvPr/>
        </p:nvSpPr>
        <p:spPr>
          <a:xfrm>
            <a:off x="3429000" y="4311014"/>
            <a:ext cx="1115028" cy="15563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2772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C2 FRN Complete</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112</a:t>
            </a:fld>
            <a:endParaRPr lang="en-US" dirty="0"/>
          </a:p>
        </p:txBody>
      </p:sp>
      <p:sp>
        <p:nvSpPr>
          <p:cNvPr id="5" name="Content Placeholder 4"/>
          <p:cNvSpPr>
            <a:spLocks noGrp="1"/>
          </p:cNvSpPr>
          <p:nvPr>
            <p:ph idx="1"/>
          </p:nvPr>
        </p:nvSpPr>
        <p:spPr/>
        <p:txBody>
          <a:bodyPr/>
          <a:lstStyle/>
          <a:p>
            <a:endParaRPr lang="en-US" dirty="0"/>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1"/>
          <p:cNvSpPr txBox="1">
            <a:spLocks noChangeArrowheads="1"/>
          </p:cNvSpPr>
          <p:nvPr/>
        </p:nvSpPr>
        <p:spPr bwMode="auto">
          <a:xfrm>
            <a:off x="2768600" y="4027658"/>
            <a:ext cx="16764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If you’re all ready, click Certify and Submit and follow the same instructions as in slides 84-93</a:t>
            </a:r>
            <a:endParaRPr lang="en-US" altLang="en-US" sz="1600" dirty="0">
              <a:solidFill>
                <a:srgbClr val="FF0000"/>
              </a:solidFill>
            </a:endParaRPr>
          </a:p>
        </p:txBody>
      </p:sp>
      <p:sp>
        <p:nvSpPr>
          <p:cNvPr id="10" name="Oval 9"/>
          <p:cNvSpPr/>
          <p:nvPr/>
        </p:nvSpPr>
        <p:spPr>
          <a:xfrm>
            <a:off x="4114800" y="3663852"/>
            <a:ext cx="2562828" cy="38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0856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normAutofit/>
          </a:bodyPr>
          <a:lstStyle/>
          <a:p>
            <a:r>
              <a:rPr lang="en-US" sz="4000" dirty="0" smtClean="0"/>
              <a:t>C2 Centrally Located Equipment FRN</a:t>
            </a:r>
            <a:endParaRPr lang="en-US" sz="4000"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113</a:t>
            </a:fld>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33400" y="5410200"/>
            <a:ext cx="2562828" cy="38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86400" y="5410200"/>
            <a:ext cx="2438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69919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normAutofit/>
          </a:bodyPr>
          <a:lstStyle/>
          <a:p>
            <a:r>
              <a:rPr lang="en-US" sz="4000" dirty="0"/>
              <a:t>C2 Centrally Located Equipment FRN</a:t>
            </a:r>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114</a:t>
            </a:fld>
            <a:endParaRPr lang="en-US"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685800" y="3429000"/>
            <a:ext cx="2791428"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3603906" y="2971800"/>
            <a:ext cx="1676400" cy="280076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Since you cannot select the NIF from a list of entities (because it has no budget), you must describe that this is a central piece of equipment here, in the narrative</a:t>
            </a:r>
            <a:endParaRPr lang="en-US" altLang="en-US" sz="1600" dirty="0">
              <a:solidFill>
                <a:srgbClr val="FF0000"/>
              </a:solidFill>
            </a:endParaRPr>
          </a:p>
        </p:txBody>
      </p:sp>
    </p:spTree>
    <p:extLst>
      <p:ext uri="{BB962C8B-B14F-4D97-AF65-F5344CB8AC3E}">
        <p14:creationId xmlns:p14="http://schemas.microsoft.com/office/powerpoint/2010/main" val="2621389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noAutofit/>
          </a:bodyPr>
          <a:lstStyle/>
          <a:p>
            <a:pPr>
              <a:lnSpc>
                <a:spcPts val="3800"/>
              </a:lnSpc>
            </a:pPr>
            <a:r>
              <a:rPr lang="en-US" dirty="0"/>
              <a:t>Manage Recipients (Central Based Line Item)</a:t>
            </a:r>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115</a:t>
            </a:fld>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73" y="15240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5305384" y="3124200"/>
            <a:ext cx="1676400" cy="1077218"/>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Fill the Item 21b details in here, just like a site based FRN</a:t>
            </a:r>
            <a:endParaRPr lang="en-US" altLang="en-US" sz="1600" dirty="0">
              <a:solidFill>
                <a:srgbClr val="FF0000"/>
              </a:solidFill>
            </a:endParaRPr>
          </a:p>
        </p:txBody>
      </p:sp>
    </p:spTree>
    <p:extLst>
      <p:ext uri="{BB962C8B-B14F-4D97-AF65-F5344CB8AC3E}">
        <p14:creationId xmlns:p14="http://schemas.microsoft.com/office/powerpoint/2010/main" val="14766457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noAutofit/>
          </a:bodyPr>
          <a:lstStyle/>
          <a:p>
            <a:pPr>
              <a:lnSpc>
                <a:spcPts val="3800"/>
              </a:lnSpc>
            </a:pPr>
            <a:r>
              <a:rPr lang="en-US" dirty="0"/>
              <a:t>Manage Recipients (Central Based Line Item)</a:t>
            </a:r>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116</a:t>
            </a:fld>
            <a:endParaRPr lang="en-US"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987706" y="4343400"/>
            <a:ext cx="841094"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3048000" y="4495800"/>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Now, let’s Manage our recipients and cost allocate our budget</a:t>
            </a:r>
            <a:endParaRPr lang="en-US" altLang="en-US" sz="1600" dirty="0">
              <a:solidFill>
                <a:srgbClr val="FF0000"/>
              </a:solidFill>
            </a:endParaRPr>
          </a:p>
        </p:txBody>
      </p:sp>
    </p:spTree>
    <p:extLst>
      <p:ext uri="{BB962C8B-B14F-4D97-AF65-F5344CB8AC3E}">
        <p14:creationId xmlns:p14="http://schemas.microsoft.com/office/powerpoint/2010/main" val="28398599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Manage Recipients (Central Based Line Item)</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117</a:t>
            </a:fld>
            <a:endParaRPr lang="en-US" dirty="0"/>
          </a:p>
        </p:txBody>
      </p:sp>
      <p:sp>
        <p:nvSpPr>
          <p:cNvPr id="5" name="Content Placeholder 4"/>
          <p:cNvSpPr>
            <a:spLocks noGrp="1"/>
          </p:cNvSpPr>
          <p:nvPr>
            <p:ph idx="1"/>
          </p:nvPr>
        </p:nvSpPr>
        <p:spPr/>
        <p:txBody>
          <a:bodyPr/>
          <a:lstStyle/>
          <a:p>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03"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524000" y="3800354"/>
            <a:ext cx="841094"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95400" y="4343400"/>
            <a:ext cx="2590800" cy="371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1"/>
          <p:cNvSpPr txBox="1">
            <a:spLocks noChangeArrowheads="1"/>
          </p:cNvSpPr>
          <p:nvPr/>
        </p:nvSpPr>
        <p:spPr bwMode="auto">
          <a:xfrm>
            <a:off x="4114800" y="3867357"/>
            <a:ext cx="1676400" cy="181588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You can allocate necessary budget from your school sites via two options. This is a site based allocation</a:t>
            </a:r>
            <a:endParaRPr lang="en-US" altLang="en-US" sz="1600" dirty="0">
              <a:solidFill>
                <a:srgbClr val="FF0000"/>
              </a:solidFill>
            </a:endParaRPr>
          </a:p>
        </p:txBody>
      </p:sp>
    </p:spTree>
    <p:extLst>
      <p:ext uri="{BB962C8B-B14F-4D97-AF65-F5344CB8AC3E}">
        <p14:creationId xmlns:p14="http://schemas.microsoft.com/office/powerpoint/2010/main" val="4624812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Manage Recipients (Central Based Line Item)</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118</a:t>
            </a:fld>
            <a:endParaRPr lang="en-US" dirty="0"/>
          </a:p>
        </p:txBody>
      </p:sp>
      <p:sp>
        <p:nvSpPr>
          <p:cNvPr id="3" name="Content Placeholder 2"/>
          <p:cNvSpPr>
            <a:spLocks noGrp="1"/>
          </p:cNvSpPr>
          <p:nvPr>
            <p:ph idx="1"/>
          </p:nvPr>
        </p:nvSpPr>
        <p:spPr/>
        <p:txBody>
          <a:bodyPr/>
          <a:lstStyle/>
          <a:p>
            <a:endParaRPr lang="en-US"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91517"/>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429000" y="4029917"/>
            <a:ext cx="939800" cy="17612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4552066" y="3903494"/>
            <a:ext cx="1676400" cy="206210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As you can see, a site based allocation automatically allocates the Pre-discount cost on the line item equally for you.</a:t>
            </a:r>
            <a:endParaRPr lang="en-US" altLang="en-US" sz="1600" dirty="0">
              <a:solidFill>
                <a:srgbClr val="FF0000"/>
              </a:solidFill>
            </a:endParaRPr>
          </a:p>
        </p:txBody>
      </p:sp>
    </p:spTree>
    <p:extLst>
      <p:ext uri="{BB962C8B-B14F-4D97-AF65-F5344CB8AC3E}">
        <p14:creationId xmlns:p14="http://schemas.microsoft.com/office/powerpoint/2010/main" val="184876329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Manage Recipients (Central Based Line Item)</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119</a:t>
            </a:fld>
            <a:endParaRPr lang="en-US" dirty="0"/>
          </a:p>
        </p:txBody>
      </p:sp>
      <p:sp>
        <p:nvSpPr>
          <p:cNvPr id="3" name="Content Placeholder 2"/>
          <p:cNvSpPr>
            <a:spLocks noGrp="1"/>
          </p:cNvSpPr>
          <p:nvPr>
            <p:ph idx="1"/>
          </p:nvPr>
        </p:nvSpPr>
        <p:spPr/>
        <p:txBody>
          <a:bodyPr/>
          <a:lstStyle/>
          <a:p>
            <a:endParaRPr lang="en-US" dirty="0"/>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4267200" y="3867357"/>
            <a:ext cx="16764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Let’s look at a student based allocation</a:t>
            </a:r>
            <a:endParaRPr lang="en-US" altLang="en-US" sz="1600" dirty="0">
              <a:solidFill>
                <a:srgbClr val="FF0000"/>
              </a:solidFill>
            </a:endParaRPr>
          </a:p>
        </p:txBody>
      </p:sp>
      <p:sp>
        <p:nvSpPr>
          <p:cNvPr id="8" name="Oval 7"/>
          <p:cNvSpPr/>
          <p:nvPr/>
        </p:nvSpPr>
        <p:spPr>
          <a:xfrm>
            <a:off x="1290577" y="4529077"/>
            <a:ext cx="2590800" cy="371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153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icrosoft Excel - TN Test 2 Discount Calc Uploa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44087"/>
            <a:ext cx="8822301" cy="4179425"/>
          </a:xfrm>
          <a:prstGeom prst="rect">
            <a:avLst/>
          </a:prstGeom>
        </p:spPr>
      </p:pic>
      <p:sp>
        <p:nvSpPr>
          <p:cNvPr id="2" name="Title 1"/>
          <p:cNvSpPr>
            <a:spLocks noGrp="1"/>
          </p:cNvSpPr>
          <p:nvPr>
            <p:ph type="title"/>
          </p:nvPr>
        </p:nvSpPr>
        <p:spPr/>
        <p:txBody>
          <a:bodyPr/>
          <a:lstStyle/>
          <a:p>
            <a:r>
              <a:rPr lang="en-US" dirty="0" smtClean="0"/>
              <a:t>Discount Calculation Template</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pPr marL="0" indent="0">
              <a:buNone/>
            </a:pPr>
            <a:endParaRPr lang="en-US"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12</a:t>
            </a:fld>
            <a:endParaRPr lang="en-US"/>
          </a:p>
        </p:txBody>
      </p:sp>
      <p:sp>
        <p:nvSpPr>
          <p:cNvPr id="7" name="TextBox 6"/>
          <p:cNvSpPr txBox="1"/>
          <p:nvPr/>
        </p:nvSpPr>
        <p:spPr>
          <a:xfrm>
            <a:off x="595132" y="4195146"/>
            <a:ext cx="2667000" cy="1384995"/>
          </a:xfrm>
          <a:prstGeom prst="rect">
            <a:avLst/>
          </a:prstGeom>
          <a:solidFill>
            <a:schemeClr val="accent2">
              <a:lumMod val="20000"/>
              <a:lumOff val="80000"/>
            </a:schemeClr>
          </a:solidFill>
        </p:spPr>
        <p:txBody>
          <a:bodyPr wrap="square" rtlCol="0">
            <a:spAutoFit/>
          </a:bodyPr>
          <a:lstStyle/>
          <a:p>
            <a:r>
              <a:rPr lang="en-US" sz="1200" dirty="0"/>
              <a:t>Choose the appropriate school attribute(s) from the </a:t>
            </a:r>
            <a:r>
              <a:rPr lang="en-US" sz="1200" b="1" u="sng" dirty="0"/>
              <a:t>dropdown list</a:t>
            </a:r>
            <a:r>
              <a:rPr lang="en-US" sz="1200" dirty="0"/>
              <a:t>. </a:t>
            </a:r>
            <a:r>
              <a:rPr lang="en-US" sz="1200" dirty="0" smtClean="0"/>
              <a:t>The attributes </a:t>
            </a:r>
            <a:r>
              <a:rPr lang="en-US" sz="1200" dirty="0"/>
              <a:t>are: Pre-K, Head Start, Adult Education, Juvenile Justice, </a:t>
            </a:r>
            <a:r>
              <a:rPr lang="en-US" sz="1200" dirty="0" smtClean="0"/>
              <a:t>ESA, Dormitory</a:t>
            </a:r>
            <a:r>
              <a:rPr lang="en-US" sz="1200" dirty="0"/>
              <a:t>, Charter, and Tribal. If no attribute applies, leave this </a:t>
            </a:r>
            <a:r>
              <a:rPr lang="en-US" sz="1200" dirty="0" smtClean="0"/>
              <a:t>field blank</a:t>
            </a:r>
            <a:r>
              <a:rPr lang="en-US" sz="1200" dirty="0"/>
              <a:t>. </a:t>
            </a:r>
          </a:p>
        </p:txBody>
      </p:sp>
      <p:sp>
        <p:nvSpPr>
          <p:cNvPr id="8" name="Oval 7"/>
          <p:cNvSpPr/>
          <p:nvPr/>
        </p:nvSpPr>
        <p:spPr>
          <a:xfrm>
            <a:off x="304800" y="3657600"/>
            <a:ext cx="1143000" cy="381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86400" y="3657600"/>
            <a:ext cx="1295400" cy="381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57800" y="4495800"/>
            <a:ext cx="1524000" cy="830997"/>
          </a:xfrm>
          <a:prstGeom prst="rect">
            <a:avLst/>
          </a:prstGeom>
          <a:solidFill>
            <a:schemeClr val="accent3">
              <a:lumMod val="40000"/>
              <a:lumOff val="60000"/>
            </a:schemeClr>
          </a:solidFill>
        </p:spPr>
        <p:txBody>
          <a:bodyPr wrap="square" rtlCol="0">
            <a:spAutoFit/>
          </a:bodyPr>
          <a:lstStyle/>
          <a:p>
            <a:r>
              <a:rPr lang="en-US" sz="1200" dirty="0" smtClean="0"/>
              <a:t>If using CEP, select “CEP” from </a:t>
            </a:r>
            <a:r>
              <a:rPr lang="en-US" sz="1200" b="1" u="sng" dirty="0" smtClean="0"/>
              <a:t>dropdown list</a:t>
            </a:r>
            <a:r>
              <a:rPr lang="en-US" sz="1200" dirty="0" smtClean="0"/>
              <a:t> in column N</a:t>
            </a:r>
            <a:endParaRPr lang="en-US" sz="1200" dirty="0"/>
          </a:p>
        </p:txBody>
      </p:sp>
      <p:cxnSp>
        <p:nvCxnSpPr>
          <p:cNvPr id="13" name="Straight Arrow Connector 12"/>
          <p:cNvCxnSpPr/>
          <p:nvPr/>
        </p:nvCxnSpPr>
        <p:spPr>
          <a:xfrm flipH="1" flipV="1">
            <a:off x="6934200" y="4343401"/>
            <a:ext cx="228600" cy="6596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34200" y="5006427"/>
            <a:ext cx="1828800" cy="1323439"/>
          </a:xfrm>
          <a:prstGeom prst="rect">
            <a:avLst/>
          </a:prstGeom>
          <a:solidFill>
            <a:schemeClr val="accent4">
              <a:lumMod val="40000"/>
              <a:lumOff val="60000"/>
            </a:schemeClr>
          </a:solidFill>
        </p:spPr>
        <p:txBody>
          <a:bodyPr wrap="square" rtlCol="0">
            <a:spAutoFit/>
          </a:bodyPr>
          <a:lstStyle/>
          <a:p>
            <a:r>
              <a:rPr lang="en-US" sz="1200" dirty="0" smtClean="0"/>
              <a:t>If using CEP, enter </a:t>
            </a:r>
            <a:r>
              <a:rPr lang="en-US" sz="2000" b="1" u="sng" dirty="0" smtClean="0">
                <a:solidFill>
                  <a:srgbClr val="FF0000"/>
                </a:solidFill>
              </a:rPr>
              <a:t>%</a:t>
            </a:r>
            <a:r>
              <a:rPr lang="en-US" sz="1200" b="1" u="sng" dirty="0" smtClean="0"/>
              <a:t> of direct certified students </a:t>
            </a:r>
            <a:r>
              <a:rPr lang="en-US" sz="1200" dirty="0" smtClean="0"/>
              <a:t>here and column P calculates automatically using the 1.6 multiplier</a:t>
            </a:r>
            <a:endParaRPr lang="en-US" sz="1200" dirty="0"/>
          </a:p>
        </p:txBody>
      </p:sp>
    </p:spTree>
    <p:extLst>
      <p:ext uri="{BB962C8B-B14F-4D97-AF65-F5344CB8AC3E}">
        <p14:creationId xmlns:p14="http://schemas.microsoft.com/office/powerpoint/2010/main" val="364235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Manage Recipients (Central Based Line Item)</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120</a:t>
            </a:fld>
            <a:endParaRPr lang="en-US" dirty="0"/>
          </a:p>
        </p:txBody>
      </p:sp>
      <p:sp>
        <p:nvSpPr>
          <p:cNvPr id="3" name="Content Placeholder 2"/>
          <p:cNvSpPr>
            <a:spLocks noGrp="1"/>
          </p:cNvSpPr>
          <p:nvPr>
            <p:ph idx="1"/>
          </p:nvPr>
        </p:nvSpPr>
        <p:spPr/>
        <p:txBody>
          <a:bodyPr/>
          <a:lstStyle/>
          <a:p>
            <a:endParaRPr lang="en-US" dirty="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4552066" y="3903494"/>
            <a:ext cx="1676400" cy="206210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As you can see, a student based allocation automatically allocates the Pre-discount cost on the line item BY STUDENT, for you</a:t>
            </a:r>
            <a:endParaRPr lang="en-US" altLang="en-US" sz="1600" dirty="0">
              <a:solidFill>
                <a:srgbClr val="FF0000"/>
              </a:solidFill>
            </a:endParaRPr>
          </a:p>
        </p:txBody>
      </p:sp>
      <p:sp>
        <p:nvSpPr>
          <p:cNvPr id="7" name="Oval 6"/>
          <p:cNvSpPr/>
          <p:nvPr/>
        </p:nvSpPr>
        <p:spPr>
          <a:xfrm>
            <a:off x="3576577" y="4029917"/>
            <a:ext cx="939800" cy="17612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880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04862" y="1066800"/>
            <a:ext cx="7772400" cy="1470025"/>
          </a:xfrm>
        </p:spPr>
        <p:txBody>
          <a:bodyPr>
            <a:noAutofit/>
          </a:bodyPr>
          <a:lstStyle/>
          <a:p>
            <a:pPr fontAlgn="auto">
              <a:spcAft>
                <a:spcPts val="0"/>
              </a:spcAft>
              <a:defRPr/>
            </a:pPr>
            <a:r>
              <a:rPr lang="en-US" b="1" dirty="0" smtClean="0">
                <a:solidFill>
                  <a:srgbClr val="10A02B"/>
                </a:solidFill>
              </a:rPr>
              <a:t>Let’s Demonstrate</a:t>
            </a:r>
            <a:br>
              <a:rPr lang="en-US" b="1" dirty="0" smtClean="0">
                <a:solidFill>
                  <a:srgbClr val="10A02B"/>
                </a:solidFill>
              </a:rPr>
            </a:br>
            <a:r>
              <a:rPr lang="en-US" b="1" dirty="0" smtClean="0">
                <a:solidFill>
                  <a:srgbClr val="10A02B"/>
                </a:solidFill>
              </a:rPr>
              <a:t>the New Form 471! </a:t>
            </a:r>
            <a:endParaRPr lang="en-US" b="1" dirty="0">
              <a:solidFill>
                <a:srgbClr val="10A02B"/>
              </a:solidFill>
            </a:endParaRPr>
          </a:p>
        </p:txBody>
      </p:sp>
      <p:sp>
        <p:nvSpPr>
          <p:cNvPr id="140291" name="Slide Number Placeholder 2"/>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BF5338-267B-4116-837C-3F9A081254D7}" type="slidenum">
              <a:rPr lang="en-US">
                <a:solidFill>
                  <a:srgbClr val="FFFFFF"/>
                </a:solidFill>
              </a:rPr>
              <a:pPr eaLnBrk="1" hangingPunct="1"/>
              <a:t>13</a:t>
            </a:fld>
            <a:endParaRPr lang="en-US">
              <a:solidFill>
                <a:srgbClr val="FFFFFF"/>
              </a:solidFill>
            </a:endParaRPr>
          </a:p>
        </p:txBody>
      </p:sp>
      <p:pic>
        <p:nvPicPr>
          <p:cNvPr id="6" name="Picture 4" descr="http://www.dataversity.net/wp-content/uploads/2012/12/Looking-Glass-300x3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895600"/>
            <a:ext cx="2374900"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994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(Live Site)</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14</a:t>
            </a:fld>
            <a:endParaRPr lang="en-US"/>
          </a:p>
        </p:txBody>
      </p:sp>
      <p:pic>
        <p:nvPicPr>
          <p:cNvPr id="5" name="Picture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6100" y="1405888"/>
            <a:ext cx="5346699" cy="472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
          <p:cNvSpPr>
            <a:spLocks noChangeShapeType="1"/>
          </p:cNvSpPr>
          <p:nvPr/>
        </p:nvSpPr>
        <p:spPr bwMode="auto">
          <a:xfrm flipV="1">
            <a:off x="1981200" y="4953000"/>
            <a:ext cx="1142999"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11312"/>
            <a:ext cx="536257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9"/>
          <p:cNvSpPr txBox="1">
            <a:spLocks noChangeArrowheads="1"/>
          </p:cNvSpPr>
          <p:nvPr/>
        </p:nvSpPr>
        <p:spPr bwMode="auto">
          <a:xfrm>
            <a:off x="527050" y="1981200"/>
            <a:ext cx="99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a:solidFill>
                  <a:srgbClr val="FF0000"/>
                </a:solidFill>
              </a:rPr>
              <a:t>Start by Clicking “Apply Online”</a:t>
            </a:r>
          </a:p>
        </p:txBody>
      </p:sp>
      <p:sp>
        <p:nvSpPr>
          <p:cNvPr id="10" name="Line 8"/>
          <p:cNvSpPr>
            <a:spLocks noChangeShapeType="1"/>
          </p:cNvSpPr>
          <p:nvPr/>
        </p:nvSpPr>
        <p:spPr bwMode="auto">
          <a:xfrm>
            <a:off x="1400174" y="2362200"/>
            <a:ext cx="415925" cy="4302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9"/>
          <p:cNvSpPr txBox="1">
            <a:spLocks noChangeArrowheads="1"/>
          </p:cNvSpPr>
          <p:nvPr/>
        </p:nvSpPr>
        <p:spPr bwMode="auto">
          <a:xfrm>
            <a:off x="393700" y="5638800"/>
            <a:ext cx="15875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a:solidFill>
                  <a:srgbClr val="FF0000"/>
                </a:solidFill>
              </a:rPr>
              <a:t>Click on </a:t>
            </a:r>
          </a:p>
          <a:p>
            <a:pPr eaLnBrk="1" hangingPunct="1">
              <a:spcBef>
                <a:spcPct val="50000"/>
              </a:spcBef>
            </a:pPr>
            <a:r>
              <a:rPr lang="en-US" altLang="en-US" dirty="0">
                <a:solidFill>
                  <a:srgbClr val="FF0000"/>
                </a:solidFill>
              </a:rPr>
              <a:t>FCC Form 471</a:t>
            </a:r>
          </a:p>
        </p:txBody>
      </p:sp>
    </p:spTree>
    <p:extLst>
      <p:ext uri="{BB962C8B-B14F-4D97-AF65-F5344CB8AC3E}">
        <p14:creationId xmlns:p14="http://schemas.microsoft.com/office/powerpoint/2010/main" val="664697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15</a:t>
            </a:fld>
            <a:endParaRPr lang="en-US"/>
          </a:p>
        </p:txBody>
      </p:sp>
      <p:pic>
        <p:nvPicPr>
          <p:cNvPr id="5" name="Picture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40600"/>
            <a:ext cx="8229600" cy="42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1905000" y="2362200"/>
            <a:ext cx="91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a:solidFill>
                  <a:srgbClr val="FF0000"/>
                </a:solidFill>
              </a:rPr>
              <a:t>Click on “Start”</a:t>
            </a:r>
          </a:p>
        </p:txBody>
      </p:sp>
      <p:sp>
        <p:nvSpPr>
          <p:cNvPr id="7" name="Line 12"/>
          <p:cNvSpPr>
            <a:spLocks noChangeShapeType="1"/>
          </p:cNvSpPr>
          <p:nvPr/>
        </p:nvSpPr>
        <p:spPr bwMode="auto">
          <a:xfrm flipH="1">
            <a:off x="914400" y="2895600"/>
            <a:ext cx="9906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3582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16</a:t>
            </a:fld>
            <a:endParaRPr lang="en-US"/>
          </a:p>
        </p:txBody>
      </p:sp>
      <p:sp>
        <p:nvSpPr>
          <p:cNvPr id="6" name="Text Box 11"/>
          <p:cNvSpPr txBox="1">
            <a:spLocks noChangeArrowheads="1"/>
          </p:cNvSpPr>
          <p:nvPr/>
        </p:nvSpPr>
        <p:spPr bwMode="auto">
          <a:xfrm>
            <a:off x="4800600" y="3733800"/>
            <a:ext cx="3035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a:solidFill>
                  <a:srgbClr val="FF0000"/>
                </a:solidFill>
              </a:rPr>
              <a:t>Enter Billed Entity Number, and click on “Enter” to pull up information</a:t>
            </a:r>
          </a:p>
        </p:txBody>
      </p:sp>
      <p:sp>
        <p:nvSpPr>
          <p:cNvPr id="9" name="Text Box 11"/>
          <p:cNvSpPr txBox="1">
            <a:spLocks noChangeArrowheads="1"/>
          </p:cNvSpPr>
          <p:nvPr/>
        </p:nvSpPr>
        <p:spPr bwMode="auto">
          <a:xfrm>
            <a:off x="4800600" y="3733800"/>
            <a:ext cx="3035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smtClean="0">
                <a:solidFill>
                  <a:srgbClr val="FF0000"/>
                </a:solidFill>
              </a:rPr>
              <a:t>Enter YOUR </a:t>
            </a:r>
            <a:r>
              <a:rPr lang="en-US" altLang="en-US" dirty="0">
                <a:solidFill>
                  <a:srgbClr val="FF0000"/>
                </a:solidFill>
              </a:rPr>
              <a:t>Billed Entity Number, and click on “Enter” to pull up information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0947" y="1771490"/>
            <a:ext cx="7591023" cy="440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11"/>
          <p:cNvSpPr txBox="1">
            <a:spLocks noChangeArrowheads="1"/>
          </p:cNvSpPr>
          <p:nvPr/>
        </p:nvSpPr>
        <p:spPr bwMode="auto">
          <a:xfrm>
            <a:off x="4809281" y="3271837"/>
            <a:ext cx="3035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smtClean="0">
                <a:solidFill>
                  <a:srgbClr val="FF0000"/>
                </a:solidFill>
              </a:rPr>
              <a:t>Enter YOUR </a:t>
            </a:r>
            <a:r>
              <a:rPr lang="en-US" altLang="en-US" dirty="0">
                <a:solidFill>
                  <a:srgbClr val="FF0000"/>
                </a:solidFill>
              </a:rPr>
              <a:t>Billed Entity Number, and click on “Enter” to pull up information</a:t>
            </a:r>
          </a:p>
        </p:txBody>
      </p:sp>
      <p:sp>
        <p:nvSpPr>
          <p:cNvPr id="14" name="Text Box 11"/>
          <p:cNvSpPr txBox="1">
            <a:spLocks noChangeArrowheads="1"/>
          </p:cNvSpPr>
          <p:nvPr/>
        </p:nvSpPr>
        <p:spPr bwMode="auto">
          <a:xfrm>
            <a:off x="4961681" y="4657725"/>
            <a:ext cx="30353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smtClean="0">
                <a:solidFill>
                  <a:srgbClr val="FF0000"/>
                </a:solidFill>
              </a:rPr>
              <a:t>The FCC Registration Number likely will pre-populate for you.</a:t>
            </a:r>
            <a:endParaRPr lang="en-US" altLang="en-US" dirty="0">
              <a:solidFill>
                <a:srgbClr val="FF0000"/>
              </a:solidFill>
            </a:endParaRPr>
          </a:p>
        </p:txBody>
      </p:sp>
    </p:spTree>
    <p:extLst>
      <p:ext uri="{BB962C8B-B14F-4D97-AF65-F5344CB8AC3E}">
        <p14:creationId xmlns:p14="http://schemas.microsoft.com/office/powerpoint/2010/main" val="299136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17</a:t>
            </a:fld>
            <a:endParaRPr lang="en-US"/>
          </a:p>
        </p:txBody>
      </p:sp>
      <p:sp>
        <p:nvSpPr>
          <p:cNvPr id="6" name="Text Box 11"/>
          <p:cNvSpPr txBox="1">
            <a:spLocks noChangeArrowheads="1"/>
          </p:cNvSpPr>
          <p:nvPr/>
        </p:nvSpPr>
        <p:spPr bwMode="auto">
          <a:xfrm>
            <a:off x="4800600" y="3424237"/>
            <a:ext cx="30353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smtClean="0">
                <a:solidFill>
                  <a:srgbClr val="FF0000"/>
                </a:solidFill>
              </a:rPr>
              <a:t>Select Application type and one or more types of Recipients</a:t>
            </a:r>
            <a:endParaRPr lang="en-US" altLang="en-US" dirty="0">
              <a:solidFill>
                <a:srgbClr val="FF0000"/>
              </a:solidFill>
            </a:endParaRPr>
          </a:p>
        </p:txBody>
      </p:sp>
      <p:sp>
        <p:nvSpPr>
          <p:cNvPr id="7" name="Line 12"/>
          <p:cNvSpPr>
            <a:spLocks noChangeShapeType="1"/>
          </p:cNvSpPr>
          <p:nvPr/>
        </p:nvSpPr>
        <p:spPr bwMode="auto">
          <a:xfrm flipH="1" flipV="1">
            <a:off x="3505200" y="3581400"/>
            <a:ext cx="1295399" cy="30450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2"/>
          <p:cNvSpPr>
            <a:spLocks noChangeShapeType="1"/>
          </p:cNvSpPr>
          <p:nvPr/>
        </p:nvSpPr>
        <p:spPr bwMode="auto">
          <a:xfrm flipH="1">
            <a:off x="3886198" y="4038300"/>
            <a:ext cx="914401" cy="6098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199" y="1583284"/>
            <a:ext cx="7732053" cy="4284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1"/>
          <p:cNvSpPr txBox="1">
            <a:spLocks noChangeArrowheads="1"/>
          </p:cNvSpPr>
          <p:nvPr/>
        </p:nvSpPr>
        <p:spPr bwMode="auto">
          <a:xfrm>
            <a:off x="4953000" y="3576637"/>
            <a:ext cx="30353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smtClean="0">
                <a:solidFill>
                  <a:srgbClr val="FF0000"/>
                </a:solidFill>
              </a:rPr>
              <a:t>Select Application type and one or more types of Recipients</a:t>
            </a:r>
            <a:endParaRPr lang="en-US" altLang="en-US" dirty="0">
              <a:solidFill>
                <a:srgbClr val="FF0000"/>
              </a:solidFill>
            </a:endParaRPr>
          </a:p>
        </p:txBody>
      </p:sp>
      <p:cxnSp>
        <p:nvCxnSpPr>
          <p:cNvPr id="11" name="Straight Arrow Connector 10"/>
          <p:cNvCxnSpPr/>
          <p:nvPr/>
        </p:nvCxnSpPr>
        <p:spPr>
          <a:xfrm flipH="1" flipV="1">
            <a:off x="2133600" y="3124200"/>
            <a:ext cx="2590800" cy="7617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429000" y="4038302"/>
            <a:ext cx="1447800" cy="1143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325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 a NICKNAME</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18</a:t>
            </a:fld>
            <a:endParaRPr lang="en-US"/>
          </a:p>
        </p:txBody>
      </p:sp>
      <p:sp>
        <p:nvSpPr>
          <p:cNvPr id="7" name="Line 12"/>
          <p:cNvSpPr>
            <a:spLocks noChangeShapeType="1"/>
          </p:cNvSpPr>
          <p:nvPr/>
        </p:nvSpPr>
        <p:spPr bwMode="auto">
          <a:xfrm flipH="1" flipV="1">
            <a:off x="2997522" y="4268854"/>
            <a:ext cx="1701800" cy="15671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Rectangle 4"/>
          <p:cNvSpPr/>
          <p:nvPr/>
        </p:nvSpPr>
        <p:spPr>
          <a:xfrm>
            <a:off x="2133600" y="3429000"/>
            <a:ext cx="38862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429000" y="4648200"/>
            <a:ext cx="2133600"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12"/>
          <p:cNvSpPr>
            <a:spLocks noChangeShapeType="1"/>
          </p:cNvSpPr>
          <p:nvPr/>
        </p:nvSpPr>
        <p:spPr bwMode="auto">
          <a:xfrm flipH="1" flipV="1">
            <a:off x="5288906" y="4800600"/>
            <a:ext cx="1701800" cy="15671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Text Box 11"/>
          <p:cNvSpPr txBox="1">
            <a:spLocks noChangeArrowheads="1"/>
          </p:cNvSpPr>
          <p:nvPr/>
        </p:nvSpPr>
        <p:spPr bwMode="auto">
          <a:xfrm>
            <a:off x="4724400" y="4229100"/>
            <a:ext cx="976895" cy="36933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smtClean="0">
                <a:solidFill>
                  <a:srgbClr val="FF0000"/>
                </a:solidFill>
              </a:rPr>
              <a:t>NOTE</a:t>
            </a:r>
            <a:endParaRPr lang="en-US" altLang="en-US" dirty="0">
              <a:solidFill>
                <a:srgbClr val="FF0000"/>
              </a:solidFill>
            </a:endParaRPr>
          </a:p>
        </p:txBody>
      </p:sp>
      <p:sp>
        <p:nvSpPr>
          <p:cNvPr id="14" name="Rectangle 13"/>
          <p:cNvSpPr/>
          <p:nvPr/>
        </p:nvSpPr>
        <p:spPr>
          <a:xfrm>
            <a:off x="2133600" y="2933700"/>
            <a:ext cx="38862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52785" y="2483555"/>
            <a:ext cx="1932773" cy="923330"/>
          </a:xfrm>
          <a:prstGeom prst="rect">
            <a:avLst/>
          </a:prstGeom>
        </p:spPr>
        <p:txBody>
          <a:bodyPr wrap="square">
            <a:spAutoFit/>
          </a:bodyPr>
          <a:lstStyle/>
          <a:p>
            <a:pPr eaLnBrk="1" hangingPunct="1">
              <a:spcBef>
                <a:spcPct val="50000"/>
              </a:spcBef>
            </a:pPr>
            <a:r>
              <a:rPr lang="en-US" altLang="en-US" dirty="0">
                <a:solidFill>
                  <a:srgbClr val="FF0000"/>
                </a:solidFill>
              </a:rPr>
              <a:t>VERY IMPORTANT </a:t>
            </a:r>
            <a:r>
              <a:rPr lang="en-US" altLang="en-US" dirty="0" smtClean="0">
                <a:solidFill>
                  <a:srgbClr val="FF0000"/>
                </a:solidFill>
              </a:rPr>
              <a:t>INFORMATION!</a:t>
            </a:r>
            <a:endParaRPr lang="en-US" altLang="en-US" dirty="0">
              <a:solidFill>
                <a:srgbClr val="FF0000"/>
              </a:solidFill>
            </a:endParaRPr>
          </a:p>
        </p:txBody>
      </p:sp>
      <p:sp>
        <p:nvSpPr>
          <p:cNvPr id="15" name="Oval 14"/>
          <p:cNvSpPr/>
          <p:nvPr/>
        </p:nvSpPr>
        <p:spPr>
          <a:xfrm>
            <a:off x="2161572" y="3932016"/>
            <a:ext cx="36576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529987" y="2483555"/>
            <a:ext cx="1748942" cy="1477328"/>
          </a:xfrm>
          <a:prstGeom prst="rect">
            <a:avLst/>
          </a:prstGeom>
          <a:noFill/>
        </p:spPr>
        <p:txBody>
          <a:bodyPr wrap="square" rtlCol="0">
            <a:spAutoFit/>
          </a:bodyPr>
          <a:lstStyle/>
          <a:p>
            <a:r>
              <a:rPr lang="en-US" dirty="0" smtClean="0">
                <a:solidFill>
                  <a:srgbClr val="FF0000"/>
                </a:solidFill>
              </a:rPr>
              <a:t>Note!  This information has already been e-mailed to you!</a:t>
            </a:r>
            <a:endParaRPr lang="en-US" dirty="0">
              <a:solidFill>
                <a:srgbClr val="FF0000"/>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29" y="1398032"/>
            <a:ext cx="685800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H="1" flipV="1">
            <a:off x="3429000" y="4229100"/>
            <a:ext cx="2100987"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19171" y="4598432"/>
            <a:ext cx="2562829" cy="646331"/>
          </a:xfrm>
          <a:prstGeom prst="rect">
            <a:avLst/>
          </a:prstGeom>
          <a:noFill/>
        </p:spPr>
        <p:txBody>
          <a:bodyPr wrap="square" rtlCol="0">
            <a:spAutoFit/>
          </a:bodyPr>
          <a:lstStyle/>
          <a:p>
            <a:r>
              <a:rPr lang="en-US" dirty="0" smtClean="0">
                <a:solidFill>
                  <a:srgbClr val="FF0000"/>
                </a:solidFill>
              </a:rPr>
              <a:t>Give your 471 a nickname!</a:t>
            </a:r>
            <a:endParaRPr lang="en-US" dirty="0">
              <a:solidFill>
                <a:srgbClr val="FF0000"/>
              </a:solidFill>
            </a:endParaRPr>
          </a:p>
        </p:txBody>
      </p:sp>
      <p:sp>
        <p:nvSpPr>
          <p:cNvPr id="23" name="TextBox 22"/>
          <p:cNvSpPr txBox="1"/>
          <p:nvPr/>
        </p:nvSpPr>
        <p:spPr>
          <a:xfrm>
            <a:off x="5928066" y="2622054"/>
            <a:ext cx="2562829" cy="923330"/>
          </a:xfrm>
          <a:prstGeom prst="rect">
            <a:avLst/>
          </a:prstGeom>
          <a:noFill/>
        </p:spPr>
        <p:txBody>
          <a:bodyPr wrap="square" rtlCol="0">
            <a:spAutoFit/>
          </a:bodyPr>
          <a:lstStyle/>
          <a:p>
            <a:r>
              <a:rPr lang="en-US" dirty="0" smtClean="0">
                <a:solidFill>
                  <a:srgbClr val="FF0000"/>
                </a:solidFill>
              </a:rPr>
              <a:t>Note:  This information has already been e-mailed to you!</a:t>
            </a:r>
            <a:endParaRPr lang="en-US" dirty="0">
              <a:solidFill>
                <a:srgbClr val="FF0000"/>
              </a:solidFill>
            </a:endParaRPr>
          </a:p>
        </p:txBody>
      </p:sp>
      <p:cxnSp>
        <p:nvCxnSpPr>
          <p:cNvPr id="24" name="Straight Arrow Connector 23"/>
          <p:cNvCxnSpPr/>
          <p:nvPr/>
        </p:nvCxnSpPr>
        <p:spPr>
          <a:xfrm flipH="1" flipV="1">
            <a:off x="3200400" y="2867899"/>
            <a:ext cx="2618773"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87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19</a:t>
            </a:fld>
            <a:endParaRPr lang="en-US"/>
          </a:p>
        </p:txBody>
      </p:sp>
      <p:sp>
        <p:nvSpPr>
          <p:cNvPr id="6" name="Text Box 11"/>
          <p:cNvSpPr txBox="1">
            <a:spLocks noChangeArrowheads="1"/>
          </p:cNvSpPr>
          <p:nvPr/>
        </p:nvSpPr>
        <p:spPr bwMode="auto">
          <a:xfrm>
            <a:off x="3276600" y="3124200"/>
            <a:ext cx="1447800" cy="36933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smtClean="0">
                <a:solidFill>
                  <a:srgbClr val="FF0000"/>
                </a:solidFill>
              </a:rPr>
              <a:t>YES or NO?</a:t>
            </a:r>
            <a:endParaRPr lang="en-US" altLang="en-US" dirty="0">
              <a:solidFill>
                <a:srgbClr val="FF0000"/>
              </a:solidFill>
            </a:endParaRPr>
          </a:p>
        </p:txBody>
      </p:sp>
      <p:sp>
        <p:nvSpPr>
          <p:cNvPr id="7" name="Text Box 11"/>
          <p:cNvSpPr txBox="1">
            <a:spLocks noChangeArrowheads="1"/>
          </p:cNvSpPr>
          <p:nvPr/>
        </p:nvSpPr>
        <p:spPr bwMode="auto">
          <a:xfrm>
            <a:off x="2552700" y="3657600"/>
            <a:ext cx="1447800" cy="36933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dirty="0" smtClean="0">
                <a:solidFill>
                  <a:srgbClr val="FF0000"/>
                </a:solidFill>
              </a:rPr>
              <a:t>YES or NO?</a:t>
            </a:r>
            <a:endParaRPr lang="en-US" altLang="en-US" dirty="0">
              <a:solidFill>
                <a:srgbClr val="FF0000"/>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898" y="1524000"/>
            <a:ext cx="7916302" cy="2887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362200" y="3297820"/>
            <a:ext cx="2895600" cy="369332"/>
          </a:xfrm>
          <a:prstGeom prst="rect">
            <a:avLst/>
          </a:prstGeom>
          <a:noFill/>
        </p:spPr>
        <p:txBody>
          <a:bodyPr wrap="square" rtlCol="0">
            <a:spAutoFit/>
          </a:bodyPr>
          <a:lstStyle/>
          <a:p>
            <a:r>
              <a:rPr lang="en-US" dirty="0" smtClean="0">
                <a:solidFill>
                  <a:srgbClr val="FF0000"/>
                </a:solidFill>
              </a:rPr>
              <a:t>Yes or No</a:t>
            </a:r>
            <a:endParaRPr lang="en-US" dirty="0">
              <a:solidFill>
                <a:srgbClr val="FF0000"/>
              </a:solidFill>
            </a:endParaRPr>
          </a:p>
        </p:txBody>
      </p:sp>
    </p:spTree>
    <p:extLst>
      <p:ext uri="{BB962C8B-B14F-4D97-AF65-F5344CB8AC3E}">
        <p14:creationId xmlns:p14="http://schemas.microsoft.com/office/powerpoint/2010/main" val="1465494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Form 471 – Lots of Changes</a:t>
            </a:r>
            <a:endParaRPr lang="en-US" dirty="0"/>
          </a:p>
        </p:txBody>
      </p:sp>
      <p:sp>
        <p:nvSpPr>
          <p:cNvPr id="3" name="Content Placeholder 2"/>
          <p:cNvSpPr>
            <a:spLocks noGrp="1"/>
          </p:cNvSpPr>
          <p:nvPr>
            <p:ph idx="1"/>
          </p:nvPr>
        </p:nvSpPr>
        <p:spPr>
          <a:xfrm>
            <a:off x="457200" y="1600200"/>
            <a:ext cx="8229600" cy="4953000"/>
          </a:xfrm>
        </p:spPr>
        <p:txBody>
          <a:bodyPr>
            <a:normAutofit fontScale="32500" lnSpcReduction="20000"/>
          </a:bodyPr>
          <a:lstStyle/>
          <a:p>
            <a:pPr>
              <a:lnSpc>
                <a:spcPct val="120000"/>
              </a:lnSpc>
            </a:pPr>
            <a:r>
              <a:rPr lang="en-US" sz="9600" dirty="0"/>
              <a:t>New Online 471 </a:t>
            </a:r>
            <a:r>
              <a:rPr lang="en-US" sz="9600" dirty="0" smtClean="0"/>
              <a:t>Format</a:t>
            </a:r>
            <a:endParaRPr lang="en-US" sz="9600" dirty="0"/>
          </a:p>
          <a:p>
            <a:pPr lvl="1">
              <a:lnSpc>
                <a:spcPct val="120000"/>
              </a:lnSpc>
            </a:pPr>
            <a:r>
              <a:rPr lang="en-US" sz="7400" dirty="0"/>
              <a:t>Longer time-out periods (warning after 25 min of NO activity)</a:t>
            </a:r>
          </a:p>
          <a:p>
            <a:pPr lvl="1">
              <a:lnSpc>
                <a:spcPct val="120000"/>
              </a:lnSpc>
            </a:pPr>
            <a:r>
              <a:rPr lang="en-US" sz="7400" dirty="0"/>
              <a:t>Modern interface</a:t>
            </a:r>
          </a:p>
          <a:p>
            <a:pPr lvl="2">
              <a:lnSpc>
                <a:spcPct val="120000"/>
              </a:lnSpc>
            </a:pPr>
            <a:r>
              <a:rPr lang="en-US" altLang="en-US" sz="7400" dirty="0"/>
              <a:t>Form navigation arrows at the top of the screen to show progress and pages completed</a:t>
            </a:r>
          </a:p>
          <a:p>
            <a:pPr lvl="1">
              <a:lnSpc>
                <a:spcPct val="120000"/>
              </a:lnSpc>
              <a:spcBef>
                <a:spcPct val="0"/>
              </a:spcBef>
            </a:pPr>
            <a:r>
              <a:rPr lang="en-US" sz="7400" dirty="0" smtClean="0"/>
              <a:t>Cannot be paper-filed</a:t>
            </a:r>
          </a:p>
          <a:p>
            <a:pPr>
              <a:lnSpc>
                <a:spcPct val="120000"/>
              </a:lnSpc>
            </a:pPr>
            <a:r>
              <a:rPr lang="en-US" sz="9600" dirty="0" smtClean="0"/>
              <a:t>Block 4 and Block 5 Templates available that </a:t>
            </a:r>
            <a:r>
              <a:rPr lang="en-US" sz="9600" dirty="0"/>
              <a:t>can be created offline and uploaded into Form 471</a:t>
            </a:r>
          </a:p>
          <a:p>
            <a:pPr lvl="1">
              <a:lnSpc>
                <a:spcPct val="120000"/>
              </a:lnSpc>
            </a:pPr>
            <a:r>
              <a:rPr lang="en-US" sz="7400" dirty="0" smtClean="0"/>
              <a:t>Block 4 template is easy and recommended for all</a:t>
            </a:r>
            <a:endParaRPr lang="en-US" dirty="0"/>
          </a:p>
          <a:p>
            <a:pPr lvl="1">
              <a:lnSpc>
                <a:spcPct val="120000"/>
              </a:lnSpc>
            </a:pPr>
            <a:r>
              <a:rPr lang="en-US" sz="7400" dirty="0" smtClean="0"/>
              <a:t>Block 5 template is recommended just for C2 applications with multiple rows</a:t>
            </a:r>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a:t>
            </a:fld>
            <a:endParaRPr lang="en-US"/>
          </a:p>
        </p:txBody>
      </p:sp>
    </p:spTree>
    <p:extLst>
      <p:ext uri="{BB962C8B-B14F-4D97-AF65-F5344CB8AC3E}">
        <p14:creationId xmlns:p14="http://schemas.microsoft.com/office/powerpoint/2010/main" val="1192678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20</a:t>
            </a:fld>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850" y="1977231"/>
            <a:ext cx="69723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658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Category of Service – Category 1</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21</a:t>
            </a:fld>
            <a:endParaRPr lang="en-US"/>
          </a:p>
        </p:txBody>
      </p:sp>
      <p:sp>
        <p:nvSpPr>
          <p:cNvPr id="5" name="Oval 4"/>
          <p:cNvSpPr/>
          <p:nvPr/>
        </p:nvSpPr>
        <p:spPr>
          <a:xfrm>
            <a:off x="2438400" y="3924300"/>
            <a:ext cx="1371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4038600" y="4191000"/>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Once you make a selection and click NEXT, </a:t>
            </a:r>
            <a:r>
              <a:rPr lang="en-US" altLang="en-US" sz="1600" b="1" u="sng" dirty="0" smtClean="0">
                <a:solidFill>
                  <a:srgbClr val="FF0000"/>
                </a:solidFill>
              </a:rPr>
              <a:t>you cannot change this selection</a:t>
            </a:r>
            <a:endParaRPr lang="en-US" altLang="en-US" sz="1600" b="1" u="sng" dirty="0">
              <a:solidFill>
                <a:srgbClr val="FF0000"/>
              </a:solidFill>
            </a:endParaRPr>
          </a:p>
        </p:txBody>
      </p:sp>
      <p:cxnSp>
        <p:nvCxnSpPr>
          <p:cNvPr id="8" name="Straight Arrow Connector 7"/>
          <p:cNvCxnSpPr/>
          <p:nvPr/>
        </p:nvCxnSpPr>
        <p:spPr>
          <a:xfrm flipH="1" flipV="1">
            <a:off x="3505200" y="42672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flipH="1">
            <a:off x="3352800" y="4852720"/>
            <a:ext cx="685800" cy="395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352550"/>
            <a:ext cx="8886825"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11"/>
          <p:cNvSpPr txBox="1">
            <a:spLocks noChangeArrowheads="1"/>
          </p:cNvSpPr>
          <p:nvPr/>
        </p:nvSpPr>
        <p:spPr bwMode="auto">
          <a:xfrm>
            <a:off x="3649401" y="3911728"/>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Once you make a selection and click NEXT, </a:t>
            </a:r>
            <a:r>
              <a:rPr lang="en-US" altLang="en-US" sz="1600" b="1" u="sng" dirty="0" smtClean="0">
                <a:solidFill>
                  <a:srgbClr val="FF0000"/>
                </a:solidFill>
              </a:rPr>
              <a:t>you cannot change this selection</a:t>
            </a:r>
            <a:endParaRPr lang="en-US" altLang="en-US" sz="1600" b="1" u="sng" dirty="0">
              <a:solidFill>
                <a:srgbClr val="FF0000"/>
              </a:solidFill>
            </a:endParaRPr>
          </a:p>
        </p:txBody>
      </p:sp>
      <p:sp>
        <p:nvSpPr>
          <p:cNvPr id="9" name="TextBox 8"/>
          <p:cNvSpPr txBox="1"/>
          <p:nvPr/>
        </p:nvSpPr>
        <p:spPr>
          <a:xfrm>
            <a:off x="6172200" y="3344615"/>
            <a:ext cx="1447800" cy="307777"/>
          </a:xfrm>
          <a:prstGeom prst="rect">
            <a:avLst/>
          </a:prstGeom>
          <a:solidFill>
            <a:schemeClr val="accent6">
              <a:lumMod val="60000"/>
              <a:lumOff val="40000"/>
            </a:schemeClr>
          </a:solidFill>
        </p:spPr>
        <p:txBody>
          <a:bodyPr wrap="square" rtlCol="0">
            <a:spAutoFit/>
          </a:bodyPr>
          <a:lstStyle/>
          <a:p>
            <a:pPr algn="ctr"/>
            <a:r>
              <a:rPr lang="en-US" sz="1400" dirty="0" smtClean="0">
                <a:solidFill>
                  <a:schemeClr val="bg1"/>
                </a:solidFill>
              </a:rPr>
              <a:t>Category 2</a:t>
            </a:r>
            <a:endParaRPr lang="en-US" sz="1400" dirty="0">
              <a:solidFill>
                <a:schemeClr val="bg1"/>
              </a:solidFill>
            </a:endParaRPr>
          </a:p>
        </p:txBody>
      </p:sp>
      <p:cxnSp>
        <p:nvCxnSpPr>
          <p:cNvPr id="14" name="Straight Arrow Connector 13"/>
          <p:cNvCxnSpPr/>
          <p:nvPr/>
        </p:nvCxnSpPr>
        <p:spPr>
          <a:xfrm flipH="1" flipV="1">
            <a:off x="2819400" y="3498503"/>
            <a:ext cx="830001" cy="4257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438400" y="4076701"/>
            <a:ext cx="1211001" cy="9735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255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Discount Calculation Details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22</a:t>
            </a:fld>
            <a:endParaRPr lang="en-US"/>
          </a:p>
        </p:txBody>
      </p:sp>
      <p:pic>
        <p:nvPicPr>
          <p:cNvPr id="5" name="Content Placeholder 4"/>
          <p:cNvPicPr>
            <a:picLocks noGrp="1"/>
          </p:cNvPicPr>
          <p:nvPr>
            <p:ph idx="1"/>
          </p:nvPr>
        </p:nvPicPr>
        <p:blipFill>
          <a:blip r:embed="rId2"/>
          <a:stretch>
            <a:fillRect/>
          </a:stretch>
        </p:blipFill>
        <p:spPr>
          <a:xfrm>
            <a:off x="800364" y="1600200"/>
            <a:ext cx="7543271" cy="4525963"/>
          </a:xfrm>
          <a:prstGeom prst="rect">
            <a:avLst/>
          </a:prstGeom>
        </p:spPr>
      </p:pic>
      <p:sp>
        <p:nvSpPr>
          <p:cNvPr id="6" name="Oval 5"/>
          <p:cNvSpPr/>
          <p:nvPr/>
        </p:nvSpPr>
        <p:spPr>
          <a:xfrm>
            <a:off x="2057400" y="3581400"/>
            <a:ext cx="1295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609600" y="4495800"/>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Use this option to upload a Block 4 Discount Calculation Template</a:t>
            </a:r>
            <a:endParaRPr lang="en-US" altLang="en-US" sz="1600" dirty="0">
              <a:solidFill>
                <a:srgbClr val="FF0000"/>
              </a:solidFill>
            </a:endParaRPr>
          </a:p>
        </p:txBody>
      </p:sp>
      <p:cxnSp>
        <p:nvCxnSpPr>
          <p:cNvPr id="9" name="Straight Arrow Connector 8"/>
          <p:cNvCxnSpPr/>
          <p:nvPr/>
        </p:nvCxnSpPr>
        <p:spPr>
          <a:xfrm flipV="1">
            <a:off x="2057400" y="3962400"/>
            <a:ext cx="457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115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Data (from template)</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23</a:t>
            </a:fld>
            <a:endParaRPr lang="en-US"/>
          </a:p>
        </p:txBody>
      </p:sp>
      <p:pic>
        <p:nvPicPr>
          <p:cNvPr id="6" name="Picture 5"/>
          <p:cNvPicPr/>
          <p:nvPr/>
        </p:nvPicPr>
        <p:blipFill>
          <a:blip r:embed="rId2"/>
          <a:stretch>
            <a:fillRect/>
          </a:stretch>
        </p:blipFill>
        <p:spPr>
          <a:xfrm>
            <a:off x="990600" y="1645920"/>
            <a:ext cx="7239000" cy="4145280"/>
          </a:xfrm>
          <a:prstGeom prst="rect">
            <a:avLst/>
          </a:prstGeom>
        </p:spPr>
      </p:pic>
    </p:spTree>
    <p:extLst>
      <p:ext uri="{BB962C8B-B14F-4D97-AF65-F5344CB8AC3E}">
        <p14:creationId xmlns:p14="http://schemas.microsoft.com/office/powerpoint/2010/main" val="32295178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Data</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24</a:t>
            </a:fld>
            <a:endParaRPr lang="en-US"/>
          </a:p>
        </p:txBody>
      </p:sp>
      <p:pic>
        <p:nvPicPr>
          <p:cNvPr id="5" name="Content Placeholder 4"/>
          <p:cNvPicPr>
            <a:picLocks noGrp="1"/>
          </p:cNvPicPr>
          <p:nvPr>
            <p:ph idx="1"/>
          </p:nvPr>
        </p:nvPicPr>
        <p:blipFill>
          <a:blip r:embed="rId2"/>
          <a:stretch>
            <a:fillRect/>
          </a:stretch>
        </p:blipFill>
        <p:spPr>
          <a:xfrm>
            <a:off x="800364" y="1600200"/>
            <a:ext cx="7543271" cy="4525963"/>
          </a:xfrm>
          <a:prstGeom prst="rect">
            <a:avLst/>
          </a:prstGeom>
        </p:spPr>
      </p:pic>
      <p:sp>
        <p:nvSpPr>
          <p:cNvPr id="6" name="Text Box 11"/>
          <p:cNvSpPr txBox="1">
            <a:spLocks noChangeArrowheads="1"/>
          </p:cNvSpPr>
          <p:nvPr/>
        </p:nvSpPr>
        <p:spPr bwMode="auto">
          <a:xfrm>
            <a:off x="3429000" y="3200400"/>
            <a:ext cx="1676400" cy="33855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Be patient…</a:t>
            </a:r>
            <a:endParaRPr lang="en-US" altLang="en-US" sz="1600" dirty="0">
              <a:solidFill>
                <a:srgbClr val="FF0000"/>
              </a:solidFill>
            </a:endParaRPr>
          </a:p>
        </p:txBody>
      </p:sp>
    </p:spTree>
    <p:extLst>
      <p:ext uri="{BB962C8B-B14F-4D97-AF65-F5344CB8AC3E}">
        <p14:creationId xmlns:p14="http://schemas.microsoft.com/office/powerpoint/2010/main" val="2781761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25</a:t>
            </a:fld>
            <a:endParaRPr lang="en-US"/>
          </a:p>
        </p:txBody>
      </p:sp>
      <p:pic>
        <p:nvPicPr>
          <p:cNvPr id="5" name="Content Placeholder 4"/>
          <p:cNvPicPr>
            <a:picLocks noGrp="1"/>
          </p:cNvPicPr>
          <p:nvPr>
            <p:ph idx="1"/>
          </p:nvPr>
        </p:nvPicPr>
        <p:blipFill>
          <a:blip r:embed="rId2"/>
          <a:stretch>
            <a:fillRect/>
          </a:stretch>
        </p:blipFill>
        <p:spPr>
          <a:xfrm>
            <a:off x="800364" y="1600200"/>
            <a:ext cx="7543271" cy="4525963"/>
          </a:xfrm>
          <a:prstGeom prst="rect">
            <a:avLst/>
          </a:prstGeom>
        </p:spPr>
      </p:pic>
      <p:sp>
        <p:nvSpPr>
          <p:cNvPr id="6" name="Text Box 11"/>
          <p:cNvSpPr txBox="1">
            <a:spLocks noChangeArrowheads="1"/>
          </p:cNvSpPr>
          <p:nvPr/>
        </p:nvSpPr>
        <p:spPr bwMode="auto">
          <a:xfrm>
            <a:off x="609600" y="4419600"/>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When your import is complete,  this is the screen you will see</a:t>
            </a:r>
            <a:endParaRPr lang="en-US" altLang="en-US" sz="1600" dirty="0">
              <a:solidFill>
                <a:srgbClr val="FF0000"/>
              </a:solidFill>
            </a:endParaRPr>
          </a:p>
        </p:txBody>
      </p:sp>
      <p:sp>
        <p:nvSpPr>
          <p:cNvPr id="7" name="Text Box 11"/>
          <p:cNvSpPr txBox="1">
            <a:spLocks noChangeArrowheads="1"/>
          </p:cNvSpPr>
          <p:nvPr/>
        </p:nvSpPr>
        <p:spPr bwMode="auto">
          <a:xfrm>
            <a:off x="4876800" y="3910280"/>
            <a:ext cx="1676400" cy="1077218"/>
          </a:xfrm>
          <a:prstGeom prst="rect">
            <a:avLst/>
          </a:prstGeom>
          <a:solidFill>
            <a:schemeClr val="bg1"/>
          </a:solidFill>
          <a:ln>
            <a:solidFill>
              <a:schemeClr val="accent1"/>
            </a:solid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You can click on the BEN  to verify the information you’ve imported</a:t>
            </a:r>
            <a:endParaRPr lang="en-US" altLang="en-US" sz="1600" dirty="0">
              <a:solidFill>
                <a:srgbClr val="FF0000"/>
              </a:solidFill>
            </a:endParaRPr>
          </a:p>
        </p:txBody>
      </p:sp>
      <p:sp>
        <p:nvSpPr>
          <p:cNvPr id="9" name="Oval 8"/>
          <p:cNvSpPr/>
          <p:nvPr/>
        </p:nvSpPr>
        <p:spPr>
          <a:xfrm>
            <a:off x="2286000" y="5233719"/>
            <a:ext cx="2819400" cy="4050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4495800" y="4648200"/>
            <a:ext cx="381000" cy="5855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875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Verify Discount Data</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26</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4152900" y="3962400"/>
            <a:ext cx="838200" cy="205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5257800" y="3653192"/>
            <a:ext cx="1676400" cy="2554545"/>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Note that this applicant has 3 RURAL sites and 2 URBAN sites so the applicant is RURAL. No U/R for NIF because NIFs do not count in U/R determination.</a:t>
            </a:r>
            <a:endParaRPr lang="en-US" altLang="en-US" sz="1600" dirty="0">
              <a:solidFill>
                <a:srgbClr val="FF0000"/>
              </a:solidFill>
            </a:endParaRPr>
          </a:p>
        </p:txBody>
      </p:sp>
    </p:spTree>
    <p:extLst>
      <p:ext uri="{BB962C8B-B14F-4D97-AF65-F5344CB8AC3E}">
        <p14:creationId xmlns:p14="http://schemas.microsoft.com/office/powerpoint/2010/main" val="723669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Verify Matrix (E-Rate) Discount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27</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3962400" y="4166175"/>
            <a:ext cx="3886200" cy="584775"/>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You can verify your Urban/Rural designation as well as your C1 discount rate</a:t>
            </a:r>
            <a:endParaRPr lang="en-US" altLang="en-US" sz="1600" dirty="0">
              <a:solidFill>
                <a:srgbClr val="FF0000"/>
              </a:solidFill>
            </a:endParaRPr>
          </a:p>
        </p:txBody>
      </p:sp>
      <p:sp>
        <p:nvSpPr>
          <p:cNvPr id="5" name="Oval 4"/>
          <p:cNvSpPr/>
          <p:nvPr/>
        </p:nvSpPr>
        <p:spPr>
          <a:xfrm>
            <a:off x="2057400" y="5029200"/>
            <a:ext cx="685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315200" y="5029200"/>
            <a:ext cx="914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1"/>
          <p:cNvSpPr txBox="1">
            <a:spLocks noChangeArrowheads="1"/>
          </p:cNvSpPr>
          <p:nvPr/>
        </p:nvSpPr>
        <p:spPr bwMode="auto">
          <a:xfrm>
            <a:off x="3454078" y="5663167"/>
            <a:ext cx="3886200" cy="33855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Click NEXT</a:t>
            </a:r>
            <a:endParaRPr lang="en-US" altLang="en-US" sz="1600" dirty="0">
              <a:solidFill>
                <a:srgbClr val="FF0000"/>
              </a:solidFill>
            </a:endParaRPr>
          </a:p>
        </p:txBody>
      </p:sp>
    </p:spTree>
    <p:extLst>
      <p:ext uri="{BB962C8B-B14F-4D97-AF65-F5344CB8AC3E}">
        <p14:creationId xmlns:p14="http://schemas.microsoft.com/office/powerpoint/2010/main" val="3383051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Connectivity Questions (required)</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28</a:t>
            </a:fld>
            <a:endParaRPr lang="en-US"/>
          </a:p>
        </p:txBody>
      </p:sp>
      <p:pic>
        <p:nvPicPr>
          <p:cNvPr id="5" name="Content Placeholder 4"/>
          <p:cNvPicPr>
            <a:picLocks noGrp="1"/>
          </p:cNvPicPr>
          <p:nvPr>
            <p:ph idx="1"/>
          </p:nvPr>
        </p:nvPicPr>
        <p:blipFill>
          <a:blip r:embed="rId2"/>
          <a:stretch>
            <a:fillRect/>
          </a:stretch>
        </p:blipFill>
        <p:spPr>
          <a:xfrm>
            <a:off x="800364" y="1600200"/>
            <a:ext cx="7543271" cy="4525963"/>
          </a:xfrm>
          <a:prstGeom prst="rect">
            <a:avLst/>
          </a:prstGeom>
        </p:spPr>
      </p:pic>
      <p:sp>
        <p:nvSpPr>
          <p:cNvPr id="7" name="Text Box 11"/>
          <p:cNvSpPr txBox="1">
            <a:spLocks noChangeArrowheads="1"/>
          </p:cNvSpPr>
          <p:nvPr/>
        </p:nvSpPr>
        <p:spPr bwMode="auto">
          <a:xfrm>
            <a:off x="4876800" y="3910280"/>
            <a:ext cx="1676400" cy="1077218"/>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Click “Connectivity Questions” to move on</a:t>
            </a:r>
            <a:endParaRPr lang="en-US" altLang="en-US" sz="1600" dirty="0">
              <a:solidFill>
                <a:srgbClr val="FF0000"/>
              </a:solidFill>
            </a:endParaRPr>
          </a:p>
        </p:txBody>
      </p:sp>
      <p:sp>
        <p:nvSpPr>
          <p:cNvPr id="8" name="Oval 7"/>
          <p:cNvSpPr/>
          <p:nvPr/>
        </p:nvSpPr>
        <p:spPr>
          <a:xfrm>
            <a:off x="6553200" y="5233719"/>
            <a:ext cx="1219200" cy="4050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10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Connectivity 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29</a:t>
            </a:fld>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0"/>
            <a:ext cx="8128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457200" y="3309491"/>
            <a:ext cx="16764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You must answer these questions for every different Form 471 application you file</a:t>
            </a:r>
            <a:endParaRPr lang="en-US" altLang="en-US" sz="1600" dirty="0">
              <a:solidFill>
                <a:srgbClr val="FF0000"/>
              </a:solidFill>
            </a:endParaRPr>
          </a:p>
        </p:txBody>
      </p:sp>
      <p:sp>
        <p:nvSpPr>
          <p:cNvPr id="8" name="Text Box 11"/>
          <p:cNvSpPr txBox="1">
            <a:spLocks noChangeArrowheads="1"/>
          </p:cNvSpPr>
          <p:nvPr/>
        </p:nvSpPr>
        <p:spPr bwMode="auto">
          <a:xfrm>
            <a:off x="7467600" y="4419600"/>
            <a:ext cx="13716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Must be a number in every box</a:t>
            </a:r>
            <a:endParaRPr lang="en-US" altLang="en-US" sz="1600" b="1" dirty="0">
              <a:solidFill>
                <a:srgbClr val="FF0000"/>
              </a:solidFill>
            </a:endParaRPr>
          </a:p>
        </p:txBody>
      </p:sp>
      <p:sp>
        <p:nvSpPr>
          <p:cNvPr id="5" name="Oval 4"/>
          <p:cNvSpPr/>
          <p:nvPr/>
        </p:nvSpPr>
        <p:spPr>
          <a:xfrm>
            <a:off x="6629400" y="4419600"/>
            <a:ext cx="8382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435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471, Block 4 for Category 2</a:t>
            </a:r>
            <a:endParaRPr lang="en-US" dirty="0"/>
          </a:p>
        </p:txBody>
      </p:sp>
      <p:sp>
        <p:nvSpPr>
          <p:cNvPr id="3" name="Content Placeholder 2"/>
          <p:cNvSpPr>
            <a:spLocks noGrp="1"/>
          </p:cNvSpPr>
          <p:nvPr>
            <p:ph idx="1"/>
          </p:nvPr>
        </p:nvSpPr>
        <p:spPr/>
        <p:txBody>
          <a:bodyPr>
            <a:normAutofit/>
          </a:bodyPr>
          <a:lstStyle/>
          <a:p>
            <a:r>
              <a:rPr lang="en-US" sz="2800" dirty="0" smtClean="0"/>
              <a:t>Must list all buildings in the District in order to calculate district-wide discount</a:t>
            </a:r>
          </a:p>
          <a:p>
            <a:pPr lvl="1"/>
            <a:r>
              <a:rPr lang="en-US" sz="2400" dirty="0" smtClean="0"/>
              <a:t>Do not list ONLY the buildings that will be receiving the equipment/service</a:t>
            </a:r>
          </a:p>
          <a:p>
            <a:r>
              <a:rPr lang="en-US" sz="2800" dirty="0" smtClean="0"/>
              <a:t>You can copy from </a:t>
            </a:r>
            <a:r>
              <a:rPr lang="en-US" sz="2800" u="sng" dirty="0" smtClean="0"/>
              <a:t>previously-submitted</a:t>
            </a:r>
            <a:r>
              <a:rPr lang="en-US" sz="2800" dirty="0" smtClean="0"/>
              <a:t> FY </a:t>
            </a:r>
            <a:r>
              <a:rPr lang="en-US" sz="2800" b="1" dirty="0" smtClean="0">
                <a:solidFill>
                  <a:srgbClr val="FF0000"/>
                </a:solidFill>
              </a:rPr>
              <a:t>2015</a:t>
            </a:r>
            <a:r>
              <a:rPr lang="en-US" sz="2800" dirty="0" smtClean="0"/>
              <a:t> Form 471 (not drafted)</a:t>
            </a:r>
          </a:p>
          <a:p>
            <a:pPr lvl="1"/>
            <a:r>
              <a:rPr lang="en-US" sz="2400" dirty="0" smtClean="0"/>
              <a:t>Cannot copy from 2014 Block 4</a:t>
            </a:r>
          </a:p>
          <a:p>
            <a:endParaRPr lang="en-US" sz="2600" dirty="0" smtClean="0"/>
          </a:p>
          <a:p>
            <a:pPr lvl="1"/>
            <a:endParaRPr lang="en-US" dirty="0" smtClean="0"/>
          </a:p>
          <a:p>
            <a:endParaRPr lang="en-US" dirty="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a:t>
            </a:fld>
            <a:endParaRPr lang="en-US"/>
          </a:p>
        </p:txBody>
      </p:sp>
    </p:spTree>
    <p:extLst>
      <p:ext uri="{BB962C8B-B14F-4D97-AF65-F5344CB8AC3E}">
        <p14:creationId xmlns:p14="http://schemas.microsoft.com/office/powerpoint/2010/main" val="3209004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Connectivity 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30</a:t>
            </a:fld>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484851" y="3733800"/>
            <a:ext cx="1676400" cy="230832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Unless ALL of your sites are COMPLETELY sufficient (above), you will get this set of questions. You can select as many as are applicable</a:t>
            </a:r>
            <a:endParaRPr lang="en-US" altLang="en-US" sz="1600" dirty="0">
              <a:solidFill>
                <a:srgbClr val="FF0000"/>
              </a:solidFill>
            </a:endParaRPr>
          </a:p>
        </p:txBody>
      </p:sp>
      <p:sp>
        <p:nvSpPr>
          <p:cNvPr id="5" name="Oval 4"/>
          <p:cNvSpPr/>
          <p:nvPr/>
        </p:nvSpPr>
        <p:spPr>
          <a:xfrm>
            <a:off x="2590800" y="57150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7716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1676400"/>
            <a:ext cx="7772400" cy="1470025"/>
          </a:xfrm>
        </p:spPr>
        <p:txBody>
          <a:bodyPr>
            <a:noAutofit/>
          </a:bodyPr>
          <a:lstStyle/>
          <a:p>
            <a:pPr fontAlgn="auto">
              <a:spcAft>
                <a:spcPts val="0"/>
              </a:spcAft>
              <a:defRPr/>
            </a:pPr>
            <a:r>
              <a:rPr lang="en-US" sz="4000" b="1" dirty="0" smtClean="0">
                <a:solidFill>
                  <a:srgbClr val="10A02B"/>
                </a:solidFill>
              </a:rPr>
              <a:t>Let’s Look at the Form 471, Block 5 for Category 1 Funding Requests! </a:t>
            </a:r>
            <a:endParaRPr lang="en-US" sz="4000" b="1" dirty="0">
              <a:solidFill>
                <a:srgbClr val="10A02B"/>
              </a:solidFill>
            </a:endParaRPr>
          </a:p>
        </p:txBody>
      </p:sp>
      <p:sp>
        <p:nvSpPr>
          <p:cNvPr id="140291" name="Slide Number Placeholder 2"/>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BF5338-267B-4116-837C-3F9A081254D7}" type="slidenum">
              <a:rPr lang="en-US">
                <a:solidFill>
                  <a:srgbClr val="FFFFFF"/>
                </a:solidFill>
              </a:rPr>
              <a:pPr eaLnBrk="1" hangingPunct="1"/>
              <a:t>31</a:t>
            </a:fld>
            <a:endParaRPr lang="en-US">
              <a:solidFill>
                <a:srgbClr val="FFFFFF"/>
              </a:solidFill>
            </a:endParaRPr>
          </a:p>
        </p:txBody>
      </p:sp>
      <p:pic>
        <p:nvPicPr>
          <p:cNvPr id="4" name="Picture 4" descr="http://www.dataversity.net/wp-content/uploads/2012/12/Looking-Glass-300x3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276600"/>
            <a:ext cx="2374900"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61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Begin Funding Request(s)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32</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86" y="1600200"/>
            <a:ext cx="8128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371600" y="4267200"/>
            <a:ext cx="1295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2871486" y="4343400"/>
            <a:ext cx="16764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dirty="0" smtClean="0">
                <a:solidFill>
                  <a:srgbClr val="FF0000"/>
                </a:solidFill>
              </a:rPr>
              <a:t>We recommend using this method because it most closely resembles the ‘old’ Form 471, Block 5</a:t>
            </a:r>
            <a:endParaRPr lang="en-US" altLang="en-US" sz="1600" dirty="0">
              <a:solidFill>
                <a:srgbClr val="FF0000"/>
              </a:solidFill>
            </a:endParaRPr>
          </a:p>
        </p:txBody>
      </p:sp>
    </p:spTree>
    <p:extLst>
      <p:ext uri="{BB962C8B-B14F-4D97-AF65-F5344CB8AC3E}">
        <p14:creationId xmlns:p14="http://schemas.microsoft.com/office/powerpoint/2010/main" val="30728823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lstStyle/>
          <a:p>
            <a:r>
              <a:rPr lang="en-US" dirty="0" smtClean="0"/>
              <a:t>You will need very specific information to complete this section</a:t>
            </a:r>
          </a:p>
          <a:p>
            <a:pPr lvl="1"/>
            <a:r>
              <a:rPr lang="en-US" dirty="0" smtClean="0"/>
              <a:t>NICKNAME</a:t>
            </a:r>
          </a:p>
          <a:p>
            <a:pPr lvl="1"/>
            <a:r>
              <a:rPr lang="en-US" dirty="0" smtClean="0"/>
              <a:t>Service Type</a:t>
            </a:r>
          </a:p>
          <a:p>
            <a:pPr lvl="2"/>
            <a:r>
              <a:rPr lang="en-US" dirty="0" smtClean="0"/>
              <a:t>Telecommunications</a:t>
            </a:r>
          </a:p>
          <a:p>
            <a:pPr lvl="2"/>
            <a:r>
              <a:rPr lang="en-US" dirty="0" smtClean="0"/>
              <a:t>Voice</a:t>
            </a:r>
          </a:p>
          <a:p>
            <a:pPr lvl="2"/>
            <a:r>
              <a:rPr lang="en-US" dirty="0" smtClean="0"/>
              <a:t>Internet Access</a:t>
            </a:r>
          </a:p>
          <a:p>
            <a:pPr lvl="1"/>
            <a:r>
              <a:rPr lang="en-US" dirty="0" smtClean="0"/>
              <a:t>Form 470 #</a:t>
            </a:r>
          </a:p>
          <a:p>
            <a:pPr lvl="1"/>
            <a:r>
              <a:rPr lang="en-US" dirty="0" smtClean="0"/>
              <a:t>Service Provider Identification Number (“SPIN”)</a:t>
            </a:r>
          </a:p>
          <a:p>
            <a:pPr lvl="1"/>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33</a:t>
            </a:fld>
            <a:endParaRPr lang="en-US"/>
          </a:p>
        </p:txBody>
      </p:sp>
    </p:spTree>
    <p:extLst>
      <p:ext uri="{BB962C8B-B14F-4D97-AF65-F5344CB8AC3E}">
        <p14:creationId xmlns:p14="http://schemas.microsoft.com/office/powerpoint/2010/main" val="4780741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normAutofit fontScale="92500" lnSpcReduction="10000"/>
          </a:bodyPr>
          <a:lstStyle/>
          <a:p>
            <a:pPr lvl="1"/>
            <a:r>
              <a:rPr lang="en-US" dirty="0" smtClean="0"/>
              <a:t>Billing Acct #</a:t>
            </a:r>
          </a:p>
          <a:p>
            <a:pPr lvl="1"/>
            <a:r>
              <a:rPr lang="en-US" dirty="0" smtClean="0"/>
              <a:t>Purchase Type</a:t>
            </a:r>
          </a:p>
          <a:p>
            <a:pPr lvl="2"/>
            <a:r>
              <a:rPr lang="en-US" dirty="0" smtClean="0"/>
              <a:t>Tariff</a:t>
            </a:r>
          </a:p>
          <a:p>
            <a:pPr lvl="2"/>
            <a:r>
              <a:rPr lang="en-US" dirty="0" smtClean="0"/>
              <a:t>MTM</a:t>
            </a:r>
          </a:p>
          <a:p>
            <a:pPr lvl="2"/>
            <a:r>
              <a:rPr lang="en-US" dirty="0" smtClean="0"/>
              <a:t>Contract</a:t>
            </a:r>
          </a:p>
          <a:p>
            <a:pPr lvl="1"/>
            <a:r>
              <a:rPr lang="en-US" dirty="0" smtClean="0"/>
              <a:t>Service Dates</a:t>
            </a:r>
          </a:p>
          <a:p>
            <a:pPr lvl="2"/>
            <a:r>
              <a:rPr lang="en-US" dirty="0" smtClean="0"/>
              <a:t>Contract Award Date</a:t>
            </a:r>
          </a:p>
          <a:p>
            <a:pPr lvl="2"/>
            <a:r>
              <a:rPr lang="en-US" dirty="0" smtClean="0"/>
              <a:t>Contract Expiration Date</a:t>
            </a:r>
          </a:p>
          <a:p>
            <a:pPr lvl="1"/>
            <a:r>
              <a:rPr lang="en-US" dirty="0" smtClean="0"/>
              <a:t>Service Start Date</a:t>
            </a:r>
          </a:p>
          <a:p>
            <a:pPr lvl="1"/>
            <a:r>
              <a:rPr lang="en-US" dirty="0" smtClean="0"/>
              <a:t>Voluntary </a:t>
            </a:r>
            <a:r>
              <a:rPr lang="en-US" dirty="0"/>
              <a:t>Extensions?</a:t>
            </a:r>
          </a:p>
          <a:p>
            <a:pPr lvl="2"/>
            <a:r>
              <a:rPr lang="en-US" dirty="0"/>
              <a:t>Yes or No</a:t>
            </a:r>
          </a:p>
          <a:p>
            <a:pPr lvl="2"/>
            <a:r>
              <a:rPr lang="en-US" dirty="0"/>
              <a:t># of extensions</a:t>
            </a:r>
          </a:p>
          <a:p>
            <a:pPr lvl="2"/>
            <a:r>
              <a:rPr lang="en-US" dirty="0"/>
              <a:t># of MONTHS available by </a:t>
            </a:r>
            <a:r>
              <a:rPr lang="en-US" dirty="0" smtClean="0"/>
              <a:t>extension</a:t>
            </a:r>
          </a:p>
          <a:p>
            <a:pPr lvl="2"/>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34</a:t>
            </a:fld>
            <a:endParaRPr lang="en-US"/>
          </a:p>
        </p:txBody>
      </p:sp>
    </p:spTree>
    <p:extLst>
      <p:ext uri="{BB962C8B-B14F-4D97-AF65-F5344CB8AC3E}">
        <p14:creationId xmlns:p14="http://schemas.microsoft.com/office/powerpoint/2010/main" val="7193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normAutofit/>
          </a:bodyPr>
          <a:lstStyle/>
          <a:p>
            <a:pPr lvl="1"/>
            <a:r>
              <a:rPr lang="en-US" dirty="0" smtClean="0"/>
              <a:t>Is this a Master Contract?</a:t>
            </a:r>
          </a:p>
          <a:p>
            <a:pPr lvl="2"/>
            <a:r>
              <a:rPr lang="en-US" dirty="0" smtClean="0"/>
              <a:t>Yes or No</a:t>
            </a:r>
          </a:p>
          <a:p>
            <a:pPr lvl="1"/>
            <a:r>
              <a:rPr lang="en-US" dirty="0" smtClean="0"/>
              <a:t>Is this a continuing FRN?</a:t>
            </a:r>
          </a:p>
          <a:p>
            <a:pPr lvl="2"/>
            <a:r>
              <a:rPr lang="en-US" dirty="0" smtClean="0"/>
              <a:t>Yes or No</a:t>
            </a:r>
          </a:p>
          <a:p>
            <a:pPr lvl="2"/>
            <a:r>
              <a:rPr lang="en-US" dirty="0" smtClean="0"/>
              <a:t>If yes, you need previous funding request number</a:t>
            </a:r>
          </a:p>
          <a:p>
            <a:pPr lvl="1"/>
            <a:r>
              <a:rPr lang="en-US" dirty="0" smtClean="0"/>
              <a:t>Descriptive narrative of the service </a:t>
            </a:r>
          </a:p>
          <a:p>
            <a:pPr lvl="1"/>
            <a:r>
              <a:rPr lang="en-US" dirty="0" smtClean="0"/>
              <a:t>Pricing Confidentiality </a:t>
            </a:r>
          </a:p>
          <a:p>
            <a:pPr lvl="2"/>
            <a:r>
              <a:rPr lang="en-US" dirty="0" smtClean="0"/>
              <a:t>Yes or No</a:t>
            </a:r>
          </a:p>
          <a:p>
            <a:pPr lvl="2"/>
            <a:r>
              <a:rPr lang="en-US" dirty="0" smtClean="0"/>
              <a:t>If yes, must cite statute</a:t>
            </a:r>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35</a:t>
            </a:fld>
            <a:endParaRPr lang="en-US"/>
          </a:p>
        </p:txBody>
      </p:sp>
    </p:spTree>
    <p:extLst>
      <p:ext uri="{BB962C8B-B14F-4D97-AF65-F5344CB8AC3E}">
        <p14:creationId xmlns:p14="http://schemas.microsoft.com/office/powerpoint/2010/main" val="19236484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36</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38"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5671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37</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419600" y="2895600"/>
            <a:ext cx="685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86200" y="4876800"/>
            <a:ext cx="685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5105400" y="3733800"/>
            <a:ext cx="1676400" cy="181588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You must click “Enter” if you populate any of these fields or you will get an error at the end of the page</a:t>
            </a:r>
            <a:endParaRPr lang="en-US" altLang="en-US" sz="1600" b="1" dirty="0">
              <a:solidFill>
                <a:srgbClr val="FF0000"/>
              </a:solidFill>
            </a:endParaRPr>
          </a:p>
        </p:txBody>
      </p:sp>
      <p:cxnSp>
        <p:nvCxnSpPr>
          <p:cNvPr id="9" name="Straight Arrow Connector 8"/>
          <p:cNvCxnSpPr/>
          <p:nvPr/>
        </p:nvCxnSpPr>
        <p:spPr>
          <a:xfrm>
            <a:off x="5029200" y="3065362"/>
            <a:ext cx="457200" cy="7446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6"/>
          </p:cNvCxnSpPr>
          <p:nvPr/>
        </p:nvCxnSpPr>
        <p:spPr>
          <a:xfrm flipV="1">
            <a:off x="4572000" y="4495800"/>
            <a:ext cx="5334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1852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38</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764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4419600" y="3200400"/>
            <a:ext cx="457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 Box 11"/>
          <p:cNvSpPr txBox="1">
            <a:spLocks noChangeArrowheads="1"/>
          </p:cNvSpPr>
          <p:nvPr/>
        </p:nvSpPr>
        <p:spPr bwMode="auto">
          <a:xfrm>
            <a:off x="5105400" y="3733800"/>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Only click ‘Add” if you have more than one Billing Account Number to enter</a:t>
            </a:r>
            <a:endParaRPr lang="en-US" altLang="en-US" sz="1600" b="1" dirty="0">
              <a:solidFill>
                <a:srgbClr val="FF0000"/>
              </a:solidFill>
            </a:endParaRPr>
          </a:p>
        </p:txBody>
      </p:sp>
      <p:sp>
        <p:nvSpPr>
          <p:cNvPr id="10" name="Text Box 11"/>
          <p:cNvSpPr txBox="1">
            <a:spLocks noChangeArrowheads="1"/>
          </p:cNvSpPr>
          <p:nvPr/>
        </p:nvSpPr>
        <p:spPr bwMode="auto">
          <a:xfrm>
            <a:off x="4292278" y="5410200"/>
            <a:ext cx="16764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You can enter N/A if no contract #</a:t>
            </a:r>
            <a:endParaRPr lang="en-US" altLang="en-US" sz="1600" b="1" dirty="0">
              <a:solidFill>
                <a:srgbClr val="FF0000"/>
              </a:solidFill>
            </a:endParaRPr>
          </a:p>
        </p:txBody>
      </p:sp>
      <p:cxnSp>
        <p:nvCxnSpPr>
          <p:cNvPr id="11" name="Straight Arrow Connector 10"/>
          <p:cNvCxnSpPr/>
          <p:nvPr/>
        </p:nvCxnSpPr>
        <p:spPr>
          <a:xfrm>
            <a:off x="2362200" y="5257800"/>
            <a:ext cx="1930078"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381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39</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08"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447800" y="2362200"/>
            <a:ext cx="3276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4876800" y="2514600"/>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ACD is established by the Form 470 # you entered above</a:t>
            </a:r>
            <a:endParaRPr lang="en-US" altLang="en-US" sz="1600" b="1" dirty="0">
              <a:solidFill>
                <a:srgbClr val="FF0000"/>
              </a:solidFill>
            </a:endParaRPr>
          </a:p>
        </p:txBody>
      </p:sp>
      <p:sp>
        <p:nvSpPr>
          <p:cNvPr id="6" name="Oval 5"/>
          <p:cNvSpPr/>
          <p:nvPr/>
        </p:nvSpPr>
        <p:spPr>
          <a:xfrm>
            <a:off x="914400" y="4114800"/>
            <a:ext cx="2971800" cy="213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1"/>
          <p:cNvSpPr txBox="1">
            <a:spLocks noChangeArrowheads="1"/>
          </p:cNvSpPr>
          <p:nvPr/>
        </p:nvSpPr>
        <p:spPr bwMode="auto">
          <a:xfrm>
            <a:off x="4514609" y="4495800"/>
            <a:ext cx="23622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Use calendar function or manual input – use 4 digit year with manual</a:t>
            </a:r>
            <a:endParaRPr lang="en-US" altLang="en-US" sz="1600" b="1" dirty="0">
              <a:solidFill>
                <a:srgbClr val="FF0000"/>
              </a:solidFill>
            </a:endParaRPr>
          </a:p>
        </p:txBody>
      </p:sp>
      <p:cxnSp>
        <p:nvCxnSpPr>
          <p:cNvPr id="10" name="Straight Arrow Connector 9"/>
          <p:cNvCxnSpPr/>
          <p:nvPr/>
        </p:nvCxnSpPr>
        <p:spPr>
          <a:xfrm>
            <a:off x="4191000" y="2743200"/>
            <a:ext cx="685800" cy="43311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00400" y="4965039"/>
            <a:ext cx="139860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 Box 11"/>
          <p:cNvSpPr txBox="1">
            <a:spLocks noChangeArrowheads="1"/>
          </p:cNvSpPr>
          <p:nvPr/>
        </p:nvSpPr>
        <p:spPr bwMode="auto">
          <a:xfrm>
            <a:off x="4514609" y="5486400"/>
            <a:ext cx="2362200" cy="584775"/>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Service Start Date Should Always Be 7/1/2015</a:t>
            </a:r>
            <a:endParaRPr lang="en-US" altLang="en-US" sz="1600" b="1" dirty="0">
              <a:solidFill>
                <a:srgbClr val="FF0000"/>
              </a:solidFill>
            </a:endParaRPr>
          </a:p>
        </p:txBody>
      </p:sp>
    </p:spTree>
    <p:extLst>
      <p:ext uri="{BB962C8B-B14F-4D97-AF65-F5344CB8AC3E}">
        <p14:creationId xmlns:p14="http://schemas.microsoft.com/office/powerpoint/2010/main" val="2867124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Form 471, Block 5</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Standardized format for data collection</a:t>
            </a:r>
          </a:p>
          <a:p>
            <a:pPr lvl="1"/>
            <a:r>
              <a:rPr lang="en-US" dirty="0" smtClean="0"/>
              <a:t>Identify </a:t>
            </a:r>
            <a:r>
              <a:rPr lang="en-US" dirty="0"/>
              <a:t>exactly what services </a:t>
            </a:r>
            <a:r>
              <a:rPr lang="en-US" dirty="0" smtClean="0"/>
              <a:t>and equipment go </a:t>
            </a:r>
            <a:r>
              <a:rPr lang="en-US" dirty="0"/>
              <a:t>to which </a:t>
            </a:r>
            <a:r>
              <a:rPr lang="en-US" dirty="0" smtClean="0"/>
              <a:t>building</a:t>
            </a:r>
          </a:p>
          <a:p>
            <a:r>
              <a:rPr lang="en-US" dirty="0" smtClean="0"/>
              <a:t>Item 21 data will be embedded in actual Form 471</a:t>
            </a:r>
          </a:p>
          <a:p>
            <a:pPr lvl="1"/>
            <a:r>
              <a:rPr lang="en-US" dirty="0" smtClean="0"/>
              <a:t>No longer a separate process</a:t>
            </a:r>
          </a:p>
          <a:p>
            <a:pPr lvl="1"/>
            <a:r>
              <a:rPr lang="en-US" dirty="0" smtClean="0"/>
              <a:t>Cannot be submitted post-window</a:t>
            </a:r>
          </a:p>
          <a:p>
            <a:r>
              <a:rPr lang="en-US" dirty="0" smtClean="0"/>
              <a:t>All data will be publicly available and downloadable</a:t>
            </a:r>
          </a:p>
          <a:p>
            <a:r>
              <a:rPr lang="en-US" dirty="0" smtClean="0"/>
              <a:t>New online 471 available for practice</a:t>
            </a:r>
          </a:p>
          <a:p>
            <a:r>
              <a:rPr lang="en-US" b="1" dirty="0" smtClean="0"/>
              <a:t>It will take much longer to complete this year so please, please do not wait until the last minute to file</a:t>
            </a:r>
            <a:endParaRPr lang="en-US" b="1" dirty="0"/>
          </a:p>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a:t>
            </a:fld>
            <a:endParaRPr lang="en-US"/>
          </a:p>
        </p:txBody>
      </p:sp>
    </p:spTree>
    <p:extLst>
      <p:ext uri="{BB962C8B-B14F-4D97-AF65-F5344CB8AC3E}">
        <p14:creationId xmlns:p14="http://schemas.microsoft.com/office/powerpoint/2010/main" val="4217681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40</a:t>
            </a:fld>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943600" y="3276600"/>
            <a:ext cx="762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352800" y="6101161"/>
            <a:ext cx="990600" cy="3758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4572000" y="5358080"/>
            <a:ext cx="16764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Remember to click “Enter” if you use this field</a:t>
            </a:r>
            <a:endParaRPr lang="en-US" altLang="en-US" sz="1600" b="1" dirty="0">
              <a:solidFill>
                <a:srgbClr val="FF0000"/>
              </a:solidFill>
            </a:endParaRPr>
          </a:p>
        </p:txBody>
      </p:sp>
      <p:cxnSp>
        <p:nvCxnSpPr>
          <p:cNvPr id="9" name="Straight Arrow Connector 8"/>
          <p:cNvCxnSpPr>
            <a:endCxn id="7" idx="7"/>
          </p:cNvCxnSpPr>
          <p:nvPr/>
        </p:nvCxnSpPr>
        <p:spPr>
          <a:xfrm flipH="1">
            <a:off x="4198330" y="5562600"/>
            <a:ext cx="449870" cy="5936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025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Information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41</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82"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981200" y="5727539"/>
            <a:ext cx="990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47800" y="3886200"/>
            <a:ext cx="3200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003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Request Number Assigned</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42</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819400" y="2743200"/>
            <a:ext cx="990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4419600" y="3328652"/>
            <a:ext cx="1676400" cy="206210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Congratulations! You’ve created a Funding Request! Be sure to record this number in your records for tracking purposes.</a:t>
            </a:r>
            <a:endParaRPr lang="en-US" altLang="en-US" sz="1600" b="1" dirty="0">
              <a:solidFill>
                <a:srgbClr val="FF0000"/>
              </a:solidFill>
            </a:endParaRPr>
          </a:p>
        </p:txBody>
      </p:sp>
    </p:spTree>
    <p:extLst>
      <p:ext uri="{BB962C8B-B14F-4D97-AF65-F5344CB8AC3E}">
        <p14:creationId xmlns:p14="http://schemas.microsoft.com/office/powerpoint/2010/main" val="5183318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21 Details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43</a:t>
            </a:fld>
            <a:endParaRPr lang="en-US"/>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15"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5181600" y="3733800"/>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Now it’s time to enter all of the pertinent details for your Funding Request</a:t>
            </a:r>
            <a:endParaRPr lang="en-US" altLang="en-US" sz="1600" b="1" dirty="0">
              <a:solidFill>
                <a:srgbClr val="FF0000"/>
              </a:solidFill>
            </a:endParaRPr>
          </a:p>
        </p:txBody>
      </p:sp>
      <p:sp>
        <p:nvSpPr>
          <p:cNvPr id="8" name="Oval 7"/>
          <p:cNvSpPr/>
          <p:nvPr/>
        </p:nvSpPr>
        <p:spPr>
          <a:xfrm>
            <a:off x="5715000" y="5057239"/>
            <a:ext cx="2971800" cy="962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38200" y="5233719"/>
            <a:ext cx="2590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1"/>
          <p:cNvSpPr txBox="1">
            <a:spLocks noChangeArrowheads="1"/>
          </p:cNvSpPr>
          <p:nvPr/>
        </p:nvSpPr>
        <p:spPr bwMode="auto">
          <a:xfrm>
            <a:off x="2667000" y="4495800"/>
            <a:ext cx="16764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This information comes from your Nickname!</a:t>
            </a:r>
            <a:endParaRPr lang="en-US" altLang="en-US" sz="1600" b="1" dirty="0">
              <a:solidFill>
                <a:srgbClr val="FF0000"/>
              </a:solidFill>
            </a:endParaRPr>
          </a:p>
        </p:txBody>
      </p:sp>
      <p:cxnSp>
        <p:nvCxnSpPr>
          <p:cNvPr id="11" name="Straight Arrow Connector 10"/>
          <p:cNvCxnSpPr/>
          <p:nvPr/>
        </p:nvCxnSpPr>
        <p:spPr>
          <a:xfrm flipV="1">
            <a:off x="5181600" y="5715001"/>
            <a:ext cx="816016" cy="457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 Box 11"/>
          <p:cNvSpPr txBox="1">
            <a:spLocks noChangeArrowheads="1"/>
          </p:cNvSpPr>
          <p:nvPr/>
        </p:nvSpPr>
        <p:spPr bwMode="auto">
          <a:xfrm>
            <a:off x="4077182" y="5879939"/>
            <a:ext cx="1409218"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Click the “Item 21” button</a:t>
            </a:r>
            <a:endParaRPr lang="en-US" altLang="en-US" sz="1600" b="1" dirty="0">
              <a:solidFill>
                <a:srgbClr val="FF0000"/>
              </a:solidFill>
            </a:endParaRPr>
          </a:p>
        </p:txBody>
      </p:sp>
    </p:spTree>
    <p:extLst>
      <p:ext uri="{BB962C8B-B14F-4D97-AF65-F5344CB8AC3E}">
        <p14:creationId xmlns:p14="http://schemas.microsoft.com/office/powerpoint/2010/main" val="1506473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21 – C1</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44</a:t>
            </a:fld>
            <a:endParaRPr lang="en-US"/>
          </a:p>
        </p:txBody>
      </p:sp>
      <p:pic>
        <p:nvPicPr>
          <p:cNvPr id="5" name="Content Placeholder 4"/>
          <p:cNvPicPr>
            <a:picLocks noGrp="1" noChangeAspect="1"/>
          </p:cNvPicPr>
          <p:nvPr>
            <p:ph idx="1"/>
          </p:nvPr>
        </p:nvPicPr>
        <p:blipFill rotWithShape="1">
          <a:blip r:embed="rId2"/>
          <a:srcRect t="13889" r="14861" b="5555"/>
          <a:stretch/>
        </p:blipFill>
        <p:spPr>
          <a:xfrm>
            <a:off x="457200" y="1674268"/>
            <a:ext cx="8229600" cy="4650332"/>
          </a:xfrm>
          <a:prstGeom prst="rect">
            <a:avLst/>
          </a:prstGeom>
        </p:spPr>
      </p:pic>
      <p:sp>
        <p:nvSpPr>
          <p:cNvPr id="6" name="TextBox 5"/>
          <p:cNvSpPr txBox="1"/>
          <p:nvPr/>
        </p:nvSpPr>
        <p:spPr>
          <a:xfrm>
            <a:off x="6172200" y="5410200"/>
            <a:ext cx="2362200" cy="1477328"/>
          </a:xfrm>
          <a:prstGeom prst="rect">
            <a:avLst/>
          </a:prstGeom>
          <a:noFill/>
          <a:ln>
            <a:solidFill>
              <a:srgbClr val="C00000"/>
            </a:solidFill>
          </a:ln>
        </p:spPr>
        <p:txBody>
          <a:bodyPr wrap="square" rtlCol="0">
            <a:spAutoFit/>
          </a:bodyPr>
          <a:lstStyle/>
          <a:p>
            <a:r>
              <a:rPr lang="en-US" dirty="0" smtClean="0"/>
              <a:t>NEW:  Enter ELIGIBLE monthly cost and INELIGIBLE monthly cost</a:t>
            </a:r>
            <a:r>
              <a:rPr lang="en-US" dirty="0" smtClean="0"/>
              <a:t>. Not TOTAL cost.</a:t>
            </a:r>
            <a:endParaRPr lang="en-US" dirty="0"/>
          </a:p>
        </p:txBody>
      </p:sp>
      <p:sp>
        <p:nvSpPr>
          <p:cNvPr id="7" name="TextBox 6"/>
          <p:cNvSpPr txBox="1"/>
          <p:nvPr/>
        </p:nvSpPr>
        <p:spPr>
          <a:xfrm>
            <a:off x="6324600" y="2971799"/>
            <a:ext cx="2209800" cy="1200329"/>
          </a:xfrm>
          <a:prstGeom prst="rect">
            <a:avLst/>
          </a:prstGeom>
          <a:noFill/>
          <a:ln>
            <a:solidFill>
              <a:srgbClr val="C00000"/>
            </a:solidFill>
          </a:ln>
        </p:spPr>
        <p:txBody>
          <a:bodyPr wrap="square" rtlCol="0">
            <a:spAutoFit/>
          </a:bodyPr>
          <a:lstStyle/>
          <a:p>
            <a:r>
              <a:rPr lang="en-US" dirty="0" smtClean="0"/>
              <a:t>Leave upload and download speeds blank for voice services.</a:t>
            </a:r>
            <a:endParaRPr lang="en-US" dirty="0"/>
          </a:p>
        </p:txBody>
      </p:sp>
      <p:sp>
        <p:nvSpPr>
          <p:cNvPr id="3" name="Right Brace 2"/>
          <p:cNvSpPr/>
          <p:nvPr/>
        </p:nvSpPr>
        <p:spPr>
          <a:xfrm>
            <a:off x="5791200" y="3124200"/>
            <a:ext cx="533400" cy="895529"/>
          </a:xfrm>
          <a:prstGeom prst="rightBrace">
            <a:avLst>
              <a:gd name="adj1" fmla="val 4956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78219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21 – C1 Manage Recipients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45</a:t>
            </a:fld>
            <a:endParaRPr lang="en-US"/>
          </a:p>
        </p:txBody>
      </p:sp>
      <p:pic>
        <p:nvPicPr>
          <p:cNvPr id="5" name="Content Placeholder 4"/>
          <p:cNvPicPr>
            <a:picLocks noGrp="1" noChangeAspect="1"/>
          </p:cNvPicPr>
          <p:nvPr>
            <p:ph idx="1"/>
          </p:nvPr>
        </p:nvPicPr>
        <p:blipFill rotWithShape="1">
          <a:blip r:embed="rId2"/>
          <a:srcRect l="3929" t="15279" r="5491" b="6944"/>
          <a:stretch/>
        </p:blipFill>
        <p:spPr>
          <a:xfrm>
            <a:off x="457200" y="1876730"/>
            <a:ext cx="8229600" cy="3972903"/>
          </a:xfrm>
          <a:prstGeom prst="rect">
            <a:avLst/>
          </a:prstGeom>
        </p:spPr>
      </p:pic>
      <p:sp>
        <p:nvSpPr>
          <p:cNvPr id="6" name="Oval 5"/>
          <p:cNvSpPr/>
          <p:nvPr/>
        </p:nvSpPr>
        <p:spPr>
          <a:xfrm>
            <a:off x="685800" y="3619500"/>
            <a:ext cx="13716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67587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21 – C1 Manage Recipients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46</a:t>
            </a:fld>
            <a:endParaRPr lang="en-US"/>
          </a:p>
        </p:txBody>
      </p:sp>
      <p:pic>
        <p:nvPicPr>
          <p:cNvPr id="5" name="Content Placeholder 4"/>
          <p:cNvPicPr>
            <a:picLocks noGrp="1" noChangeAspect="1"/>
          </p:cNvPicPr>
          <p:nvPr>
            <p:ph idx="1"/>
          </p:nvPr>
        </p:nvPicPr>
        <p:blipFill rotWithShape="1">
          <a:blip r:embed="rId2"/>
          <a:srcRect l="4710" t="15069" r="5491" b="8220"/>
          <a:stretch/>
        </p:blipFill>
        <p:spPr>
          <a:xfrm>
            <a:off x="457200" y="1886916"/>
            <a:ext cx="8229600" cy="3952531"/>
          </a:xfrm>
          <a:prstGeom prst="rect">
            <a:avLst/>
          </a:prstGeom>
        </p:spPr>
      </p:pic>
      <p:sp>
        <p:nvSpPr>
          <p:cNvPr id="6" name="TextBox 5"/>
          <p:cNvSpPr txBox="1"/>
          <p:nvPr/>
        </p:nvSpPr>
        <p:spPr>
          <a:xfrm>
            <a:off x="2895600" y="2438400"/>
            <a:ext cx="4724400" cy="369332"/>
          </a:xfrm>
          <a:prstGeom prst="rect">
            <a:avLst/>
          </a:prstGeom>
          <a:noFill/>
          <a:ln>
            <a:solidFill>
              <a:srgbClr val="C00000"/>
            </a:solidFill>
          </a:ln>
        </p:spPr>
        <p:txBody>
          <a:bodyPr wrap="square" rtlCol="0">
            <a:spAutoFit/>
          </a:bodyPr>
          <a:lstStyle/>
          <a:p>
            <a:r>
              <a:rPr lang="en-US" dirty="0" smtClean="0"/>
              <a:t>If you select yes, you’re done with this field.</a:t>
            </a:r>
            <a:endParaRPr lang="en-US" dirty="0"/>
          </a:p>
        </p:txBody>
      </p:sp>
    </p:spTree>
    <p:extLst>
      <p:ext uri="{BB962C8B-B14F-4D97-AF65-F5344CB8AC3E}">
        <p14:creationId xmlns:p14="http://schemas.microsoft.com/office/powerpoint/2010/main" val="3070443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21 – C1 Manage Recipients</a:t>
            </a:r>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47</a:t>
            </a:fld>
            <a:endParaRPr lang="en-US"/>
          </a:p>
        </p:txBody>
      </p:sp>
      <p:pic>
        <p:nvPicPr>
          <p:cNvPr id="5" name="Content Placeholder 4"/>
          <p:cNvPicPr>
            <a:picLocks noGrp="1" noChangeAspect="1"/>
          </p:cNvPicPr>
          <p:nvPr>
            <p:ph idx="1"/>
          </p:nvPr>
        </p:nvPicPr>
        <p:blipFill rotWithShape="1">
          <a:blip r:embed="rId2"/>
          <a:srcRect l="5491" t="15278" r="3929" b="5555"/>
          <a:stretch/>
        </p:blipFill>
        <p:spPr>
          <a:xfrm>
            <a:off x="457200" y="1841228"/>
            <a:ext cx="8229600" cy="4043906"/>
          </a:xfrm>
          <a:prstGeom prst="rect">
            <a:avLst/>
          </a:prstGeom>
        </p:spPr>
      </p:pic>
      <p:sp>
        <p:nvSpPr>
          <p:cNvPr id="6" name="TextBox 5"/>
          <p:cNvSpPr txBox="1"/>
          <p:nvPr/>
        </p:nvSpPr>
        <p:spPr>
          <a:xfrm>
            <a:off x="2514600" y="2971800"/>
            <a:ext cx="5181600" cy="584775"/>
          </a:xfrm>
          <a:prstGeom prst="rect">
            <a:avLst/>
          </a:prstGeom>
          <a:noFill/>
          <a:ln>
            <a:solidFill>
              <a:srgbClr val="C00000"/>
            </a:solidFill>
          </a:ln>
        </p:spPr>
        <p:txBody>
          <a:bodyPr wrap="square" rtlCol="0">
            <a:spAutoFit/>
          </a:bodyPr>
          <a:lstStyle/>
          <a:p>
            <a:r>
              <a:rPr lang="en-US" sz="1600" dirty="0" smtClean="0"/>
              <a:t>If you select NO, then you must select the specific entities receiving the service for this line item..</a:t>
            </a:r>
            <a:endParaRPr lang="en-US" sz="1600" dirty="0"/>
          </a:p>
        </p:txBody>
      </p:sp>
      <p:sp>
        <p:nvSpPr>
          <p:cNvPr id="7" name="Oval 6"/>
          <p:cNvSpPr/>
          <p:nvPr/>
        </p:nvSpPr>
        <p:spPr>
          <a:xfrm>
            <a:off x="1371600" y="3962400"/>
            <a:ext cx="2438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82161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Review and Submit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48</a:t>
            </a:fld>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2667000" y="4055962"/>
            <a:ext cx="16764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If no more funding requests or line items, click “Certify and Submit Your Application”</a:t>
            </a:r>
            <a:endParaRPr lang="en-US" altLang="en-US" sz="1600" b="1" u="sng" dirty="0">
              <a:solidFill>
                <a:srgbClr val="FF0000"/>
              </a:solidFill>
            </a:endParaRPr>
          </a:p>
        </p:txBody>
      </p:sp>
      <p:cxnSp>
        <p:nvCxnSpPr>
          <p:cNvPr id="7" name="Straight Arrow Connector 6"/>
          <p:cNvCxnSpPr/>
          <p:nvPr/>
        </p:nvCxnSpPr>
        <p:spPr>
          <a:xfrm flipV="1">
            <a:off x="4343400" y="3810001"/>
            <a:ext cx="533400" cy="5333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855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Certifications and Authorized Signer</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49</a:t>
            </a:fld>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3733800" y="3581400"/>
            <a:ext cx="1676400" cy="206210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Check all of the appropriate certifications and fill in your budget amount allocated to resources NOT eligible for E-Rate support.</a:t>
            </a:r>
            <a:endParaRPr lang="en-US" altLang="en-US" sz="1600" b="1" u="sng" dirty="0">
              <a:solidFill>
                <a:srgbClr val="FF0000"/>
              </a:solidFill>
            </a:endParaRPr>
          </a:p>
        </p:txBody>
      </p:sp>
      <p:cxnSp>
        <p:nvCxnSpPr>
          <p:cNvPr id="7" name="Straight Arrow Connector 6"/>
          <p:cNvCxnSpPr/>
          <p:nvPr/>
        </p:nvCxnSpPr>
        <p:spPr>
          <a:xfrm>
            <a:off x="5410200" y="5334000"/>
            <a:ext cx="17526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54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471, Block </a:t>
            </a:r>
            <a:r>
              <a:rPr lang="en-US" dirty="0" smtClean="0"/>
              <a:t>5 - Preparing</a:t>
            </a:r>
            <a:endParaRPr lang="en-US" dirty="0"/>
          </a:p>
        </p:txBody>
      </p:sp>
      <p:sp>
        <p:nvSpPr>
          <p:cNvPr id="3" name="Content Placeholder 2"/>
          <p:cNvSpPr>
            <a:spLocks noGrp="1"/>
          </p:cNvSpPr>
          <p:nvPr>
            <p:ph idx="1"/>
          </p:nvPr>
        </p:nvSpPr>
        <p:spPr/>
        <p:txBody>
          <a:bodyPr>
            <a:normAutofit lnSpcReduction="10000"/>
          </a:bodyPr>
          <a:lstStyle/>
          <a:p>
            <a:r>
              <a:rPr lang="en-US" dirty="0" smtClean="0"/>
              <a:t>Make a list of each component with make/model number and building served by that equipment</a:t>
            </a:r>
          </a:p>
          <a:p>
            <a:r>
              <a:rPr lang="en-US" dirty="0" smtClean="0"/>
              <a:t>Create your own internal worksheet per building to track building’s C2 budget</a:t>
            </a:r>
          </a:p>
          <a:p>
            <a:r>
              <a:rPr lang="en-US" dirty="0" smtClean="0"/>
              <a:t>Do not apply for more than building’s C2 budget</a:t>
            </a:r>
          </a:p>
          <a:p>
            <a:pPr lvl="1"/>
            <a:r>
              <a:rPr lang="en-US" dirty="0" smtClean="0"/>
              <a:t>Will require USAC to contact you to determine what equipment should be removed from your application </a:t>
            </a:r>
          </a:p>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5</a:t>
            </a:fld>
            <a:endParaRPr lang="en-US"/>
          </a:p>
        </p:txBody>
      </p:sp>
    </p:spTree>
    <p:extLst>
      <p:ext uri="{BB962C8B-B14F-4D97-AF65-F5344CB8AC3E}">
        <p14:creationId xmlns:p14="http://schemas.microsoft.com/office/powerpoint/2010/main" val="3019640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Certifications and Authorized Signer</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50</a:t>
            </a:fld>
            <a:endParaRPr lang="en-U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68" y="158959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8000" y="2057400"/>
            <a:ext cx="79502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33800" y="5867400"/>
            <a:ext cx="1143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1"/>
          <p:cNvSpPr txBox="1">
            <a:spLocks noChangeArrowheads="1"/>
          </p:cNvSpPr>
          <p:nvPr/>
        </p:nvSpPr>
        <p:spPr bwMode="auto">
          <a:xfrm>
            <a:off x="4038600" y="2819400"/>
            <a:ext cx="19050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Be careful of this certification…don’t ‘just check it’</a:t>
            </a:r>
            <a:endParaRPr lang="en-US" altLang="en-US" sz="1600" b="1" u="sng" dirty="0">
              <a:solidFill>
                <a:srgbClr val="FF0000"/>
              </a:solidFill>
            </a:endParaRPr>
          </a:p>
        </p:txBody>
      </p:sp>
      <p:sp>
        <p:nvSpPr>
          <p:cNvPr id="10" name="Text Box 11"/>
          <p:cNvSpPr txBox="1">
            <a:spLocks noChangeArrowheads="1"/>
          </p:cNvSpPr>
          <p:nvPr/>
        </p:nvSpPr>
        <p:spPr bwMode="auto">
          <a:xfrm>
            <a:off x="4991100" y="5417403"/>
            <a:ext cx="1905000" cy="584775"/>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Remember, it’s 10 years now….</a:t>
            </a:r>
            <a:endParaRPr lang="en-US" altLang="en-US" sz="1600" b="1" u="sng" dirty="0">
              <a:solidFill>
                <a:srgbClr val="FF0000"/>
              </a:solidFill>
            </a:endParaRPr>
          </a:p>
        </p:txBody>
      </p:sp>
    </p:spTree>
    <p:extLst>
      <p:ext uri="{BB962C8B-B14F-4D97-AF65-F5344CB8AC3E}">
        <p14:creationId xmlns:p14="http://schemas.microsoft.com/office/powerpoint/2010/main" val="20383936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Certifications and Authorized Signer</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51</a:t>
            </a:fld>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38"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490638" y="5843286"/>
            <a:ext cx="91906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3733800" y="5674009"/>
            <a:ext cx="1905000" cy="33855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Select YES or NO</a:t>
            </a:r>
            <a:endParaRPr lang="en-US" altLang="en-US" sz="1600" b="1" u="sng" dirty="0">
              <a:solidFill>
                <a:srgbClr val="FF0000"/>
              </a:solidFill>
            </a:endParaRPr>
          </a:p>
        </p:txBody>
      </p:sp>
    </p:spTree>
    <p:extLst>
      <p:ext uri="{BB962C8B-B14F-4D97-AF65-F5344CB8AC3E}">
        <p14:creationId xmlns:p14="http://schemas.microsoft.com/office/powerpoint/2010/main" val="39949914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Certifications and Authorized Signer</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52</a:t>
            </a:fld>
            <a:endParaRPr lang="en-US"/>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762000" y="2667000"/>
            <a:ext cx="91906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3619500" y="2292496"/>
            <a:ext cx="19050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If you click NO, complete the information below</a:t>
            </a:r>
            <a:endParaRPr lang="en-US" altLang="en-US" sz="1600" b="1" u="sng" dirty="0">
              <a:solidFill>
                <a:srgbClr val="FF0000"/>
              </a:solidFill>
            </a:endParaRPr>
          </a:p>
        </p:txBody>
      </p:sp>
    </p:spTree>
    <p:extLst>
      <p:ext uri="{BB962C8B-B14F-4D97-AF65-F5344CB8AC3E}">
        <p14:creationId xmlns:p14="http://schemas.microsoft.com/office/powerpoint/2010/main" val="4891862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Certifications and Authorized Signer</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53</a:t>
            </a:fld>
            <a:endParaRPr lang="en-US"/>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685800" y="48768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2112380" y="3733800"/>
            <a:ext cx="1905000" cy="280076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Once all of the information is complete, the “Review Application” button is available. If errors, it will not be available. The other button are NOT available until you have Reviewed.</a:t>
            </a:r>
            <a:endParaRPr lang="en-US" altLang="en-US" sz="1600" b="1" u="sng" dirty="0">
              <a:solidFill>
                <a:srgbClr val="FF0000"/>
              </a:solidFill>
            </a:endParaRPr>
          </a:p>
        </p:txBody>
      </p:sp>
    </p:spTree>
    <p:extLst>
      <p:ext uri="{BB962C8B-B14F-4D97-AF65-F5344CB8AC3E}">
        <p14:creationId xmlns:p14="http://schemas.microsoft.com/office/powerpoint/2010/main" val="24727373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Submit Application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54</a:t>
            </a:fld>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609600" y="4572000"/>
            <a:ext cx="1295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544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Submit Application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55</a:t>
            </a:fld>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764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4648200" y="3733800"/>
            <a:ext cx="1295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9227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Certify Application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56</a:t>
            </a:fld>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685800" y="5334000"/>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00200" y="52959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71800" y="53340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1143000" y="4800600"/>
            <a:ext cx="266700" cy="4953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438400" y="4648200"/>
            <a:ext cx="762000" cy="800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676650" y="5524500"/>
            <a:ext cx="89535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 Box 11"/>
          <p:cNvSpPr txBox="1">
            <a:spLocks noChangeArrowheads="1"/>
          </p:cNvSpPr>
          <p:nvPr/>
        </p:nvSpPr>
        <p:spPr bwMode="auto">
          <a:xfrm>
            <a:off x="906684" y="4406105"/>
            <a:ext cx="1379316" cy="52322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400" b="1" dirty="0" smtClean="0">
                <a:solidFill>
                  <a:srgbClr val="FF0000"/>
                </a:solidFill>
              </a:rPr>
              <a:t>IF you have a PIN</a:t>
            </a:r>
            <a:endParaRPr lang="en-US" altLang="en-US" sz="1400" b="1" u="sng" dirty="0">
              <a:solidFill>
                <a:srgbClr val="FF0000"/>
              </a:solidFill>
            </a:endParaRPr>
          </a:p>
        </p:txBody>
      </p:sp>
      <p:sp>
        <p:nvSpPr>
          <p:cNvPr id="18" name="Text Box 11"/>
          <p:cNvSpPr txBox="1">
            <a:spLocks noChangeArrowheads="1"/>
          </p:cNvSpPr>
          <p:nvPr/>
        </p:nvSpPr>
        <p:spPr bwMode="auto">
          <a:xfrm>
            <a:off x="2663142" y="4111485"/>
            <a:ext cx="1379316" cy="52322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400" b="1" dirty="0" smtClean="0">
                <a:solidFill>
                  <a:srgbClr val="FF0000"/>
                </a:solidFill>
              </a:rPr>
              <a:t>IF you DO NOT have a PIN</a:t>
            </a:r>
            <a:endParaRPr lang="en-US" altLang="en-US" sz="1400" b="1" u="sng" dirty="0">
              <a:solidFill>
                <a:srgbClr val="FF0000"/>
              </a:solidFill>
            </a:endParaRPr>
          </a:p>
        </p:txBody>
      </p:sp>
      <p:sp>
        <p:nvSpPr>
          <p:cNvPr id="19" name="Text Box 11"/>
          <p:cNvSpPr txBox="1">
            <a:spLocks noChangeArrowheads="1"/>
          </p:cNvSpPr>
          <p:nvPr/>
        </p:nvSpPr>
        <p:spPr bwMode="auto">
          <a:xfrm>
            <a:off x="4674243" y="5332511"/>
            <a:ext cx="1676400" cy="30777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400" b="1" dirty="0" smtClean="0">
                <a:solidFill>
                  <a:srgbClr val="FF0000"/>
                </a:solidFill>
              </a:rPr>
              <a:t>To CERTIFY LATER</a:t>
            </a:r>
            <a:endParaRPr lang="en-US" altLang="en-US" sz="1400" b="1" u="sng" dirty="0">
              <a:solidFill>
                <a:srgbClr val="FF0000"/>
              </a:solidFill>
            </a:endParaRPr>
          </a:p>
        </p:txBody>
      </p:sp>
    </p:spTree>
    <p:extLst>
      <p:ext uri="{BB962C8B-B14F-4D97-AF65-F5344CB8AC3E}">
        <p14:creationId xmlns:p14="http://schemas.microsoft.com/office/powerpoint/2010/main" val="34370307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080" t="12500" r="16423" b="13889"/>
          <a:stretch/>
        </p:blipFill>
        <p:spPr>
          <a:xfrm>
            <a:off x="228600" y="1049334"/>
            <a:ext cx="8503920" cy="5064132"/>
          </a:xfrm>
          <a:prstGeom prst="rect">
            <a:avLst/>
          </a:prstGeom>
        </p:spPr>
      </p:pic>
      <p:sp>
        <p:nvSpPr>
          <p:cNvPr id="3" name="TextBox 2"/>
          <p:cNvSpPr txBox="1"/>
          <p:nvPr/>
        </p:nvSpPr>
        <p:spPr>
          <a:xfrm>
            <a:off x="381000" y="533400"/>
            <a:ext cx="8503920" cy="646331"/>
          </a:xfrm>
          <a:prstGeom prst="rect">
            <a:avLst/>
          </a:prstGeom>
          <a:noFill/>
          <a:ln>
            <a:solidFill>
              <a:srgbClr val="C00000"/>
            </a:solidFill>
          </a:ln>
        </p:spPr>
        <p:txBody>
          <a:bodyPr wrap="square" rtlCol="0">
            <a:spAutoFit/>
          </a:bodyPr>
          <a:lstStyle/>
          <a:p>
            <a:pPr algn="ctr"/>
            <a:r>
              <a:rPr lang="en-US" b="1" i="1" dirty="0" smtClean="0">
                <a:solidFill>
                  <a:srgbClr val="C00000"/>
                </a:solidFill>
              </a:rPr>
              <a:t>IMPORTANT:</a:t>
            </a:r>
            <a:r>
              <a:rPr lang="en-US" dirty="0" smtClean="0"/>
              <a:t>  In order to be able to print out your application, you must click on each of the buttons of each section to expand your form and then print it.</a:t>
            </a:r>
            <a:endParaRPr lang="en-US" dirty="0"/>
          </a:p>
        </p:txBody>
      </p:sp>
      <p:sp>
        <p:nvSpPr>
          <p:cNvPr id="4" name="Oval 3"/>
          <p:cNvSpPr/>
          <p:nvPr/>
        </p:nvSpPr>
        <p:spPr>
          <a:xfrm>
            <a:off x="609600" y="3352800"/>
            <a:ext cx="14478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p:cNvSpPr/>
          <p:nvPr/>
        </p:nvSpPr>
        <p:spPr>
          <a:xfrm>
            <a:off x="2057400" y="3352800"/>
            <a:ext cx="14478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p:cNvSpPr/>
          <p:nvPr/>
        </p:nvSpPr>
        <p:spPr>
          <a:xfrm>
            <a:off x="3532496" y="3352800"/>
            <a:ext cx="1115704"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4689144" y="3352800"/>
            <a:ext cx="15240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76200" y="3962400"/>
            <a:ext cx="2895600" cy="1676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69580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1676400"/>
            <a:ext cx="7772400" cy="1470025"/>
          </a:xfrm>
        </p:spPr>
        <p:txBody>
          <a:bodyPr>
            <a:noAutofit/>
          </a:bodyPr>
          <a:lstStyle/>
          <a:p>
            <a:pPr fontAlgn="auto">
              <a:spcAft>
                <a:spcPts val="0"/>
              </a:spcAft>
              <a:defRPr/>
            </a:pPr>
            <a:r>
              <a:rPr lang="en-US" sz="4000" b="1" dirty="0" smtClean="0">
                <a:solidFill>
                  <a:srgbClr val="10A02B"/>
                </a:solidFill>
              </a:rPr>
              <a:t>Let’s Look at the</a:t>
            </a:r>
            <a:br>
              <a:rPr lang="en-US" sz="4000" b="1" dirty="0" smtClean="0">
                <a:solidFill>
                  <a:srgbClr val="10A02B"/>
                </a:solidFill>
              </a:rPr>
            </a:br>
            <a:r>
              <a:rPr lang="en-US" sz="4000" b="1" dirty="0" smtClean="0">
                <a:solidFill>
                  <a:srgbClr val="10A02B"/>
                </a:solidFill>
              </a:rPr>
              <a:t>Form 471 Item 21 </a:t>
            </a:r>
            <a:r>
              <a:rPr lang="en-US" sz="4000" b="1" dirty="0" smtClean="0">
                <a:solidFill>
                  <a:srgbClr val="10A02B"/>
                </a:solidFill>
              </a:rPr>
              <a:t>Templates for Category 1 Services! </a:t>
            </a:r>
            <a:endParaRPr lang="en-US" sz="4000" b="1" dirty="0">
              <a:solidFill>
                <a:srgbClr val="10A02B"/>
              </a:solidFill>
            </a:endParaRPr>
          </a:p>
        </p:txBody>
      </p:sp>
      <p:sp>
        <p:nvSpPr>
          <p:cNvPr id="140291" name="Slide Number Placeholder 2"/>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BF5338-267B-4116-837C-3F9A081254D7}" type="slidenum">
              <a:rPr lang="en-US">
                <a:solidFill>
                  <a:srgbClr val="FFFFFF"/>
                </a:solidFill>
              </a:rPr>
              <a:pPr eaLnBrk="1" hangingPunct="1"/>
              <a:t>58</a:t>
            </a:fld>
            <a:endParaRPr lang="en-US">
              <a:solidFill>
                <a:srgbClr val="FFFFFF"/>
              </a:solidFill>
            </a:endParaRPr>
          </a:p>
        </p:txBody>
      </p:sp>
      <p:pic>
        <p:nvPicPr>
          <p:cNvPr id="6" name="Picture 4" descr="http://www.dataversity.net/wp-content/uploads/2012/12/Looking-Glass-300x3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29000"/>
            <a:ext cx="2374900"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025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21 Import/Data Entry</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59</a:t>
            </a:fld>
            <a:endParaRPr lang="en-US"/>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485742"/>
            <a:ext cx="7734035" cy="464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2895600" y="3810000"/>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You can either upload a template or manually add a line item</a:t>
            </a:r>
            <a:endParaRPr lang="en-US" altLang="en-US" sz="1600" b="1" dirty="0">
              <a:solidFill>
                <a:srgbClr val="FF0000"/>
              </a:solidFill>
            </a:endParaRPr>
          </a:p>
        </p:txBody>
      </p:sp>
      <p:cxnSp>
        <p:nvCxnSpPr>
          <p:cNvPr id="8" name="Straight Arrow Connector 7"/>
          <p:cNvCxnSpPr/>
          <p:nvPr/>
        </p:nvCxnSpPr>
        <p:spPr>
          <a:xfrm flipH="1">
            <a:off x="2133600" y="4191000"/>
            <a:ext cx="762000" cy="28071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600200" y="4724400"/>
            <a:ext cx="1371600" cy="5493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039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1676400"/>
            <a:ext cx="7772400" cy="1470025"/>
          </a:xfrm>
        </p:spPr>
        <p:txBody>
          <a:bodyPr>
            <a:noAutofit/>
          </a:bodyPr>
          <a:lstStyle/>
          <a:p>
            <a:pPr fontAlgn="auto">
              <a:spcAft>
                <a:spcPts val="0"/>
              </a:spcAft>
              <a:defRPr/>
            </a:pPr>
            <a:r>
              <a:rPr lang="en-US" sz="4000" b="1" dirty="0" smtClean="0">
                <a:solidFill>
                  <a:srgbClr val="10A02B"/>
                </a:solidFill>
              </a:rPr>
              <a:t>Let’s Look at the Form 471 Discount Calculation Templates! </a:t>
            </a:r>
            <a:endParaRPr lang="en-US" sz="4000" b="1" dirty="0">
              <a:solidFill>
                <a:srgbClr val="10A02B"/>
              </a:solidFill>
            </a:endParaRPr>
          </a:p>
        </p:txBody>
      </p:sp>
      <p:sp>
        <p:nvSpPr>
          <p:cNvPr id="140291" name="Slide Number Placeholder 2"/>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BF5338-267B-4116-837C-3F9A081254D7}" type="slidenum">
              <a:rPr lang="en-US">
                <a:solidFill>
                  <a:srgbClr val="FFFFFF"/>
                </a:solidFill>
              </a:rPr>
              <a:pPr eaLnBrk="1" hangingPunct="1"/>
              <a:t>6</a:t>
            </a:fld>
            <a:endParaRPr lang="en-US">
              <a:solidFill>
                <a:srgbClr val="FFFFFF"/>
              </a:solidFill>
            </a:endParaRPr>
          </a:p>
        </p:txBody>
      </p:sp>
      <p:pic>
        <p:nvPicPr>
          <p:cNvPr id="6" name="Picture 4" descr="http://www.dataversity.net/wp-content/uploads/2012/12/Looking-Glass-300x3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276600"/>
            <a:ext cx="2374900"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128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Block 5, Item 21 Templates – Category 1</a:t>
            </a:r>
            <a:endParaRPr lang="en-US" dirty="0"/>
          </a:p>
        </p:txBody>
      </p:sp>
      <p:sp>
        <p:nvSpPr>
          <p:cNvPr id="3" name="Content Placeholder 2"/>
          <p:cNvSpPr>
            <a:spLocks noGrp="1"/>
          </p:cNvSpPr>
          <p:nvPr>
            <p:ph idx="1"/>
          </p:nvPr>
        </p:nvSpPr>
        <p:spPr>
          <a:xfrm>
            <a:off x="457200" y="1600200"/>
            <a:ext cx="8229600" cy="4800600"/>
          </a:xfrm>
        </p:spPr>
        <p:txBody>
          <a:bodyPr>
            <a:normAutofit lnSpcReduction="10000"/>
          </a:bodyPr>
          <a:lstStyle/>
          <a:p>
            <a:r>
              <a:rPr lang="en-US" sz="3500" dirty="0" smtClean="0"/>
              <a:t>Templates are really only valuable if you have multiple line items/components of service being provided by the same provider in the same category of service.</a:t>
            </a:r>
          </a:p>
          <a:p>
            <a:r>
              <a:rPr lang="en-US" sz="3500" dirty="0" smtClean="0"/>
              <a:t>You can use “Step-By-Step” or “All on one page” option when creating funding request(s)</a:t>
            </a:r>
          </a:p>
          <a:p>
            <a:r>
              <a:rPr lang="en-US" sz="3500" dirty="0" smtClean="0"/>
              <a:t>The templates can be useful as planning/prep documents</a:t>
            </a:r>
            <a:endParaRPr lang="fr-FR" sz="3500" dirty="0"/>
          </a:p>
          <a:p>
            <a:pPr lvl="2"/>
            <a:endParaRPr lang="en-US" sz="2000"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60</a:t>
            </a:fld>
            <a:endParaRPr lang="en-US"/>
          </a:p>
        </p:txBody>
      </p:sp>
    </p:spTree>
    <p:extLst>
      <p:ext uri="{BB962C8B-B14F-4D97-AF65-F5344CB8AC3E}">
        <p14:creationId xmlns:p14="http://schemas.microsoft.com/office/powerpoint/2010/main" val="32700286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C1 FRN Item 21a Template - Voice</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61</a:t>
            </a:fld>
            <a:endParaRPr lang="en-US"/>
          </a:p>
        </p:txBody>
      </p:sp>
      <p:pic>
        <p:nvPicPr>
          <p:cNvPr id="5" name="Picture 4"/>
          <p:cNvPicPr/>
          <p:nvPr/>
        </p:nvPicPr>
        <p:blipFill>
          <a:blip r:embed="rId2"/>
          <a:stretch>
            <a:fillRect/>
          </a:stretch>
        </p:blipFill>
        <p:spPr>
          <a:xfrm>
            <a:off x="381000" y="1600200"/>
            <a:ext cx="8077200" cy="4038600"/>
          </a:xfrm>
          <a:prstGeom prst="rect">
            <a:avLst/>
          </a:prstGeom>
        </p:spPr>
      </p:pic>
      <p:sp>
        <p:nvSpPr>
          <p:cNvPr id="3" name="TextBox 2"/>
          <p:cNvSpPr txBox="1"/>
          <p:nvPr/>
        </p:nvSpPr>
        <p:spPr>
          <a:xfrm>
            <a:off x="1981200" y="3962400"/>
            <a:ext cx="5562600" cy="1200329"/>
          </a:xfrm>
          <a:prstGeom prst="rect">
            <a:avLst/>
          </a:prstGeom>
          <a:solidFill>
            <a:schemeClr val="accent2">
              <a:lumMod val="20000"/>
              <a:lumOff val="80000"/>
            </a:schemeClr>
          </a:solidFill>
        </p:spPr>
        <p:txBody>
          <a:bodyPr wrap="square" rtlCol="0">
            <a:spAutoFit/>
          </a:bodyPr>
          <a:lstStyle/>
          <a:p>
            <a:r>
              <a:rPr lang="en-US" dirty="0" smtClean="0"/>
              <a:t>NOTE: There is no option for PRI or other voice related circuit line item so our recommendation is that you select ‘</a:t>
            </a:r>
            <a:r>
              <a:rPr lang="en-US" dirty="0" smtClean="0"/>
              <a:t>local/long distance service’ </a:t>
            </a:r>
            <a:r>
              <a:rPr lang="en-US" dirty="0" smtClean="0"/>
              <a:t>and include total MRC in the appropriate column</a:t>
            </a:r>
            <a:endParaRPr lang="en-US" dirty="0"/>
          </a:p>
        </p:txBody>
      </p:sp>
    </p:spTree>
    <p:extLst>
      <p:ext uri="{BB962C8B-B14F-4D97-AF65-F5344CB8AC3E}">
        <p14:creationId xmlns:p14="http://schemas.microsoft.com/office/powerpoint/2010/main" val="32822884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icrosoft Excel - TN Test 2 C1 Internet Acces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01573"/>
            <a:ext cx="8077200" cy="4891123"/>
          </a:xfrm>
          <a:prstGeom prst="rect">
            <a:avLst/>
          </a:prstGeom>
        </p:spPr>
      </p:pic>
      <p:sp>
        <p:nvSpPr>
          <p:cNvPr id="2" name="Title 1"/>
          <p:cNvSpPr>
            <a:spLocks noGrp="1"/>
          </p:cNvSpPr>
          <p:nvPr>
            <p:ph type="title"/>
          </p:nvPr>
        </p:nvSpPr>
        <p:spPr/>
        <p:txBody>
          <a:bodyPr>
            <a:noAutofit/>
          </a:bodyPr>
          <a:lstStyle/>
          <a:p>
            <a:pPr>
              <a:lnSpc>
                <a:spcPts val="3800"/>
              </a:lnSpc>
            </a:pPr>
            <a:r>
              <a:rPr lang="en-US" dirty="0"/>
              <a:t>C1 FRN Item </a:t>
            </a:r>
            <a:r>
              <a:rPr lang="en-US" dirty="0" smtClean="0"/>
              <a:t>21a </a:t>
            </a:r>
            <a:r>
              <a:rPr lang="en-US" dirty="0"/>
              <a:t>Template – </a:t>
            </a:r>
            <a:r>
              <a:rPr lang="en-US" dirty="0" smtClean="0"/>
              <a:t>Internet Access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62</a:t>
            </a:fld>
            <a:endParaRPr lang="en-US"/>
          </a:p>
        </p:txBody>
      </p:sp>
      <p:sp>
        <p:nvSpPr>
          <p:cNvPr id="3" name="Oval 2"/>
          <p:cNvSpPr/>
          <p:nvPr/>
        </p:nvSpPr>
        <p:spPr>
          <a:xfrm>
            <a:off x="5562600" y="3565967"/>
            <a:ext cx="1219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93380" y="4114800"/>
            <a:ext cx="5410200" cy="1754326"/>
          </a:xfrm>
          <a:prstGeom prst="rect">
            <a:avLst/>
          </a:prstGeom>
          <a:solidFill>
            <a:schemeClr val="accent2">
              <a:lumMod val="40000"/>
              <a:lumOff val="60000"/>
            </a:schemeClr>
          </a:solidFill>
        </p:spPr>
        <p:txBody>
          <a:bodyPr wrap="square" rtlCol="0">
            <a:spAutoFit/>
          </a:bodyPr>
          <a:lstStyle/>
          <a:p>
            <a:r>
              <a:rPr lang="en-US" dirty="0" smtClean="0"/>
              <a:t>For Internet Access, you should start with “IA Only No Circuit” then indicate more specifics in column C as to whether the service is </a:t>
            </a:r>
          </a:p>
          <a:p>
            <a:pPr marL="285750" indent="-285750">
              <a:buFont typeface="Arial" pitchFamily="34" charset="0"/>
              <a:buChar char="•"/>
            </a:pPr>
            <a:r>
              <a:rPr lang="en-US" dirty="0" smtClean="0"/>
              <a:t>Transport Only</a:t>
            </a:r>
          </a:p>
          <a:p>
            <a:pPr marL="285750" indent="-285750">
              <a:buFont typeface="Arial" pitchFamily="34" charset="0"/>
              <a:buChar char="•"/>
            </a:pPr>
            <a:r>
              <a:rPr lang="en-US" dirty="0" smtClean="0"/>
              <a:t>Internet (only)</a:t>
            </a:r>
          </a:p>
          <a:p>
            <a:pPr marL="285750" indent="-285750">
              <a:buFont typeface="Arial" pitchFamily="34" charset="0"/>
              <a:buChar char="•"/>
            </a:pPr>
            <a:r>
              <a:rPr lang="en-US" dirty="0" smtClean="0"/>
              <a:t>Transport and Internet</a:t>
            </a:r>
            <a:endParaRPr lang="en-US" dirty="0"/>
          </a:p>
        </p:txBody>
      </p:sp>
    </p:spTree>
    <p:extLst>
      <p:ext uri="{BB962C8B-B14F-4D97-AF65-F5344CB8AC3E}">
        <p14:creationId xmlns:p14="http://schemas.microsoft.com/office/powerpoint/2010/main" val="7063937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Microsoft Excel - TN Test 2 C1 Internet Acces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05" y="1402338"/>
            <a:ext cx="8153400" cy="4937266"/>
          </a:xfrm>
          <a:prstGeom prst="rect">
            <a:avLst/>
          </a:prstGeom>
        </p:spPr>
      </p:pic>
      <p:sp>
        <p:nvSpPr>
          <p:cNvPr id="2" name="Title 1"/>
          <p:cNvSpPr>
            <a:spLocks noGrp="1"/>
          </p:cNvSpPr>
          <p:nvPr>
            <p:ph type="title"/>
          </p:nvPr>
        </p:nvSpPr>
        <p:spPr/>
        <p:txBody>
          <a:bodyPr>
            <a:noAutofit/>
          </a:bodyPr>
          <a:lstStyle/>
          <a:p>
            <a:pPr>
              <a:lnSpc>
                <a:spcPts val="3800"/>
              </a:lnSpc>
            </a:pPr>
            <a:r>
              <a:rPr lang="en-US" dirty="0"/>
              <a:t>C1 FRN Item </a:t>
            </a:r>
            <a:r>
              <a:rPr lang="en-US" dirty="0" smtClean="0"/>
              <a:t>21a </a:t>
            </a:r>
            <a:r>
              <a:rPr lang="en-US" dirty="0"/>
              <a:t>Template – </a:t>
            </a:r>
            <a:r>
              <a:rPr lang="en-US" dirty="0" smtClean="0"/>
              <a:t>Internet Access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63</a:t>
            </a:fld>
            <a:endParaRPr lang="en-US"/>
          </a:p>
        </p:txBody>
      </p:sp>
      <p:sp>
        <p:nvSpPr>
          <p:cNvPr id="7" name="Oval 6"/>
          <p:cNvSpPr/>
          <p:nvPr/>
        </p:nvSpPr>
        <p:spPr>
          <a:xfrm>
            <a:off x="6238151" y="3631957"/>
            <a:ext cx="533400" cy="325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53369" y="4784466"/>
            <a:ext cx="1905000" cy="1477328"/>
          </a:xfrm>
          <a:prstGeom prst="rect">
            <a:avLst/>
          </a:prstGeom>
          <a:solidFill>
            <a:schemeClr val="accent3">
              <a:lumMod val="20000"/>
              <a:lumOff val="80000"/>
            </a:schemeClr>
          </a:solidFill>
        </p:spPr>
        <p:txBody>
          <a:bodyPr wrap="square" rtlCol="0">
            <a:spAutoFit/>
          </a:bodyPr>
          <a:lstStyle/>
          <a:p>
            <a:r>
              <a:rPr lang="en-US" dirty="0"/>
              <a:t>U</a:t>
            </a:r>
            <a:r>
              <a:rPr lang="en-US" dirty="0" smtClean="0"/>
              <a:t>se the dropdown list to indicate what increment of speed is used</a:t>
            </a:r>
            <a:endParaRPr lang="en-US" dirty="0"/>
          </a:p>
        </p:txBody>
      </p:sp>
      <p:sp>
        <p:nvSpPr>
          <p:cNvPr id="9" name="Oval 8"/>
          <p:cNvSpPr/>
          <p:nvPr/>
        </p:nvSpPr>
        <p:spPr>
          <a:xfrm>
            <a:off x="5848350" y="3703232"/>
            <a:ext cx="4953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3603585" y="4029343"/>
            <a:ext cx="2492415" cy="4556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4185" y="4230469"/>
            <a:ext cx="2819400" cy="646331"/>
          </a:xfrm>
          <a:prstGeom prst="rect">
            <a:avLst/>
          </a:prstGeom>
          <a:solidFill>
            <a:schemeClr val="accent4">
              <a:lumMod val="20000"/>
              <a:lumOff val="80000"/>
            </a:schemeClr>
          </a:solidFill>
        </p:spPr>
        <p:txBody>
          <a:bodyPr wrap="square" rtlCol="0">
            <a:spAutoFit/>
          </a:bodyPr>
          <a:lstStyle/>
          <a:p>
            <a:r>
              <a:rPr lang="en-US" dirty="0" smtClean="0"/>
              <a:t>Enter total number of lines/circuits of this type</a:t>
            </a:r>
            <a:endParaRPr lang="en-US" dirty="0"/>
          </a:p>
        </p:txBody>
      </p:sp>
      <p:sp>
        <p:nvSpPr>
          <p:cNvPr id="16" name="Oval 15"/>
          <p:cNvSpPr/>
          <p:nvPr/>
        </p:nvSpPr>
        <p:spPr>
          <a:xfrm>
            <a:off x="6771551" y="3866815"/>
            <a:ext cx="318183" cy="2174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4572000" y="4029343"/>
            <a:ext cx="2134806" cy="1170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954456" y="4042756"/>
            <a:ext cx="270558" cy="7417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719805" y="5199965"/>
            <a:ext cx="2819400" cy="646331"/>
          </a:xfrm>
          <a:prstGeom prst="rect">
            <a:avLst/>
          </a:prstGeom>
          <a:solidFill>
            <a:schemeClr val="accent6">
              <a:lumMod val="20000"/>
              <a:lumOff val="80000"/>
            </a:schemeClr>
          </a:solidFill>
        </p:spPr>
        <p:txBody>
          <a:bodyPr wrap="square" rtlCol="0">
            <a:spAutoFit/>
          </a:bodyPr>
          <a:lstStyle/>
          <a:p>
            <a:r>
              <a:rPr lang="en-US" dirty="0" smtClean="0"/>
              <a:t>Enter UPLOAD speed in whole number(s)</a:t>
            </a:r>
            <a:endParaRPr lang="en-US" dirty="0"/>
          </a:p>
        </p:txBody>
      </p:sp>
    </p:spTree>
    <p:extLst>
      <p:ext uri="{BB962C8B-B14F-4D97-AF65-F5344CB8AC3E}">
        <p14:creationId xmlns:p14="http://schemas.microsoft.com/office/powerpoint/2010/main" val="7494717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icrosoft Excel - TN Test 2 C1 Internet Acces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58726"/>
            <a:ext cx="8077200" cy="4891124"/>
          </a:xfrm>
          <a:prstGeom prst="rect">
            <a:avLst/>
          </a:prstGeom>
        </p:spPr>
      </p:pic>
      <p:sp>
        <p:nvSpPr>
          <p:cNvPr id="2" name="Title 1"/>
          <p:cNvSpPr>
            <a:spLocks noGrp="1"/>
          </p:cNvSpPr>
          <p:nvPr>
            <p:ph type="title"/>
          </p:nvPr>
        </p:nvSpPr>
        <p:spPr>
          <a:xfrm>
            <a:off x="457200" y="228600"/>
            <a:ext cx="8229600" cy="1143000"/>
          </a:xfrm>
        </p:spPr>
        <p:txBody>
          <a:bodyPr>
            <a:noAutofit/>
          </a:bodyPr>
          <a:lstStyle/>
          <a:p>
            <a:pPr>
              <a:lnSpc>
                <a:spcPts val="4400"/>
              </a:lnSpc>
            </a:pPr>
            <a:r>
              <a:rPr lang="en-US" dirty="0"/>
              <a:t>C1 FRN Item </a:t>
            </a:r>
            <a:r>
              <a:rPr lang="en-US" dirty="0" smtClean="0"/>
              <a:t>21a </a:t>
            </a:r>
            <a:r>
              <a:rPr lang="en-US" dirty="0"/>
              <a:t>Template </a:t>
            </a:r>
            <a:r>
              <a:rPr lang="en-US" dirty="0" smtClean="0"/>
              <a:t>– Internet Access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64</a:t>
            </a:fld>
            <a:endParaRPr lang="en-US"/>
          </a:p>
        </p:txBody>
      </p:sp>
      <p:sp>
        <p:nvSpPr>
          <p:cNvPr id="5" name="Oval 4"/>
          <p:cNvSpPr/>
          <p:nvPr/>
        </p:nvSpPr>
        <p:spPr>
          <a:xfrm>
            <a:off x="1447800" y="3870290"/>
            <a:ext cx="228600" cy="2445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209800" y="3854380"/>
            <a:ext cx="228600" cy="2604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38400" y="3733800"/>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71800" y="3462526"/>
            <a:ext cx="838200" cy="2445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230056" y="3260690"/>
            <a:ext cx="838200" cy="2445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19600" y="3599959"/>
            <a:ext cx="838200" cy="365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239000" y="3475055"/>
            <a:ext cx="685800" cy="5635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28800" y="4343400"/>
            <a:ext cx="5943600" cy="923330"/>
          </a:xfrm>
          <a:prstGeom prst="rect">
            <a:avLst/>
          </a:prstGeom>
          <a:solidFill>
            <a:schemeClr val="accent2">
              <a:lumMod val="40000"/>
              <a:lumOff val="60000"/>
            </a:schemeClr>
          </a:solidFill>
        </p:spPr>
        <p:txBody>
          <a:bodyPr wrap="square" rtlCol="0">
            <a:spAutoFit/>
          </a:bodyPr>
          <a:lstStyle/>
          <a:p>
            <a:r>
              <a:rPr lang="en-US" dirty="0" smtClean="0"/>
              <a:t>You should collect ALL of this data prior to either completing the template or using the data input available </a:t>
            </a:r>
            <a:r>
              <a:rPr lang="en-US" dirty="0"/>
              <a:t>i</a:t>
            </a:r>
            <a:r>
              <a:rPr lang="en-US" dirty="0" smtClean="0"/>
              <a:t>n the funding request section of Form 471.</a:t>
            </a:r>
            <a:endParaRPr lang="en-US" dirty="0"/>
          </a:p>
        </p:txBody>
      </p:sp>
      <p:sp>
        <p:nvSpPr>
          <p:cNvPr id="17" name="Oval 16"/>
          <p:cNvSpPr/>
          <p:nvPr/>
        </p:nvSpPr>
        <p:spPr>
          <a:xfrm>
            <a:off x="7926729" y="3597309"/>
            <a:ext cx="459129" cy="501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2564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C1 FRN Item 21a Template – WAN Connections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65</a:t>
            </a:fld>
            <a:endParaRPr lang="en-US"/>
          </a:p>
        </p:txBody>
      </p:sp>
      <p:pic>
        <p:nvPicPr>
          <p:cNvPr id="6" name="Picture 5"/>
          <p:cNvPicPr/>
          <p:nvPr/>
        </p:nvPicPr>
        <p:blipFill>
          <a:blip r:embed="rId2"/>
          <a:stretch>
            <a:fillRect/>
          </a:stretch>
        </p:blipFill>
        <p:spPr>
          <a:xfrm>
            <a:off x="457200" y="1600200"/>
            <a:ext cx="8229600" cy="4038600"/>
          </a:xfrm>
          <a:prstGeom prst="rect">
            <a:avLst/>
          </a:prstGeom>
        </p:spPr>
      </p:pic>
    </p:spTree>
    <p:extLst>
      <p:ext uri="{BB962C8B-B14F-4D97-AF65-F5344CB8AC3E}">
        <p14:creationId xmlns:p14="http://schemas.microsoft.com/office/powerpoint/2010/main" val="27458864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a:t>C1 FRN Item </a:t>
            </a:r>
            <a:r>
              <a:rPr lang="en-US" dirty="0" smtClean="0"/>
              <a:t>21a </a:t>
            </a:r>
            <a:r>
              <a:rPr lang="en-US" dirty="0"/>
              <a:t>Template – </a:t>
            </a:r>
            <a:r>
              <a:rPr lang="en-US" dirty="0" smtClean="0"/>
              <a:t>WAN Connections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66</a:t>
            </a:fld>
            <a:endParaRPr lang="en-US"/>
          </a:p>
        </p:txBody>
      </p:sp>
      <p:pic>
        <p:nvPicPr>
          <p:cNvPr id="3" name="Picture 2" descr="Microsoft Excel - TN Test 2 C1 W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8610600" cy="5214122"/>
          </a:xfrm>
          <a:prstGeom prst="rect">
            <a:avLst/>
          </a:prstGeom>
        </p:spPr>
      </p:pic>
      <p:sp>
        <p:nvSpPr>
          <p:cNvPr id="7" name="Oval 6"/>
          <p:cNvSpPr/>
          <p:nvPr/>
        </p:nvSpPr>
        <p:spPr>
          <a:xfrm>
            <a:off x="2133600" y="3810000"/>
            <a:ext cx="25527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62200" y="4495800"/>
            <a:ext cx="4572000" cy="646331"/>
          </a:xfrm>
          <a:prstGeom prst="rect">
            <a:avLst/>
          </a:prstGeom>
          <a:solidFill>
            <a:schemeClr val="accent4">
              <a:lumMod val="20000"/>
              <a:lumOff val="80000"/>
            </a:schemeClr>
          </a:solidFill>
        </p:spPr>
        <p:txBody>
          <a:bodyPr wrap="square" rtlCol="0">
            <a:spAutoFit/>
          </a:bodyPr>
          <a:lstStyle/>
          <a:p>
            <a:r>
              <a:rPr lang="en-US" dirty="0" smtClean="0"/>
              <a:t>NOTE: Two line items for a single FRN, one considered ‘Miscellaneous”</a:t>
            </a:r>
            <a:endParaRPr lang="en-US" dirty="0"/>
          </a:p>
        </p:txBody>
      </p:sp>
    </p:spTree>
    <p:extLst>
      <p:ext uri="{BB962C8B-B14F-4D97-AF65-F5344CB8AC3E}">
        <p14:creationId xmlns:p14="http://schemas.microsoft.com/office/powerpoint/2010/main" val="1139168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21 Import Details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67</a:t>
            </a:fld>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22"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219200" y="3581400"/>
            <a:ext cx="59436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5334000" y="2486561"/>
            <a:ext cx="1676400" cy="1077218"/>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This is what happens with an imported template</a:t>
            </a:r>
            <a:endParaRPr lang="en-US" altLang="en-US" sz="1600" b="1" dirty="0">
              <a:solidFill>
                <a:srgbClr val="FF0000"/>
              </a:solidFill>
            </a:endParaRPr>
          </a:p>
        </p:txBody>
      </p:sp>
    </p:spTree>
    <p:extLst>
      <p:ext uri="{BB962C8B-B14F-4D97-AF65-F5344CB8AC3E}">
        <p14:creationId xmlns:p14="http://schemas.microsoft.com/office/powerpoint/2010/main" val="14105300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21- Enter Details Manually</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68</a:t>
            </a:fld>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762000" y="5410200"/>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1605987" y="4999099"/>
            <a:ext cx="1371600" cy="5493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 Box 11"/>
          <p:cNvSpPr txBox="1">
            <a:spLocks noChangeArrowheads="1"/>
          </p:cNvSpPr>
          <p:nvPr/>
        </p:nvSpPr>
        <p:spPr bwMode="auto">
          <a:xfrm>
            <a:off x="3200400" y="4196580"/>
            <a:ext cx="1676400" cy="1077218"/>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To begin adding details manually, click “Add line item”</a:t>
            </a:r>
            <a:endParaRPr lang="en-US" altLang="en-US" sz="1600" b="1" dirty="0">
              <a:solidFill>
                <a:srgbClr val="FF0000"/>
              </a:solidFill>
            </a:endParaRPr>
          </a:p>
        </p:txBody>
      </p:sp>
    </p:spTree>
    <p:extLst>
      <p:ext uri="{BB962C8B-B14F-4D97-AF65-F5344CB8AC3E}">
        <p14:creationId xmlns:p14="http://schemas.microsoft.com/office/powerpoint/2010/main" val="37599408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21 – Enter Details Manually</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69</a:t>
            </a:fld>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5029200" y="3623101"/>
            <a:ext cx="1676400" cy="280076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Select items from the dropdown lists. The system will prompt you if you’ve left any pertinent information off when you click ‘Close’ at the bottom of the box</a:t>
            </a:r>
            <a:endParaRPr lang="en-US" altLang="en-US" sz="1600" b="1" dirty="0">
              <a:solidFill>
                <a:srgbClr val="FF0000"/>
              </a:solidFill>
            </a:endParaRPr>
          </a:p>
        </p:txBody>
      </p:sp>
    </p:spTree>
    <p:extLst>
      <p:ext uri="{BB962C8B-B14F-4D97-AF65-F5344CB8AC3E}">
        <p14:creationId xmlns:p14="http://schemas.microsoft.com/office/powerpoint/2010/main" val="5725662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Templates</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r>
              <a:rPr lang="en-US" sz="2000" dirty="0" smtClean="0"/>
              <a:t>Templates can be found at</a:t>
            </a:r>
          </a:p>
          <a:p>
            <a:pPr lvl="1">
              <a:buFont typeface="Arial" pitchFamily="34" charset="0"/>
              <a:buChar char="•"/>
            </a:pPr>
            <a:r>
              <a:rPr lang="en-US" sz="2000" dirty="0">
                <a:hlinkClick r:id="rId2"/>
              </a:rPr>
              <a:t>http://</a:t>
            </a:r>
            <a:r>
              <a:rPr lang="en-US" sz="2000" dirty="0" smtClean="0">
                <a:hlinkClick r:id="rId2"/>
              </a:rPr>
              <a:t>www.usac.org/sl/tools/forms/471-templates.aspx</a:t>
            </a:r>
            <a:endParaRPr lang="en-US" sz="2000" dirty="0" smtClean="0"/>
          </a:p>
          <a:p>
            <a:r>
              <a:rPr lang="en-US" sz="2000" dirty="0" smtClean="0"/>
              <a:t>There is a template (and instructions) available for</a:t>
            </a:r>
          </a:p>
          <a:p>
            <a:pPr lvl="1">
              <a:buFont typeface="Arial" pitchFamily="34" charset="0"/>
              <a:buChar char="•"/>
            </a:pPr>
            <a:r>
              <a:rPr lang="en-US" sz="2000" b="1" dirty="0" smtClean="0"/>
              <a:t>Discount Calculation details</a:t>
            </a:r>
          </a:p>
          <a:p>
            <a:pPr lvl="1">
              <a:buFont typeface="Arial" pitchFamily="34" charset="0"/>
              <a:buChar char="•"/>
            </a:pPr>
            <a:r>
              <a:rPr lang="en-US" sz="2000" b="1" dirty="0" smtClean="0"/>
              <a:t>Item 21 funding request line items</a:t>
            </a:r>
          </a:p>
          <a:p>
            <a:pPr lvl="2"/>
            <a:r>
              <a:rPr lang="en-US" dirty="0" smtClean="0"/>
              <a:t>Category One (Item 21a)</a:t>
            </a:r>
          </a:p>
          <a:p>
            <a:pPr lvl="3">
              <a:buFont typeface="Arial" pitchFamily="34" charset="0"/>
              <a:buChar char="•"/>
            </a:pPr>
            <a:r>
              <a:rPr lang="fr-FR" dirty="0" smtClean="0"/>
              <a:t>Internet </a:t>
            </a:r>
            <a:r>
              <a:rPr lang="fr-FR" dirty="0"/>
              <a:t>Access, </a:t>
            </a:r>
            <a:r>
              <a:rPr lang="fr-FR" dirty="0" err="1"/>
              <a:t>Telecommunications</a:t>
            </a:r>
            <a:r>
              <a:rPr lang="fr-FR" dirty="0"/>
              <a:t> Services, Voice </a:t>
            </a:r>
            <a:r>
              <a:rPr lang="fr-FR" dirty="0" smtClean="0"/>
              <a:t>Services</a:t>
            </a:r>
          </a:p>
          <a:p>
            <a:pPr lvl="2"/>
            <a:r>
              <a:rPr lang="fr-FR" dirty="0" err="1" smtClean="0"/>
              <a:t>Category</a:t>
            </a:r>
            <a:r>
              <a:rPr lang="fr-FR" dirty="0" smtClean="0"/>
              <a:t> </a:t>
            </a:r>
            <a:r>
              <a:rPr lang="fr-FR" dirty="0" err="1" smtClean="0"/>
              <a:t>Two</a:t>
            </a:r>
            <a:endParaRPr lang="fr-FR" dirty="0" smtClean="0"/>
          </a:p>
          <a:p>
            <a:pPr lvl="3"/>
            <a:r>
              <a:rPr lang="fr-FR" dirty="0" err="1" smtClean="0"/>
              <a:t>Internal</a:t>
            </a:r>
            <a:r>
              <a:rPr lang="fr-FR" dirty="0" smtClean="0"/>
              <a:t> Connections (Item 21b)</a:t>
            </a:r>
          </a:p>
          <a:p>
            <a:pPr lvl="3"/>
            <a:r>
              <a:rPr lang="fr-FR" dirty="0" err="1" smtClean="0"/>
              <a:t>Managed</a:t>
            </a:r>
            <a:r>
              <a:rPr lang="fr-FR" dirty="0" smtClean="0"/>
              <a:t> </a:t>
            </a:r>
            <a:r>
              <a:rPr lang="fr-FR" dirty="0" err="1" smtClean="0"/>
              <a:t>Internal</a:t>
            </a:r>
            <a:r>
              <a:rPr lang="fr-FR" dirty="0" smtClean="0"/>
              <a:t> Broadband Services (‘MIBS’) (Item 21c)</a:t>
            </a:r>
          </a:p>
          <a:p>
            <a:pPr lvl="3"/>
            <a:r>
              <a:rPr lang="fr-FR" dirty="0" smtClean="0"/>
              <a:t>Basic Maintenance of </a:t>
            </a:r>
            <a:r>
              <a:rPr lang="fr-FR" dirty="0" err="1" smtClean="0"/>
              <a:t>Internal</a:t>
            </a:r>
            <a:r>
              <a:rPr lang="fr-FR" dirty="0" smtClean="0"/>
              <a:t> Connections (Item 21d)</a:t>
            </a:r>
          </a:p>
          <a:p>
            <a:pPr lvl="2"/>
            <a:endParaRPr lang="fr-FR" dirty="0" smtClean="0"/>
          </a:p>
          <a:p>
            <a:pPr lvl="2"/>
            <a:endParaRPr lang="en-US" sz="2000"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a:t>
            </a:fld>
            <a:endParaRPr lang="en-US"/>
          </a:p>
        </p:txBody>
      </p:sp>
    </p:spTree>
    <p:extLst>
      <p:ext uri="{BB962C8B-B14F-4D97-AF65-F5344CB8AC3E}">
        <p14:creationId xmlns:p14="http://schemas.microsoft.com/office/powerpoint/2010/main" val="13824567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84" y="228600"/>
            <a:ext cx="8229600" cy="1143000"/>
          </a:xfrm>
        </p:spPr>
        <p:txBody>
          <a:bodyPr>
            <a:noAutofit/>
          </a:bodyPr>
          <a:lstStyle/>
          <a:p>
            <a:pPr>
              <a:lnSpc>
                <a:spcPts val="4400"/>
              </a:lnSpc>
            </a:pPr>
            <a:r>
              <a:rPr lang="en-US" dirty="0" smtClean="0"/>
              <a:t>Item 21 – Next Step – Manage Recipients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70</a:t>
            </a:fld>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84"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4536312" y="2638216"/>
            <a:ext cx="1676400" cy="181588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Now you must tell the system which entities are receiving the service(s) on the line item you just created</a:t>
            </a:r>
            <a:endParaRPr lang="en-US" altLang="en-US" sz="1600" b="1" dirty="0">
              <a:solidFill>
                <a:srgbClr val="FF0000"/>
              </a:solidFill>
            </a:endParaRPr>
          </a:p>
        </p:txBody>
      </p:sp>
      <p:cxnSp>
        <p:nvCxnSpPr>
          <p:cNvPr id="7" name="Straight Arrow Connector 6"/>
          <p:cNvCxnSpPr/>
          <p:nvPr/>
        </p:nvCxnSpPr>
        <p:spPr>
          <a:xfrm flipH="1">
            <a:off x="1828800" y="3429000"/>
            <a:ext cx="2707512" cy="18447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5474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Recipients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71</a:t>
            </a:fld>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4536312" y="2638216"/>
            <a:ext cx="1676400" cy="230832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You can select YES or NO. If you select NO then you must click on each entity from the list that IS receiving the service(s) on the line item</a:t>
            </a:r>
            <a:endParaRPr lang="en-US" altLang="en-US" sz="1600" b="1" dirty="0">
              <a:solidFill>
                <a:srgbClr val="FF0000"/>
              </a:solidFill>
            </a:endParaRPr>
          </a:p>
        </p:txBody>
      </p:sp>
      <p:cxnSp>
        <p:nvCxnSpPr>
          <p:cNvPr id="7" name="Straight Arrow Connector 6"/>
          <p:cNvCxnSpPr/>
          <p:nvPr/>
        </p:nvCxnSpPr>
        <p:spPr>
          <a:xfrm flipH="1">
            <a:off x="2514600" y="3352800"/>
            <a:ext cx="2021712"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124200" y="3657600"/>
            <a:ext cx="1397000" cy="1066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3250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Recipients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72</a:t>
            </a:fld>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3962400" y="3429000"/>
            <a:ext cx="16764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If you select YES, the system automatically adds all of the entities for you</a:t>
            </a:r>
            <a:endParaRPr lang="en-US" altLang="en-US" sz="1600" b="1" dirty="0">
              <a:solidFill>
                <a:srgbClr val="FF0000"/>
              </a:solidFill>
            </a:endParaRPr>
          </a:p>
        </p:txBody>
      </p:sp>
      <p:cxnSp>
        <p:nvCxnSpPr>
          <p:cNvPr id="7" name="Straight Arrow Connector 6"/>
          <p:cNvCxnSpPr/>
          <p:nvPr/>
        </p:nvCxnSpPr>
        <p:spPr>
          <a:xfrm flipH="1" flipV="1">
            <a:off x="2133600" y="3429000"/>
            <a:ext cx="16764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5855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Manage Recipients Complete (C1 – Voice)</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73</a:t>
            </a:fld>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05"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5880904" y="3007548"/>
            <a:ext cx="1676400" cy="206210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Since this is a VOICE services funding request, there is no need to include specific quantities of service per entity</a:t>
            </a:r>
            <a:endParaRPr lang="en-US" altLang="en-US" sz="1600" b="1" dirty="0">
              <a:solidFill>
                <a:srgbClr val="FF0000"/>
              </a:solidFill>
            </a:endParaRPr>
          </a:p>
        </p:txBody>
      </p:sp>
      <p:sp>
        <p:nvSpPr>
          <p:cNvPr id="5" name="Oval 4"/>
          <p:cNvSpPr/>
          <p:nvPr/>
        </p:nvSpPr>
        <p:spPr>
          <a:xfrm>
            <a:off x="685800" y="5334000"/>
            <a:ext cx="83820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90600" y="5943600"/>
            <a:ext cx="83820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1409701" y="5417760"/>
            <a:ext cx="2933699" cy="602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676400" y="6128519"/>
            <a:ext cx="652041" cy="18491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Box 11"/>
          <p:cNvSpPr txBox="1">
            <a:spLocks noChangeArrowheads="1"/>
          </p:cNvSpPr>
          <p:nvPr/>
        </p:nvSpPr>
        <p:spPr bwMode="auto">
          <a:xfrm>
            <a:off x="2133600" y="3820195"/>
            <a:ext cx="1676400" cy="280076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You should only </a:t>
            </a:r>
            <a:r>
              <a:rPr lang="en-US" altLang="en-US" sz="1600" b="1" u="sng" dirty="0" smtClean="0">
                <a:solidFill>
                  <a:srgbClr val="FF0000"/>
                </a:solidFill>
              </a:rPr>
              <a:t>add a Line Item </a:t>
            </a:r>
            <a:r>
              <a:rPr lang="en-US" altLang="en-US" sz="1600" b="1" dirty="0" smtClean="0">
                <a:solidFill>
                  <a:srgbClr val="FF0000"/>
                </a:solidFill>
              </a:rPr>
              <a:t>if there is another component to the </a:t>
            </a:r>
            <a:r>
              <a:rPr lang="en-US" altLang="en-US" sz="1600" b="1" i="1" u="sng" dirty="0" smtClean="0">
                <a:solidFill>
                  <a:srgbClr val="FF0000"/>
                </a:solidFill>
              </a:rPr>
              <a:t>same service</a:t>
            </a:r>
            <a:r>
              <a:rPr lang="en-US" altLang="en-US" sz="1600" b="1" dirty="0" smtClean="0">
                <a:solidFill>
                  <a:srgbClr val="FF0000"/>
                </a:solidFill>
              </a:rPr>
              <a:t>. If it is a different service, you should ADD a funding request by clicking “NEXT”</a:t>
            </a:r>
            <a:endParaRPr lang="en-US" altLang="en-US" sz="1600" b="1" dirty="0">
              <a:solidFill>
                <a:srgbClr val="FF0000"/>
              </a:solidFill>
            </a:endParaRPr>
          </a:p>
        </p:txBody>
      </p:sp>
      <p:sp>
        <p:nvSpPr>
          <p:cNvPr id="16" name="Text Box 11"/>
          <p:cNvSpPr txBox="1">
            <a:spLocks noChangeArrowheads="1"/>
          </p:cNvSpPr>
          <p:nvPr/>
        </p:nvSpPr>
        <p:spPr bwMode="auto">
          <a:xfrm>
            <a:off x="4191000" y="4610978"/>
            <a:ext cx="16764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If you wish to add another line item for THIS funding request, you do so by clicking here. </a:t>
            </a:r>
            <a:endParaRPr lang="en-US" altLang="en-US" sz="1600" b="1" dirty="0">
              <a:solidFill>
                <a:srgbClr val="FF0000"/>
              </a:solidFill>
            </a:endParaRPr>
          </a:p>
        </p:txBody>
      </p:sp>
    </p:spTree>
    <p:extLst>
      <p:ext uri="{BB962C8B-B14F-4D97-AF65-F5344CB8AC3E}">
        <p14:creationId xmlns:p14="http://schemas.microsoft.com/office/powerpoint/2010/main" val="32872414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4400"/>
              </a:lnSpc>
            </a:pPr>
            <a:r>
              <a:rPr lang="en-US" dirty="0" smtClean="0"/>
              <a:t>Adding a </a:t>
            </a:r>
            <a:r>
              <a:rPr lang="en-US" u="sng" dirty="0" smtClean="0"/>
              <a:t>Line Item</a:t>
            </a:r>
            <a:r>
              <a:rPr lang="en-US" dirty="0" smtClean="0"/>
              <a:t> to a Funding Request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74</a:t>
            </a:fld>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41"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4800600" y="2761327"/>
            <a:ext cx="1676400" cy="403187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You should only add a Line Item if that line item is another component of the same service. If it is a different service, you should ADD a funding request. If adding a line item, select from the appropriate dropdown lists and complete as before</a:t>
            </a:r>
            <a:endParaRPr lang="en-US" altLang="en-US" sz="1600" b="1" dirty="0">
              <a:solidFill>
                <a:srgbClr val="FF0000"/>
              </a:solidFill>
            </a:endParaRPr>
          </a:p>
        </p:txBody>
      </p:sp>
    </p:spTree>
    <p:extLst>
      <p:ext uri="{BB962C8B-B14F-4D97-AF65-F5344CB8AC3E}">
        <p14:creationId xmlns:p14="http://schemas.microsoft.com/office/powerpoint/2010/main" val="35660894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t>
            </a:r>
            <a:r>
              <a:rPr lang="en-US" dirty="0" smtClean="0"/>
              <a:t>a </a:t>
            </a:r>
            <a:r>
              <a:rPr lang="en-US" u="sng" dirty="0" smtClean="0"/>
              <a:t>NEW</a:t>
            </a:r>
            <a:r>
              <a:rPr lang="en-US" dirty="0" smtClean="0"/>
              <a:t> </a:t>
            </a:r>
            <a:r>
              <a:rPr lang="en-US" dirty="0"/>
              <a:t>Funding Request</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75</a:t>
            </a:fld>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13"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295400" y="4038600"/>
            <a:ext cx="137160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3048000" y="3505200"/>
            <a:ext cx="1676400" cy="206210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Start a new FRN by entering KEY INFORMATION for the NEW funding request. Let’s make this one INTERNET ACCESS</a:t>
            </a:r>
            <a:endParaRPr lang="en-US" altLang="en-US" sz="1600" b="1" dirty="0">
              <a:solidFill>
                <a:srgbClr val="FF0000"/>
              </a:solidFill>
            </a:endParaRPr>
          </a:p>
        </p:txBody>
      </p:sp>
      <p:cxnSp>
        <p:nvCxnSpPr>
          <p:cNvPr id="8" name="Straight Arrow Connector 7"/>
          <p:cNvCxnSpPr/>
          <p:nvPr/>
        </p:nvCxnSpPr>
        <p:spPr>
          <a:xfrm flipH="1">
            <a:off x="2514601" y="4114800"/>
            <a:ext cx="533399" cy="1087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8547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Add Funding Request Key Information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76</a:t>
            </a:fld>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05" y="16764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295400" y="2819400"/>
            <a:ext cx="137160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47800" y="4724400"/>
            <a:ext cx="13716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3076937" y="3013770"/>
            <a:ext cx="1676400" cy="181588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Just as before, the system will take you through the information it needs to create your new funding request. </a:t>
            </a:r>
            <a:endParaRPr lang="en-US" altLang="en-US" sz="1600" b="1" dirty="0">
              <a:solidFill>
                <a:srgbClr val="FF0000"/>
              </a:solidFill>
            </a:endParaRPr>
          </a:p>
        </p:txBody>
      </p:sp>
    </p:spTree>
    <p:extLst>
      <p:ext uri="{BB962C8B-B14F-4D97-AF65-F5344CB8AC3E}">
        <p14:creationId xmlns:p14="http://schemas.microsoft.com/office/powerpoint/2010/main" val="3300294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Add Funding Request Key Information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77</a:t>
            </a:fld>
            <a:endParaRPr lang="en-US"/>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1524000" y="3352800"/>
            <a:ext cx="365760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1"/>
          <p:cNvSpPr txBox="1">
            <a:spLocks noChangeArrowheads="1"/>
          </p:cNvSpPr>
          <p:nvPr/>
        </p:nvSpPr>
        <p:spPr bwMode="auto">
          <a:xfrm>
            <a:off x="5257800" y="2590800"/>
            <a:ext cx="1676400" cy="329320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ONLY select this option if you are purchasing Internet Access that is exempt from competitive bidding because it is commercially available, is at least 100Mbps AND costs less than $3,600 per year.</a:t>
            </a:r>
            <a:endParaRPr lang="en-US" altLang="en-US" sz="1600" b="1" dirty="0">
              <a:solidFill>
                <a:srgbClr val="FF0000"/>
              </a:solidFill>
            </a:endParaRPr>
          </a:p>
        </p:txBody>
      </p:sp>
    </p:spTree>
    <p:extLst>
      <p:ext uri="{BB962C8B-B14F-4D97-AF65-F5344CB8AC3E}">
        <p14:creationId xmlns:p14="http://schemas.microsoft.com/office/powerpoint/2010/main" val="8442342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FRN Added – Item 21 Needed</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78</a:t>
            </a:fld>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1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18610" y="5410200"/>
            <a:ext cx="207219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38800" y="5410200"/>
            <a:ext cx="222459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8566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FRN – Manage Recipients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79</a:t>
            </a:fld>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18610" y="5105400"/>
            <a:ext cx="207219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2971800" y="3886200"/>
            <a:ext cx="1676400" cy="181588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Each funding request and each line item of that funding request require you to “Manage Recipients”</a:t>
            </a:r>
            <a:endParaRPr lang="en-US" altLang="en-US" sz="1600" b="1" dirty="0">
              <a:solidFill>
                <a:srgbClr val="FF0000"/>
              </a:solidFill>
            </a:endParaRPr>
          </a:p>
        </p:txBody>
      </p:sp>
    </p:spTree>
    <p:extLst>
      <p:ext uri="{BB962C8B-B14F-4D97-AF65-F5344CB8AC3E}">
        <p14:creationId xmlns:p14="http://schemas.microsoft.com/office/powerpoint/2010/main" val="1923744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533400"/>
            <a:ext cx="8229600" cy="604838"/>
          </a:xfrm>
        </p:spPr>
        <p:txBody>
          <a:bodyPr>
            <a:noAutofit/>
          </a:bodyPr>
          <a:lstStyle/>
          <a:p>
            <a:pPr fontAlgn="auto">
              <a:spcAft>
                <a:spcPts val="0"/>
              </a:spcAft>
              <a:defRPr/>
            </a:pPr>
            <a:r>
              <a:rPr lang="en-US" dirty="0" smtClean="0"/>
              <a:t>Import Templates</a:t>
            </a:r>
            <a:endParaRPr lang="en-US" sz="4400" dirty="0"/>
          </a:p>
        </p:txBody>
      </p:sp>
      <p:sp>
        <p:nvSpPr>
          <p:cNvPr id="54275" name="Rectangle 3"/>
          <p:cNvSpPr>
            <a:spLocks noGrp="1" noChangeArrowheads="1"/>
          </p:cNvSpPr>
          <p:nvPr>
            <p:ph idx="1"/>
          </p:nvPr>
        </p:nvSpPr>
        <p:spPr>
          <a:xfrm>
            <a:off x="228600" y="1676400"/>
            <a:ext cx="8458200" cy="4648200"/>
          </a:xfrm>
        </p:spPr>
        <p:txBody>
          <a:bodyPr>
            <a:noAutofit/>
          </a:bodyPr>
          <a:lstStyle/>
          <a:p>
            <a:pPr marL="0" indent="0" fontAlgn="auto">
              <a:spcAft>
                <a:spcPts val="0"/>
              </a:spcAft>
              <a:buClr>
                <a:schemeClr val="accent3"/>
              </a:buClr>
              <a:buNone/>
              <a:defRPr/>
            </a:pPr>
            <a:endParaRPr lang="en-US" sz="2400" dirty="0" smtClean="0"/>
          </a:p>
        </p:txBody>
      </p:sp>
      <p:sp>
        <p:nvSpPr>
          <p:cNvPr id="67587" name="Slide Number Placeholder 5"/>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D8AA73D-6337-47E0-A1E7-3200C7A73753}" type="slidenum">
              <a:rPr lang="en-US">
                <a:solidFill>
                  <a:schemeClr val="tx2"/>
                </a:solidFill>
              </a:rPr>
              <a:pPr eaLnBrk="1" hangingPunct="1"/>
              <a:t>8</a:t>
            </a:fld>
            <a:endParaRPr lang="en-US">
              <a:solidFill>
                <a:schemeClr val="tx2"/>
              </a:solidFill>
            </a:endParaRP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623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FRN – Manage Recipients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80</a:t>
            </a:fld>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2590800" y="3352800"/>
            <a:ext cx="1676400" cy="181588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Again, you select YES or NO – for MOST C1 requests, the answer will almost always be YES.</a:t>
            </a:r>
            <a:endParaRPr lang="en-US" altLang="en-US" sz="1600" b="1" dirty="0">
              <a:solidFill>
                <a:srgbClr val="FF0000"/>
              </a:solidFill>
            </a:endParaRPr>
          </a:p>
        </p:txBody>
      </p:sp>
    </p:spTree>
    <p:extLst>
      <p:ext uri="{BB962C8B-B14F-4D97-AF65-F5344CB8AC3E}">
        <p14:creationId xmlns:p14="http://schemas.microsoft.com/office/powerpoint/2010/main" val="32710632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 Funding Request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81</a:t>
            </a:fld>
            <a:endParaRPr lang="en-US"/>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685800" y="5290319"/>
            <a:ext cx="92919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90600" y="5943600"/>
            <a:ext cx="92919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2057400" y="4752216"/>
            <a:ext cx="1676400" cy="1815882"/>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Again, you will add a line item OR to add a new funding request (or simply move on), you click “NEXT”</a:t>
            </a:r>
            <a:endParaRPr lang="en-US" altLang="en-US" sz="1600" b="1" dirty="0">
              <a:solidFill>
                <a:srgbClr val="FF0000"/>
              </a:solidFill>
            </a:endParaRPr>
          </a:p>
        </p:txBody>
      </p:sp>
    </p:spTree>
    <p:extLst>
      <p:ext uri="{BB962C8B-B14F-4D97-AF65-F5344CB8AC3E}">
        <p14:creationId xmlns:p14="http://schemas.microsoft.com/office/powerpoint/2010/main" val="32713981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Entered Key Information (for NEW FRN) – Need Item 21 - WAN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82</a:t>
            </a:fld>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990600" y="4800600"/>
            <a:ext cx="137160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86400" y="4800600"/>
            <a:ext cx="137160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2362200" y="4585663"/>
            <a:ext cx="1676400" cy="584775"/>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NOTE: This is a WAN FRN</a:t>
            </a:r>
            <a:endParaRPr lang="en-US" altLang="en-US" sz="1600" b="1" dirty="0">
              <a:solidFill>
                <a:srgbClr val="FF0000"/>
              </a:solidFill>
            </a:endParaRPr>
          </a:p>
        </p:txBody>
      </p:sp>
    </p:spTree>
    <p:extLst>
      <p:ext uri="{BB962C8B-B14F-4D97-AF65-F5344CB8AC3E}">
        <p14:creationId xmlns:p14="http://schemas.microsoft.com/office/powerpoint/2010/main" val="344075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New FRN – 2 line items – </a:t>
            </a:r>
            <a:r>
              <a:rPr lang="en-US" b="1" u="sng" dirty="0" smtClean="0"/>
              <a:t>Manage Recipients for BOTH</a:t>
            </a:r>
            <a:endParaRPr lang="en-US" b="1" u="sng"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83</a:t>
            </a:fld>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3962400" y="3276600"/>
            <a:ext cx="1676400" cy="206210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NOTE: This FRN has 2 different line items, one for Monthly service and one for Miscellaneous, Installation</a:t>
            </a:r>
            <a:endParaRPr lang="en-US" altLang="en-US" sz="1600" b="1" dirty="0">
              <a:solidFill>
                <a:srgbClr val="FF0000"/>
              </a:solidFill>
            </a:endParaRPr>
          </a:p>
        </p:txBody>
      </p:sp>
      <p:cxnSp>
        <p:nvCxnSpPr>
          <p:cNvPr id="7" name="Straight Arrow Connector 6"/>
          <p:cNvCxnSpPr/>
          <p:nvPr/>
        </p:nvCxnSpPr>
        <p:spPr>
          <a:xfrm flipH="1">
            <a:off x="2514602" y="4169160"/>
            <a:ext cx="1447798" cy="250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905000" y="5181600"/>
            <a:ext cx="20574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7997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a:t>New FRN – 2 line items – </a:t>
            </a:r>
            <a:r>
              <a:rPr lang="en-US" b="1" u="sng" dirty="0"/>
              <a:t>Manage Recipients for BOTH</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84</a:t>
            </a:fld>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64"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695700" y="4615679"/>
            <a:ext cx="923564" cy="17089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95700" y="3352800"/>
            <a:ext cx="313964" cy="1108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4800600" y="2445127"/>
            <a:ext cx="1676400" cy="403187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Since this is a CIRCUIT based FRN, we must not only Manage Recipients, but we must account for the total number of circuits indicated in the line item. When you see the yellow box populated, you must account for </a:t>
            </a:r>
            <a:r>
              <a:rPr lang="en-US" altLang="en-US" sz="1600" b="1" u="sng" dirty="0" smtClean="0">
                <a:solidFill>
                  <a:srgbClr val="FF0000"/>
                </a:solidFill>
              </a:rPr>
              <a:t>all</a:t>
            </a:r>
            <a:r>
              <a:rPr lang="en-US" altLang="en-US" sz="1600" b="1" dirty="0" smtClean="0">
                <a:solidFill>
                  <a:srgbClr val="FF0000"/>
                </a:solidFill>
              </a:rPr>
              <a:t> of the items in the box.</a:t>
            </a:r>
            <a:endParaRPr lang="en-US" altLang="en-US" sz="1600" b="1" dirty="0">
              <a:solidFill>
                <a:srgbClr val="FF0000"/>
              </a:solidFill>
            </a:endParaRPr>
          </a:p>
        </p:txBody>
      </p:sp>
      <p:cxnSp>
        <p:nvCxnSpPr>
          <p:cNvPr id="9" name="Straight Arrow Connector 8"/>
          <p:cNvCxnSpPr/>
          <p:nvPr/>
        </p:nvCxnSpPr>
        <p:spPr>
          <a:xfrm flipH="1" flipV="1">
            <a:off x="2590800" y="4430760"/>
            <a:ext cx="2209800" cy="598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854843" y="4276144"/>
            <a:ext cx="762000" cy="369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1858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a:t>New FRN – 2 line items – </a:t>
            </a:r>
            <a:r>
              <a:rPr lang="en-US" b="1" u="sng" dirty="0"/>
              <a:t>Manage Recipients for BOTH</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85</a:t>
            </a:fld>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764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028700" y="5404618"/>
            <a:ext cx="266700" cy="1849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1295400" y="5186938"/>
            <a:ext cx="5105400" cy="3101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 Box 11"/>
          <p:cNvSpPr txBox="1">
            <a:spLocks noChangeArrowheads="1"/>
          </p:cNvSpPr>
          <p:nvPr/>
        </p:nvSpPr>
        <p:spPr bwMode="auto">
          <a:xfrm>
            <a:off x="6477000" y="3663444"/>
            <a:ext cx="1676400" cy="3046988"/>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Click on the little pencil box and the following pop-up will appear. Populate the # of lines for that entity, then click SAVE. You must do this manually for each recipient of service</a:t>
            </a:r>
            <a:endParaRPr lang="en-US" altLang="en-US" sz="1600" b="1" dirty="0">
              <a:solidFill>
                <a:srgbClr val="FF0000"/>
              </a:solidFill>
            </a:endParaRPr>
          </a:p>
        </p:txBody>
      </p:sp>
    </p:spTree>
    <p:extLst>
      <p:ext uri="{BB962C8B-B14F-4D97-AF65-F5344CB8AC3E}">
        <p14:creationId xmlns:p14="http://schemas.microsoft.com/office/powerpoint/2010/main" val="17269519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a:t>New FRN – 2 line items – </a:t>
            </a:r>
            <a:r>
              <a:rPr lang="en-US" b="1" u="sng" dirty="0"/>
              <a:t>Manage Recipients for BOTH</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86</a:t>
            </a:fld>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06" y="15240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914400" y="4096310"/>
            <a:ext cx="1143000" cy="4756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638300" y="3724555"/>
            <a:ext cx="419100" cy="371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2057400" y="4334154"/>
            <a:ext cx="1143000" cy="9236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057400" y="3946402"/>
            <a:ext cx="1274180" cy="387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 Box 11"/>
          <p:cNvSpPr txBox="1">
            <a:spLocks noChangeArrowheads="1"/>
          </p:cNvSpPr>
          <p:nvPr/>
        </p:nvSpPr>
        <p:spPr bwMode="auto">
          <a:xfrm>
            <a:off x="3331580" y="4123823"/>
            <a:ext cx="1676400" cy="230832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Remember, we had 2 line items on this FRN so, we must also Manage Recipients for this line item. We should account for </a:t>
            </a:r>
            <a:r>
              <a:rPr lang="en-US" altLang="en-US" sz="1600" b="1" u="sng" dirty="0" smtClean="0">
                <a:solidFill>
                  <a:srgbClr val="FF0000"/>
                </a:solidFill>
              </a:rPr>
              <a:t>2 installations</a:t>
            </a:r>
            <a:endParaRPr lang="en-US" altLang="en-US" sz="1600" b="1" u="sng" dirty="0">
              <a:solidFill>
                <a:srgbClr val="FF0000"/>
              </a:solidFill>
            </a:endParaRPr>
          </a:p>
        </p:txBody>
      </p:sp>
      <p:sp>
        <p:nvSpPr>
          <p:cNvPr id="18" name="Oval 17"/>
          <p:cNvSpPr/>
          <p:nvPr/>
        </p:nvSpPr>
        <p:spPr>
          <a:xfrm>
            <a:off x="3581400" y="3761832"/>
            <a:ext cx="419100" cy="371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0943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4400"/>
              </a:lnSpc>
            </a:pPr>
            <a:r>
              <a:rPr lang="en-US" dirty="0"/>
              <a:t>New FRN – 2 line items – </a:t>
            </a:r>
            <a:r>
              <a:rPr lang="en-US" b="1" u="sng" dirty="0"/>
              <a:t>Manage Recipients for BOTH</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87</a:t>
            </a:fld>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905000" y="3124200"/>
            <a:ext cx="685800" cy="371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
          <p:cNvSpPr txBox="1">
            <a:spLocks noChangeArrowheads="1"/>
          </p:cNvSpPr>
          <p:nvPr/>
        </p:nvSpPr>
        <p:spPr bwMode="auto">
          <a:xfrm>
            <a:off x="3200400" y="2972897"/>
            <a:ext cx="1676400" cy="230832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Since only 2 sites are receiving installation, we select NO, then select the two sites that are actually receiving the installation services.</a:t>
            </a:r>
            <a:endParaRPr lang="en-US" altLang="en-US" sz="1600" b="1" u="sng" dirty="0">
              <a:solidFill>
                <a:srgbClr val="FF0000"/>
              </a:solidFill>
            </a:endParaRPr>
          </a:p>
        </p:txBody>
      </p:sp>
      <p:sp>
        <p:nvSpPr>
          <p:cNvPr id="8" name="Oval 7"/>
          <p:cNvSpPr/>
          <p:nvPr/>
        </p:nvSpPr>
        <p:spPr>
          <a:xfrm>
            <a:off x="4876800" y="4419600"/>
            <a:ext cx="1600200" cy="371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7824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a:t>New FRN – 2 line items – </a:t>
            </a:r>
            <a:r>
              <a:rPr lang="en-US" b="1" u="sng" dirty="0"/>
              <a:t>Manage Recipients for BOTH</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88</a:t>
            </a:fld>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38"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1"/>
          <p:cNvSpPr txBox="1">
            <a:spLocks noChangeArrowheads="1"/>
          </p:cNvSpPr>
          <p:nvPr/>
        </p:nvSpPr>
        <p:spPr bwMode="auto">
          <a:xfrm>
            <a:off x="5029200" y="3883306"/>
            <a:ext cx="16764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NOTE: There is no need to indicate the quantity per site because this line item is NOT for circuits.</a:t>
            </a:r>
            <a:endParaRPr lang="en-US" altLang="en-US" sz="1600" b="1" u="sng" dirty="0">
              <a:solidFill>
                <a:srgbClr val="FF0000"/>
              </a:solidFill>
            </a:endParaRPr>
          </a:p>
        </p:txBody>
      </p:sp>
      <p:sp>
        <p:nvSpPr>
          <p:cNvPr id="7" name="Oval 6"/>
          <p:cNvSpPr/>
          <p:nvPr/>
        </p:nvSpPr>
        <p:spPr>
          <a:xfrm>
            <a:off x="3581400" y="4038600"/>
            <a:ext cx="1340734"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90600" y="58674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825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Review Application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89</a:t>
            </a:fld>
            <a:endParaRPr lang="en-US"/>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00200"/>
            <a:ext cx="812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2819400" y="4000500"/>
            <a:ext cx="1905000" cy="156966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This is the screen you will see to Review – expand all sections using the + sign, then you can  click PRINT above</a:t>
            </a:r>
            <a:endParaRPr lang="en-US" altLang="en-US" sz="1600" b="1" u="sng" dirty="0">
              <a:solidFill>
                <a:srgbClr val="FF0000"/>
              </a:solidFill>
            </a:endParaRPr>
          </a:p>
        </p:txBody>
      </p:sp>
      <p:cxnSp>
        <p:nvCxnSpPr>
          <p:cNvPr id="8" name="Straight Arrow Connector 7"/>
          <p:cNvCxnSpPr/>
          <p:nvPr/>
        </p:nvCxnSpPr>
        <p:spPr>
          <a:xfrm flipV="1">
            <a:off x="4800600" y="2362200"/>
            <a:ext cx="2667000" cy="2209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66800" y="59436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11"/>
          <p:cNvSpPr txBox="1">
            <a:spLocks noChangeArrowheads="1"/>
          </p:cNvSpPr>
          <p:nvPr/>
        </p:nvSpPr>
        <p:spPr bwMode="auto">
          <a:xfrm>
            <a:off x="2057400" y="5789684"/>
            <a:ext cx="1905000" cy="830997"/>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Click NEXT at the bottom of the expanded pages</a:t>
            </a:r>
            <a:endParaRPr lang="en-US" altLang="en-US" sz="1600" b="1" u="sng" dirty="0">
              <a:solidFill>
                <a:srgbClr val="FF0000"/>
              </a:solidFill>
            </a:endParaRPr>
          </a:p>
        </p:txBody>
      </p:sp>
    </p:spTree>
    <p:extLst>
      <p:ext uri="{BB962C8B-B14F-4D97-AF65-F5344CB8AC3E}">
        <p14:creationId xmlns:p14="http://schemas.microsoft.com/office/powerpoint/2010/main" val="83018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Discount Calculation Template</a:t>
            </a: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r>
              <a:rPr lang="en-US" sz="3400" dirty="0" smtClean="0"/>
              <a:t>All of the templates include macros and you must be careful not to disable or otherwise interfere with the macros or your import will not work</a:t>
            </a:r>
          </a:p>
          <a:p>
            <a:r>
              <a:rPr lang="en-US" sz="3400" dirty="0"/>
              <a:t>You must use the provided templates, without modification, to import </a:t>
            </a:r>
            <a:r>
              <a:rPr lang="en-US" sz="3400" dirty="0" smtClean="0"/>
              <a:t>information </a:t>
            </a:r>
          </a:p>
          <a:p>
            <a:pPr lvl="1"/>
            <a:r>
              <a:rPr lang="en-US" sz="3000" dirty="0" smtClean="0"/>
              <a:t>The </a:t>
            </a:r>
            <a:r>
              <a:rPr lang="en-US" sz="3000" dirty="0"/>
              <a:t>provided templates have built-in tools to ensure consistency with the online FCC Form 471 and are designed to properly upload your entities’ information and calculate the appropriate discount </a:t>
            </a:r>
            <a:r>
              <a:rPr lang="en-US" sz="3000" dirty="0" smtClean="0"/>
              <a:t>rate</a:t>
            </a:r>
          </a:p>
          <a:p>
            <a:pPr lvl="2"/>
            <a:endParaRPr lang="en-US" sz="2000"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a:t>
            </a:fld>
            <a:endParaRPr lang="en-US"/>
          </a:p>
        </p:txBody>
      </p:sp>
    </p:spTree>
    <p:extLst>
      <p:ext uri="{BB962C8B-B14F-4D97-AF65-F5344CB8AC3E}">
        <p14:creationId xmlns:p14="http://schemas.microsoft.com/office/powerpoint/2010/main" val="20488228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1219200"/>
            <a:ext cx="7772400" cy="1470025"/>
          </a:xfrm>
        </p:spPr>
        <p:txBody>
          <a:bodyPr>
            <a:noAutofit/>
          </a:bodyPr>
          <a:lstStyle/>
          <a:p>
            <a:pPr fontAlgn="auto">
              <a:spcAft>
                <a:spcPts val="0"/>
              </a:spcAft>
              <a:defRPr/>
            </a:pPr>
            <a:r>
              <a:rPr lang="en-US" sz="4000" b="1" dirty="0" smtClean="0">
                <a:solidFill>
                  <a:srgbClr val="10A02B"/>
                </a:solidFill>
              </a:rPr>
              <a:t>Let’s Look at the Form 471, Block 5 for Category 2 Funding Requests and Templates! </a:t>
            </a:r>
            <a:endParaRPr lang="en-US" sz="4000" b="1" dirty="0">
              <a:solidFill>
                <a:srgbClr val="10A02B"/>
              </a:solidFill>
            </a:endParaRPr>
          </a:p>
        </p:txBody>
      </p:sp>
      <p:sp>
        <p:nvSpPr>
          <p:cNvPr id="140291" name="Slide Number Placeholder 2"/>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BF5338-267B-4116-837C-3F9A081254D7}" type="slidenum">
              <a:rPr lang="en-US">
                <a:solidFill>
                  <a:srgbClr val="FFFFFF"/>
                </a:solidFill>
              </a:rPr>
              <a:pPr eaLnBrk="1" hangingPunct="1"/>
              <a:t>90</a:t>
            </a:fld>
            <a:endParaRPr lang="en-US">
              <a:solidFill>
                <a:srgbClr val="FFFFFF"/>
              </a:solidFill>
            </a:endParaRPr>
          </a:p>
        </p:txBody>
      </p:sp>
      <p:pic>
        <p:nvPicPr>
          <p:cNvPr id="2052" name="Picture 4" descr="http://www.dataversity.net/wp-content/uploads/2012/12/Looking-Glass-300x3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276600"/>
            <a:ext cx="2374900"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1365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Category 2</a:t>
            </a:r>
            <a:endParaRPr lang="en-US" sz="4000"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91</a:t>
            </a:fld>
            <a:endParaRPr lang="en-US" dirty="0"/>
          </a:p>
        </p:txBody>
      </p:sp>
      <p:sp>
        <p:nvSpPr>
          <p:cNvPr id="3" name="Content Placeholder 2"/>
          <p:cNvSpPr>
            <a:spLocks noGrp="1"/>
          </p:cNvSpPr>
          <p:nvPr>
            <p:ph idx="1"/>
          </p:nvPr>
        </p:nvSpPr>
        <p:spPr/>
        <p:txBody>
          <a:bodyPr>
            <a:normAutofit/>
          </a:bodyPr>
          <a:lstStyle/>
          <a:p>
            <a:r>
              <a:rPr lang="en-US" dirty="0" smtClean="0"/>
              <a:t>As with Category One applications, it’s really all about the up-front prep and planning you do.</a:t>
            </a:r>
          </a:p>
          <a:p>
            <a:r>
              <a:rPr lang="en-US" dirty="0" smtClean="0"/>
              <a:t>There are Item 21 detail templates available for Category 2 funding requests</a:t>
            </a:r>
          </a:p>
          <a:p>
            <a:pPr lvl="1"/>
            <a:r>
              <a:rPr lang="en-US" sz="2400" dirty="0" smtClean="0"/>
              <a:t>Item 21b (Internal Connections)</a:t>
            </a:r>
          </a:p>
          <a:p>
            <a:pPr lvl="1"/>
            <a:r>
              <a:rPr lang="en-US" sz="2400" dirty="0" smtClean="0"/>
              <a:t>Item 21c (Managed Internal Broadband Services)</a:t>
            </a:r>
          </a:p>
          <a:p>
            <a:pPr lvl="1"/>
            <a:r>
              <a:rPr lang="en-US" sz="2400" dirty="0" smtClean="0"/>
              <a:t>Item 21d (Basic Maintenance of Internal Connections)</a:t>
            </a:r>
          </a:p>
          <a:p>
            <a:r>
              <a:rPr lang="en-US" dirty="0" smtClean="0"/>
              <a:t>Today, we will only discuss Item 21b</a:t>
            </a:r>
          </a:p>
        </p:txBody>
      </p:sp>
    </p:spTree>
    <p:extLst>
      <p:ext uri="{BB962C8B-B14F-4D97-AF65-F5344CB8AC3E}">
        <p14:creationId xmlns:p14="http://schemas.microsoft.com/office/powerpoint/2010/main" val="374727454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Item 21b (Internal Connections) Details Template</a:t>
            </a:r>
            <a:endParaRPr lang="en-US" dirty="0"/>
          </a:p>
        </p:txBody>
      </p:sp>
      <p:pic>
        <p:nvPicPr>
          <p:cNvPr id="5" name="Content Placeholder 4" descr="Microsoft Excel - Internal-Connections-Template-V15-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913" y="1600200"/>
            <a:ext cx="7470887" cy="4525963"/>
          </a:xfrm>
        </p:spPr>
      </p:pic>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92</a:t>
            </a:fld>
            <a:endParaRPr lang="en-US" dirty="0"/>
          </a:p>
        </p:txBody>
      </p:sp>
    </p:spTree>
    <p:extLst>
      <p:ext uri="{BB962C8B-B14F-4D97-AF65-F5344CB8AC3E}">
        <p14:creationId xmlns:p14="http://schemas.microsoft.com/office/powerpoint/2010/main" val="38276585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Item 21b (Internal Connections) Details Template</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93</a:t>
            </a:fld>
            <a:endParaRPr lang="en-US" dirty="0"/>
          </a:p>
        </p:txBody>
      </p:sp>
      <p:pic>
        <p:nvPicPr>
          <p:cNvPr id="6" name="Content Placeholder 5" descr="Microsoft Excel - Internal-Connections-Template-V15-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913" y="1600200"/>
            <a:ext cx="7474173" cy="4525963"/>
          </a:xfrm>
        </p:spPr>
      </p:pic>
    </p:spTree>
    <p:extLst>
      <p:ext uri="{BB962C8B-B14F-4D97-AF65-F5344CB8AC3E}">
        <p14:creationId xmlns:p14="http://schemas.microsoft.com/office/powerpoint/2010/main" val="26392717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pPr>
            <a:r>
              <a:rPr lang="en-US" dirty="0" smtClean="0"/>
              <a:t>Item 21b (Internal Connections) Details Template</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94</a:t>
            </a:fld>
            <a:endParaRPr lang="en-US" dirty="0"/>
          </a:p>
        </p:txBody>
      </p:sp>
      <p:pic>
        <p:nvPicPr>
          <p:cNvPr id="5" name="Content Placeholder 4" descr="Microsoft Excel - Internal-Connections-Template-V15-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913" y="1600200"/>
            <a:ext cx="7474173" cy="4525963"/>
          </a:xfrm>
        </p:spPr>
      </p:pic>
    </p:spTree>
    <p:extLst>
      <p:ext uri="{BB962C8B-B14F-4D97-AF65-F5344CB8AC3E}">
        <p14:creationId xmlns:p14="http://schemas.microsoft.com/office/powerpoint/2010/main" val="37645750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C2 Form 471 Application</a:t>
            </a:r>
            <a:endParaRPr lang="en-US" dirty="0"/>
          </a:p>
        </p:txBody>
      </p:sp>
      <p:sp>
        <p:nvSpPr>
          <p:cNvPr id="3" name="Content Placeholder 2"/>
          <p:cNvSpPr>
            <a:spLocks noGrp="1"/>
          </p:cNvSpPr>
          <p:nvPr>
            <p:ph idx="1"/>
          </p:nvPr>
        </p:nvSpPr>
        <p:spPr/>
        <p:txBody>
          <a:bodyPr>
            <a:normAutofit/>
          </a:bodyPr>
          <a:lstStyle/>
          <a:p>
            <a:r>
              <a:rPr lang="en-US" sz="2400" dirty="0" smtClean="0"/>
              <a:t>You start a Category 2 application just the same way you start a Category 1 application using the steps outlined in slides 27-35</a:t>
            </a:r>
          </a:p>
          <a:p>
            <a:r>
              <a:rPr lang="en-US" sz="2400" dirty="0" smtClean="0"/>
              <a:t>When you get to the page that looks like this, you select Category 2</a:t>
            </a:r>
            <a:endParaRPr lang="en-US" sz="2400"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95</a:t>
            </a:fld>
            <a:endParaRPr lang="en-US" dirty="0"/>
          </a:p>
        </p:txBody>
      </p:sp>
      <p:pic>
        <p:nvPicPr>
          <p:cNvPr id="16" name="Picture 15"/>
          <p:cNvPicPr/>
          <p:nvPr/>
        </p:nvPicPr>
        <p:blipFill>
          <a:blip r:embed="rId2"/>
          <a:stretch>
            <a:fillRect/>
          </a:stretch>
        </p:blipFill>
        <p:spPr>
          <a:xfrm>
            <a:off x="1071623" y="3657600"/>
            <a:ext cx="6553200" cy="2895600"/>
          </a:xfrm>
          <a:prstGeom prst="rect">
            <a:avLst/>
          </a:prstGeom>
        </p:spPr>
      </p:pic>
      <p:sp>
        <p:nvSpPr>
          <p:cNvPr id="20" name="Oval 19"/>
          <p:cNvSpPr/>
          <p:nvPr/>
        </p:nvSpPr>
        <p:spPr>
          <a:xfrm>
            <a:off x="5257800" y="51054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06339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Discount Calculations</a:t>
            </a:r>
            <a:endParaRPr lang="en-US" dirty="0"/>
          </a:p>
        </p:txBody>
      </p:sp>
      <p:sp>
        <p:nvSpPr>
          <p:cNvPr id="3" name="Content Placeholder 2"/>
          <p:cNvSpPr>
            <a:spLocks noGrp="1"/>
          </p:cNvSpPr>
          <p:nvPr>
            <p:ph idx="1"/>
          </p:nvPr>
        </p:nvSpPr>
        <p:spPr/>
        <p:txBody>
          <a:bodyPr/>
          <a:lstStyle/>
          <a:p>
            <a:r>
              <a:rPr lang="en-US" dirty="0" smtClean="0"/>
              <a:t>This is done just the same way you imported the C1 discount calculations (using the template), but the application will now show you the amount of C2 budget that is available per school site based on the enrollment, U/R status and calculated Category 2 discount rate.</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96</a:t>
            </a:fld>
            <a:endParaRPr lang="en-US" dirty="0"/>
          </a:p>
        </p:txBody>
      </p:sp>
    </p:spTree>
    <p:extLst>
      <p:ext uri="{BB962C8B-B14F-4D97-AF65-F5344CB8AC3E}">
        <p14:creationId xmlns:p14="http://schemas.microsoft.com/office/powerpoint/2010/main" val="27066741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Discount Calculations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97</a:t>
            </a:fld>
            <a:endParaRPr lang="en-US" dirty="0"/>
          </a:p>
        </p:txBody>
      </p:sp>
      <p:pic>
        <p:nvPicPr>
          <p:cNvPr id="6" name="Content Placeholder 5"/>
          <p:cNvPicPr>
            <a:picLocks noGrp="1"/>
          </p:cNvPicPr>
          <p:nvPr>
            <p:ph idx="1"/>
          </p:nvPr>
        </p:nvPicPr>
        <p:blipFill>
          <a:blip r:embed="rId2"/>
          <a:stretch>
            <a:fillRect/>
          </a:stretch>
        </p:blipFill>
        <p:spPr>
          <a:xfrm>
            <a:off x="800364" y="1600200"/>
            <a:ext cx="7543271" cy="4525963"/>
          </a:xfrm>
          <a:prstGeom prst="rect">
            <a:avLst/>
          </a:prstGeom>
        </p:spPr>
      </p:pic>
      <p:sp>
        <p:nvSpPr>
          <p:cNvPr id="7" name="Oval 6"/>
          <p:cNvSpPr/>
          <p:nvPr/>
        </p:nvSpPr>
        <p:spPr>
          <a:xfrm>
            <a:off x="7391400" y="3352800"/>
            <a:ext cx="838200" cy="2362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457200" y="3360034"/>
            <a:ext cx="1905000" cy="230832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This column and information is not present on a C1 application. Note that the amount per site is a POST DISCOUNT amount (maximum amount available)</a:t>
            </a:r>
            <a:endParaRPr lang="en-US" altLang="en-US" sz="1600" b="1" u="sng" dirty="0">
              <a:solidFill>
                <a:srgbClr val="FF0000"/>
              </a:solidFill>
            </a:endParaRPr>
          </a:p>
        </p:txBody>
      </p:sp>
      <p:cxnSp>
        <p:nvCxnSpPr>
          <p:cNvPr id="9" name="Straight Arrow Connector 8"/>
          <p:cNvCxnSpPr/>
          <p:nvPr/>
        </p:nvCxnSpPr>
        <p:spPr>
          <a:xfrm flipV="1">
            <a:off x="2133600" y="3886200"/>
            <a:ext cx="5257800" cy="16503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0494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Discount Calculations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98</a:t>
            </a:fld>
            <a:endParaRPr lang="en-US" dirty="0"/>
          </a:p>
        </p:txBody>
      </p:sp>
      <p:pic>
        <p:nvPicPr>
          <p:cNvPr id="7" name="Content Placeholder 6"/>
          <p:cNvPicPr>
            <a:picLocks noGrp="1"/>
          </p:cNvPicPr>
          <p:nvPr>
            <p:ph idx="1"/>
          </p:nvPr>
        </p:nvPicPr>
        <p:blipFill>
          <a:blip r:embed="rId2"/>
          <a:stretch>
            <a:fillRect/>
          </a:stretch>
        </p:blipFill>
        <p:spPr>
          <a:xfrm>
            <a:off x="800364" y="1600200"/>
            <a:ext cx="7543271" cy="4525963"/>
          </a:xfrm>
          <a:prstGeom prst="rect">
            <a:avLst/>
          </a:prstGeom>
        </p:spPr>
      </p:pic>
      <p:sp>
        <p:nvSpPr>
          <p:cNvPr id="8" name="Oval 7"/>
          <p:cNvSpPr/>
          <p:nvPr/>
        </p:nvSpPr>
        <p:spPr>
          <a:xfrm>
            <a:off x="7086600" y="4800600"/>
            <a:ext cx="8382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0022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Connectivity Questions</a:t>
            </a:r>
            <a:endParaRPr lang="en-US" dirty="0"/>
          </a:p>
        </p:txBody>
      </p:sp>
      <p:sp>
        <p:nvSpPr>
          <p:cNvPr id="4" name="Slide Number Placeholder 3"/>
          <p:cNvSpPr>
            <a:spLocks noGrp="1"/>
          </p:cNvSpPr>
          <p:nvPr>
            <p:ph type="sldNum" sz="quarter" idx="12"/>
          </p:nvPr>
        </p:nvSpPr>
        <p:spPr/>
        <p:txBody>
          <a:bodyPr/>
          <a:lstStyle/>
          <a:p>
            <a:pPr>
              <a:defRPr/>
            </a:pPr>
            <a:fld id="{CC2D7BC9-E8D1-42FF-A9B1-67BA535C0513}" type="slidenum">
              <a:rPr lang="en-US" smtClean="0"/>
              <a:pPr>
                <a:defRPr/>
              </a:pPr>
              <a:t>99</a:t>
            </a:fld>
            <a:endParaRPr lang="en-US" dirty="0"/>
          </a:p>
        </p:txBody>
      </p:sp>
      <p:pic>
        <p:nvPicPr>
          <p:cNvPr id="6" name="Content Placeholder 5"/>
          <p:cNvPicPr>
            <a:picLocks noGrp="1"/>
          </p:cNvPicPr>
          <p:nvPr>
            <p:ph idx="1"/>
          </p:nvPr>
        </p:nvPicPr>
        <p:blipFill>
          <a:blip r:embed="rId2"/>
          <a:stretch>
            <a:fillRect/>
          </a:stretch>
        </p:blipFill>
        <p:spPr>
          <a:xfrm>
            <a:off x="800364" y="1600200"/>
            <a:ext cx="7543271" cy="4525963"/>
          </a:xfrm>
          <a:prstGeom prst="rect">
            <a:avLst/>
          </a:prstGeom>
        </p:spPr>
      </p:pic>
      <p:sp>
        <p:nvSpPr>
          <p:cNvPr id="8" name="Text Box 11"/>
          <p:cNvSpPr txBox="1">
            <a:spLocks noChangeArrowheads="1"/>
          </p:cNvSpPr>
          <p:nvPr/>
        </p:nvSpPr>
        <p:spPr bwMode="auto">
          <a:xfrm>
            <a:off x="457200" y="3360034"/>
            <a:ext cx="1905000" cy="1323439"/>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1600" b="1" dirty="0" smtClean="0">
                <a:solidFill>
                  <a:srgbClr val="FF0000"/>
                </a:solidFill>
              </a:rPr>
              <a:t>Since this is a NEW Form 471, the connectivity questions must be answered again.</a:t>
            </a:r>
            <a:endParaRPr lang="en-US" altLang="en-US" sz="1600" b="1" u="sng" dirty="0">
              <a:solidFill>
                <a:srgbClr val="FF0000"/>
              </a:solidFill>
            </a:endParaRPr>
          </a:p>
        </p:txBody>
      </p:sp>
    </p:spTree>
    <p:extLst>
      <p:ext uri="{BB962C8B-B14F-4D97-AF65-F5344CB8AC3E}">
        <p14:creationId xmlns:p14="http://schemas.microsoft.com/office/powerpoint/2010/main" val="4147948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17180</TotalTime>
  <Words>3363</Words>
  <Application>Microsoft Office PowerPoint</Application>
  <PresentationFormat>On-screen Show (4:3)</PresentationFormat>
  <Paragraphs>454</Paragraphs>
  <Slides>120</Slides>
  <Notes>1</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Office Theme</vt:lpstr>
      <vt:lpstr>E-rate Training Workshop Form 471 Filing Guide </vt:lpstr>
      <vt:lpstr>New Form 471 – Lots of Changes</vt:lpstr>
      <vt:lpstr>Form 471, Block 4 for Category 2</vt:lpstr>
      <vt:lpstr>Form 471, Block 5</vt:lpstr>
      <vt:lpstr>Form 471, Block 5 - Preparing</vt:lpstr>
      <vt:lpstr>Let’s Look at the Form 471 Discount Calculation Templates! </vt:lpstr>
      <vt:lpstr>Import Templates</vt:lpstr>
      <vt:lpstr>Import Templates</vt:lpstr>
      <vt:lpstr>Discount Calculation Template</vt:lpstr>
      <vt:lpstr>Discount Calculation Template</vt:lpstr>
      <vt:lpstr>Discount Calculation Template</vt:lpstr>
      <vt:lpstr>Discount Calculation Template</vt:lpstr>
      <vt:lpstr>Let’s Demonstrate the New Form 471! </vt:lpstr>
      <vt:lpstr>Getting Started (Live Site)</vt:lpstr>
      <vt:lpstr>Getting Started</vt:lpstr>
      <vt:lpstr>Getting Started</vt:lpstr>
      <vt:lpstr>Getting Started</vt:lpstr>
      <vt:lpstr>Assign a NICKNAME</vt:lpstr>
      <vt:lpstr>Contact Information</vt:lpstr>
      <vt:lpstr>Contact Information</vt:lpstr>
      <vt:lpstr>Category of Service – Category 1</vt:lpstr>
      <vt:lpstr>Discount Calculation Details</vt:lpstr>
      <vt:lpstr>Import Data (from template)</vt:lpstr>
      <vt:lpstr>Import Data</vt:lpstr>
      <vt:lpstr>Moving On…</vt:lpstr>
      <vt:lpstr>Verify Discount Data</vt:lpstr>
      <vt:lpstr>Verify Matrix (E-Rate) Discount</vt:lpstr>
      <vt:lpstr>Connectivity Questions (required)</vt:lpstr>
      <vt:lpstr>Connectivity Questions</vt:lpstr>
      <vt:lpstr>Connectivity Questions</vt:lpstr>
      <vt:lpstr>Let’s Look at the Form 471, Block 5 for Category 1 Funding Requests! </vt:lpstr>
      <vt:lpstr>Begin Funding Request(s)</vt:lpstr>
      <vt:lpstr>Key Information</vt:lpstr>
      <vt:lpstr>Key Information</vt:lpstr>
      <vt:lpstr>Key Information</vt:lpstr>
      <vt:lpstr>Key Information</vt:lpstr>
      <vt:lpstr>Key Information</vt:lpstr>
      <vt:lpstr>Key Information</vt:lpstr>
      <vt:lpstr>Key Information</vt:lpstr>
      <vt:lpstr>Key Information</vt:lpstr>
      <vt:lpstr>Key Information</vt:lpstr>
      <vt:lpstr>Funding Request Number Assigned</vt:lpstr>
      <vt:lpstr>Item 21 Details</vt:lpstr>
      <vt:lpstr>Item 21 – C1</vt:lpstr>
      <vt:lpstr>Item 21 – C1 Manage Recipients</vt:lpstr>
      <vt:lpstr>Item 21 – C1 Manage Recipients</vt:lpstr>
      <vt:lpstr>Item 21 – C1 Manage Recipients</vt:lpstr>
      <vt:lpstr>Time to Review and Submit</vt:lpstr>
      <vt:lpstr>Certifications and Authorized Signer</vt:lpstr>
      <vt:lpstr>Certifications and Authorized Signer</vt:lpstr>
      <vt:lpstr>Certifications and Authorized Signer</vt:lpstr>
      <vt:lpstr>Certifications and Authorized Signer</vt:lpstr>
      <vt:lpstr>Certifications and Authorized Signer</vt:lpstr>
      <vt:lpstr>Submit Application</vt:lpstr>
      <vt:lpstr>Submit Application</vt:lpstr>
      <vt:lpstr>Certify Application</vt:lpstr>
      <vt:lpstr>PowerPoint Presentation</vt:lpstr>
      <vt:lpstr>Let’s Look at the Form 471 Item 21 Templates for Category 1 Services! </vt:lpstr>
      <vt:lpstr>Item 21 Import/Data Entry</vt:lpstr>
      <vt:lpstr>Block 5, Item 21 Templates – Category 1</vt:lpstr>
      <vt:lpstr>C1 FRN Item 21a Template - Voice</vt:lpstr>
      <vt:lpstr>C1 FRN Item 21a Template – Internet Access</vt:lpstr>
      <vt:lpstr>C1 FRN Item 21a Template – Internet Access</vt:lpstr>
      <vt:lpstr>C1 FRN Item 21a Template – Internet Access</vt:lpstr>
      <vt:lpstr>C1 FRN Item 21a Template – WAN Connections</vt:lpstr>
      <vt:lpstr>C1 FRN Item 21a Template – WAN Connections</vt:lpstr>
      <vt:lpstr>Item 21 Import Details</vt:lpstr>
      <vt:lpstr>Item 21- Enter Details Manually</vt:lpstr>
      <vt:lpstr>Item 21 – Enter Details Manually</vt:lpstr>
      <vt:lpstr>Item 21 – Next Step – Manage Recipients</vt:lpstr>
      <vt:lpstr>Manage Recipients</vt:lpstr>
      <vt:lpstr>Manage Recipients</vt:lpstr>
      <vt:lpstr>Manage Recipients Complete (C1 – Voice)</vt:lpstr>
      <vt:lpstr>Adding a Line Item to a Funding Request</vt:lpstr>
      <vt:lpstr>Add a NEW Funding Request</vt:lpstr>
      <vt:lpstr>Add Funding Request Key Information</vt:lpstr>
      <vt:lpstr>Add Funding Request Key Information</vt:lpstr>
      <vt:lpstr>New FRN Added – Item 21 Needed</vt:lpstr>
      <vt:lpstr>New FRN – Manage Recipients</vt:lpstr>
      <vt:lpstr>New FRN – Manage Recipients</vt:lpstr>
      <vt:lpstr>Add a Funding Request</vt:lpstr>
      <vt:lpstr>Entered Key Information (for NEW FRN) – Need Item 21 - WAN</vt:lpstr>
      <vt:lpstr>New FRN – 2 line items – Manage Recipients for BOTH</vt:lpstr>
      <vt:lpstr>New FRN – 2 line items – Manage Recipients for BOTH</vt:lpstr>
      <vt:lpstr>New FRN – 2 line items – Manage Recipients for BOTH</vt:lpstr>
      <vt:lpstr>New FRN – 2 line items – Manage Recipients for BOTH</vt:lpstr>
      <vt:lpstr>New FRN – 2 line items – Manage Recipients for BOTH</vt:lpstr>
      <vt:lpstr>New FRN – 2 line items – Manage Recipients for BOTH</vt:lpstr>
      <vt:lpstr>Review Application</vt:lpstr>
      <vt:lpstr>Let’s Look at the Form 471, Block 5 for Category 2 Funding Requests and Templates! </vt:lpstr>
      <vt:lpstr>Category 2</vt:lpstr>
      <vt:lpstr>Item 21b (Internal Connections) Details Template</vt:lpstr>
      <vt:lpstr>Item 21b (Internal Connections) Details Template</vt:lpstr>
      <vt:lpstr>Item 21b (Internal Connections) Details Template</vt:lpstr>
      <vt:lpstr>C2 Form 471 Application</vt:lpstr>
      <vt:lpstr>Import Discount Calculations</vt:lpstr>
      <vt:lpstr>Import Discount Calculations</vt:lpstr>
      <vt:lpstr>Import Discount Calculations</vt:lpstr>
      <vt:lpstr>Connectivity Questions</vt:lpstr>
      <vt:lpstr>Create a C2 Funding Request</vt:lpstr>
      <vt:lpstr>Enter Key Information</vt:lpstr>
      <vt:lpstr>Manage Recipients</vt:lpstr>
      <vt:lpstr>Manage Recipients (Site Based Line Item)</vt:lpstr>
      <vt:lpstr>Manage Recipients (Site Based Line Item)</vt:lpstr>
      <vt:lpstr>Manage Recipients (Site Based Line Item)</vt:lpstr>
      <vt:lpstr>Manage Recipients (Site Based Line Item)</vt:lpstr>
      <vt:lpstr>Check Budget Status</vt:lpstr>
      <vt:lpstr>Check Budget Status</vt:lpstr>
      <vt:lpstr>Add C2 FRN Line Item or NEW FRN</vt:lpstr>
      <vt:lpstr>Add C2 FRN Line Item</vt:lpstr>
      <vt:lpstr>Add C2 FRN Line Item – Managed Recipients</vt:lpstr>
      <vt:lpstr>C2 FRN Complete</vt:lpstr>
      <vt:lpstr>C2 Centrally Located Equipment FRN</vt:lpstr>
      <vt:lpstr>C2 Centrally Located Equipment FRN</vt:lpstr>
      <vt:lpstr>Manage Recipients (Central Based Line Item)</vt:lpstr>
      <vt:lpstr>Manage Recipients (Central Based Line Item)</vt:lpstr>
      <vt:lpstr>Manage Recipients (Central Based Line Item)</vt:lpstr>
      <vt:lpstr>Manage Recipients (Central Based Line Item)</vt:lpstr>
      <vt:lpstr>Manage Recipients (Central Based Line Item)</vt:lpstr>
      <vt:lpstr>Manage Recipients (Central Based Line Item)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E-rate Update and Refresher</dc:title>
  <dc:creator>Debra Kriete</dc:creator>
  <cp:lastModifiedBy>Julie Tritt Schell</cp:lastModifiedBy>
  <cp:revision>406</cp:revision>
  <cp:lastPrinted>2014-11-20T01:17:18Z</cp:lastPrinted>
  <dcterms:created xsi:type="dcterms:W3CDTF">2007-09-18T21:36:56Z</dcterms:created>
  <dcterms:modified xsi:type="dcterms:W3CDTF">2015-02-19T22:26:59Z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211479986</vt:i4>
  </property>
  <property fmtid="{D5CDD505-2E9C-101B-9397-08002B2CF9AE}" pid="3" name="_NewReviewCycle">
    <vt:lpwstr/>
  </property>
  <property fmtid="{D5CDD505-2E9C-101B-9397-08002B2CF9AE}" pid="4" name="_EmailSubject">
    <vt:lpwstr>Two additions!</vt:lpwstr>
  </property>
  <property fmtid="{D5CDD505-2E9C-101B-9397-08002B2CF9AE}" pid="5" name="_AuthorEmail">
    <vt:lpwstr>jtschell@comcast.net</vt:lpwstr>
  </property>
  <property fmtid="{D5CDD505-2E9C-101B-9397-08002B2CF9AE}" pid="6" name="_AuthorEmailDisplayName">
    <vt:lpwstr>Julie Tritt Schell</vt:lpwstr>
  </property>
  <property fmtid="{D5CDD505-2E9C-101B-9397-08002B2CF9AE}" pid="7" name="_PreviousAdHocReviewCycleID">
    <vt:i4>-1039104615</vt:i4>
  </property>
</Properties>
</file>