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5" r:id="rId1"/>
  </p:sldMasterIdLst>
  <p:notesMasterIdLst>
    <p:notesMasterId r:id="rId241"/>
  </p:notesMasterIdLst>
  <p:handoutMasterIdLst>
    <p:handoutMasterId r:id="rId242"/>
  </p:handoutMasterIdLst>
  <p:sldIdLst>
    <p:sldId id="465" r:id="rId2"/>
    <p:sldId id="257" r:id="rId3"/>
    <p:sldId id="424" r:id="rId4"/>
    <p:sldId id="258" r:id="rId5"/>
    <p:sldId id="259" r:id="rId6"/>
    <p:sldId id="399" r:id="rId7"/>
    <p:sldId id="264" r:id="rId8"/>
    <p:sldId id="262" r:id="rId9"/>
    <p:sldId id="397" r:id="rId10"/>
    <p:sldId id="398" r:id="rId11"/>
    <p:sldId id="492" r:id="rId12"/>
    <p:sldId id="616" r:id="rId13"/>
    <p:sldId id="617" r:id="rId14"/>
    <p:sldId id="618" r:id="rId15"/>
    <p:sldId id="619" r:id="rId16"/>
    <p:sldId id="620" r:id="rId17"/>
    <p:sldId id="621" r:id="rId18"/>
    <p:sldId id="623" r:id="rId19"/>
    <p:sldId id="622" r:id="rId20"/>
    <p:sldId id="593" r:id="rId21"/>
    <p:sldId id="551" r:id="rId22"/>
    <p:sldId id="568" r:id="rId23"/>
    <p:sldId id="565" r:id="rId24"/>
    <p:sldId id="569" r:id="rId25"/>
    <p:sldId id="552" r:id="rId26"/>
    <p:sldId id="564" r:id="rId27"/>
    <p:sldId id="570" r:id="rId28"/>
    <p:sldId id="567" r:id="rId29"/>
    <p:sldId id="553" r:id="rId30"/>
    <p:sldId id="559" r:id="rId31"/>
    <p:sldId id="624" r:id="rId32"/>
    <p:sldId id="562" r:id="rId33"/>
    <p:sldId id="443" r:id="rId34"/>
    <p:sldId id="595" r:id="rId35"/>
    <p:sldId id="596" r:id="rId36"/>
    <p:sldId id="267" r:id="rId37"/>
    <p:sldId id="514" r:id="rId38"/>
    <p:sldId id="515" r:id="rId39"/>
    <p:sldId id="513" r:id="rId40"/>
    <p:sldId id="516" r:id="rId41"/>
    <p:sldId id="518" r:id="rId42"/>
    <p:sldId id="597" r:id="rId43"/>
    <p:sldId id="598" r:id="rId44"/>
    <p:sldId id="600" r:id="rId45"/>
    <p:sldId id="599" r:id="rId46"/>
    <p:sldId id="519" r:id="rId47"/>
    <p:sldId id="525" r:id="rId48"/>
    <p:sldId id="520" r:id="rId49"/>
    <p:sldId id="523" r:id="rId50"/>
    <p:sldId id="591" r:id="rId51"/>
    <p:sldId id="592" r:id="rId52"/>
    <p:sldId id="522" r:id="rId53"/>
    <p:sldId id="526" r:id="rId54"/>
    <p:sldId id="601" r:id="rId55"/>
    <p:sldId id="602" r:id="rId56"/>
    <p:sldId id="603" r:id="rId57"/>
    <p:sldId id="604" r:id="rId58"/>
    <p:sldId id="610" r:id="rId59"/>
    <p:sldId id="605" r:id="rId60"/>
    <p:sldId id="607" r:id="rId61"/>
    <p:sldId id="608" r:id="rId62"/>
    <p:sldId id="609" r:id="rId63"/>
    <p:sldId id="611" r:id="rId64"/>
    <p:sldId id="612" r:id="rId65"/>
    <p:sldId id="544" r:id="rId66"/>
    <p:sldId id="613" r:id="rId67"/>
    <p:sldId id="614" r:id="rId68"/>
    <p:sldId id="615" r:id="rId69"/>
    <p:sldId id="625" r:id="rId70"/>
    <p:sldId id="444" r:id="rId71"/>
    <p:sldId id="753" r:id="rId72"/>
    <p:sldId id="754" r:id="rId73"/>
    <p:sldId id="755" r:id="rId74"/>
    <p:sldId id="756" r:id="rId75"/>
    <p:sldId id="757" r:id="rId76"/>
    <p:sldId id="758" r:id="rId77"/>
    <p:sldId id="759" r:id="rId78"/>
    <p:sldId id="760" r:id="rId79"/>
    <p:sldId id="761" r:id="rId80"/>
    <p:sldId id="762" r:id="rId81"/>
    <p:sldId id="763" r:id="rId82"/>
    <p:sldId id="767" r:id="rId83"/>
    <p:sldId id="768" r:id="rId84"/>
    <p:sldId id="769" r:id="rId85"/>
    <p:sldId id="770" r:id="rId86"/>
    <p:sldId id="771" r:id="rId87"/>
    <p:sldId id="772" r:id="rId88"/>
    <p:sldId id="773" r:id="rId89"/>
    <p:sldId id="774" r:id="rId90"/>
    <p:sldId id="775" r:id="rId91"/>
    <p:sldId id="776" r:id="rId92"/>
    <p:sldId id="777" r:id="rId93"/>
    <p:sldId id="778" r:id="rId94"/>
    <p:sldId id="779" r:id="rId95"/>
    <p:sldId id="780" r:id="rId96"/>
    <p:sldId id="781" r:id="rId97"/>
    <p:sldId id="782" r:id="rId98"/>
    <p:sldId id="783" r:id="rId99"/>
    <p:sldId id="784" r:id="rId100"/>
    <p:sldId id="785" r:id="rId101"/>
    <p:sldId id="786" r:id="rId102"/>
    <p:sldId id="787" r:id="rId103"/>
    <p:sldId id="788" r:id="rId104"/>
    <p:sldId id="789" r:id="rId105"/>
    <p:sldId id="790" r:id="rId106"/>
    <p:sldId id="791" r:id="rId107"/>
    <p:sldId id="792" r:id="rId108"/>
    <p:sldId id="573" r:id="rId109"/>
    <p:sldId id="477" r:id="rId110"/>
    <p:sldId id="478" r:id="rId111"/>
    <p:sldId id="626" r:id="rId112"/>
    <p:sldId id="279" r:id="rId113"/>
    <p:sldId id="278" r:id="rId114"/>
    <p:sldId id="479" r:id="rId115"/>
    <p:sldId id="628" r:id="rId116"/>
    <p:sldId id="627" r:id="rId117"/>
    <p:sldId id="629" r:id="rId118"/>
    <p:sldId id="630" r:id="rId119"/>
    <p:sldId id="631" r:id="rId120"/>
    <p:sldId id="632" r:id="rId121"/>
    <p:sldId id="633" r:id="rId122"/>
    <p:sldId id="634" r:id="rId123"/>
    <p:sldId id="635" r:id="rId124"/>
    <p:sldId id="636" r:id="rId125"/>
    <p:sldId id="280" r:id="rId126"/>
    <p:sldId id="481" r:id="rId127"/>
    <p:sldId id="488" r:id="rId128"/>
    <p:sldId id="489" r:id="rId129"/>
    <p:sldId id="490" r:id="rId130"/>
    <p:sldId id="493" r:id="rId131"/>
    <p:sldId id="480" r:id="rId132"/>
    <p:sldId id="283" r:id="rId133"/>
    <p:sldId id="386" r:id="rId134"/>
    <p:sldId id="482" r:id="rId135"/>
    <p:sldId id="375" r:id="rId136"/>
    <p:sldId id="286" r:id="rId137"/>
    <p:sldId id="491" r:id="rId138"/>
    <p:sldId id="452" r:id="rId139"/>
    <p:sldId id="483" r:id="rId140"/>
    <p:sldId id="289" r:id="rId141"/>
    <p:sldId id="582" r:id="rId142"/>
    <p:sldId id="637" r:id="rId143"/>
    <p:sldId id="638" r:id="rId144"/>
    <p:sldId id="639" r:id="rId145"/>
    <p:sldId id="741" r:id="rId146"/>
    <p:sldId id="742" r:id="rId147"/>
    <p:sldId id="743" r:id="rId148"/>
    <p:sldId id="744" r:id="rId149"/>
    <p:sldId id="745" r:id="rId150"/>
    <p:sldId id="746" r:id="rId151"/>
    <p:sldId id="747" r:id="rId152"/>
    <p:sldId id="748" r:id="rId153"/>
    <p:sldId id="749" r:id="rId154"/>
    <p:sldId id="750" r:id="rId155"/>
    <p:sldId id="751" r:id="rId156"/>
    <p:sldId id="752" r:id="rId157"/>
    <p:sldId id="640" r:id="rId158"/>
    <p:sldId id="641" r:id="rId159"/>
    <p:sldId id="642" r:id="rId160"/>
    <p:sldId id="643" r:id="rId161"/>
    <p:sldId id="644" r:id="rId162"/>
    <p:sldId id="645" r:id="rId163"/>
    <p:sldId id="646" r:id="rId164"/>
    <p:sldId id="647" r:id="rId165"/>
    <p:sldId id="648" r:id="rId166"/>
    <p:sldId id="649" r:id="rId167"/>
    <p:sldId id="650" r:id="rId168"/>
    <p:sldId id="651" r:id="rId169"/>
    <p:sldId id="652" r:id="rId170"/>
    <p:sldId id="653" r:id="rId171"/>
    <p:sldId id="654" r:id="rId172"/>
    <p:sldId id="655" r:id="rId173"/>
    <p:sldId id="656" r:id="rId174"/>
    <p:sldId id="657" r:id="rId175"/>
    <p:sldId id="658" r:id="rId176"/>
    <p:sldId id="659" r:id="rId177"/>
    <p:sldId id="660" r:id="rId178"/>
    <p:sldId id="661" r:id="rId179"/>
    <p:sldId id="662" r:id="rId180"/>
    <p:sldId id="663" r:id="rId181"/>
    <p:sldId id="664" r:id="rId182"/>
    <p:sldId id="665" r:id="rId183"/>
    <p:sldId id="666" r:id="rId184"/>
    <p:sldId id="667" r:id="rId185"/>
    <p:sldId id="668" r:id="rId186"/>
    <p:sldId id="669" r:id="rId187"/>
    <p:sldId id="670" r:id="rId188"/>
    <p:sldId id="671" r:id="rId189"/>
    <p:sldId id="672" r:id="rId190"/>
    <p:sldId id="673" r:id="rId191"/>
    <p:sldId id="674" r:id="rId192"/>
    <p:sldId id="675" r:id="rId193"/>
    <p:sldId id="676" r:id="rId194"/>
    <p:sldId id="677" r:id="rId195"/>
    <p:sldId id="437" r:id="rId196"/>
    <p:sldId id="439" r:id="rId197"/>
    <p:sldId id="455" r:id="rId198"/>
    <p:sldId id="484" r:id="rId199"/>
    <p:sldId id="308" r:id="rId200"/>
    <p:sldId id="310" r:id="rId201"/>
    <p:sldId id="485" r:id="rId202"/>
    <p:sldId id="311" r:id="rId203"/>
    <p:sldId id="312" r:id="rId204"/>
    <p:sldId id="389" r:id="rId205"/>
    <p:sldId id="441" r:id="rId206"/>
    <p:sldId id="457" r:id="rId207"/>
    <p:sldId id="487" r:id="rId208"/>
    <p:sldId id="313" r:id="rId209"/>
    <p:sldId id="315" r:id="rId210"/>
    <p:sldId id="316" r:id="rId211"/>
    <p:sldId id="317" r:id="rId212"/>
    <p:sldId id="318" r:id="rId213"/>
    <p:sldId id="679" r:id="rId214"/>
    <p:sldId id="680" r:id="rId215"/>
    <p:sldId id="471" r:id="rId216"/>
    <p:sldId id="470" r:id="rId217"/>
    <p:sldId id="577" r:id="rId218"/>
    <p:sldId id="458" r:id="rId219"/>
    <p:sldId id="321" r:id="rId220"/>
    <p:sldId id="322" r:id="rId221"/>
    <p:sldId id="459" r:id="rId222"/>
    <p:sldId id="324" r:id="rId223"/>
    <p:sldId id="325" r:id="rId224"/>
    <p:sldId id="326" r:id="rId225"/>
    <p:sldId id="460" r:id="rId226"/>
    <p:sldId id="327" r:id="rId227"/>
    <p:sldId id="328" r:id="rId228"/>
    <p:sldId id="418" r:id="rId229"/>
    <p:sldId id="329" r:id="rId230"/>
    <p:sldId id="681" r:id="rId231"/>
    <p:sldId id="372" r:id="rId232"/>
    <p:sldId id="423" r:id="rId233"/>
    <p:sldId id="581" r:id="rId234"/>
    <p:sldId id="336" r:id="rId235"/>
    <p:sldId id="461" r:id="rId236"/>
    <p:sldId id="576" r:id="rId237"/>
    <p:sldId id="394" r:id="rId238"/>
    <p:sldId id="260" r:id="rId239"/>
    <p:sldId id="463" r:id="rId240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02B"/>
    <a:srgbClr val="33CC33"/>
    <a:srgbClr val="FF00FF"/>
    <a:srgbClr val="0000FF"/>
    <a:srgbClr val="E7E7E7"/>
    <a:srgbClr val="F41837"/>
    <a:srgbClr val="800000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5619" autoAdjust="0"/>
    <p:restoredTop sz="94667" autoAdjust="0"/>
  </p:normalViewPr>
  <p:slideViewPr>
    <p:cSldViewPr>
      <p:cViewPr>
        <p:scale>
          <a:sx n="90" d="100"/>
          <a:sy n="90" d="100"/>
        </p:scale>
        <p:origin x="-1230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20" y="-78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38" Type="http://schemas.openxmlformats.org/officeDocument/2006/relationships/slide" Target="slides/slide237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theme" Target="theme/theme1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notesMaster" Target="notesMasters/notesMaster1.xml"/><Relationship Id="rId246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handoutMaster" Target="handoutMasters/handoutMaster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3F7674-24D6-4EDA-B1F4-6CC858AD110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B95CD0-7DC5-4203-A0F2-60B3E99A85B3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Form 486</a:t>
          </a:r>
          <a:endParaRPr lang="en-US" sz="1800" dirty="0">
            <a:solidFill>
              <a:schemeClr val="tx1"/>
            </a:solidFill>
          </a:endParaRPr>
        </a:p>
      </dgm:t>
    </dgm:pt>
    <dgm:pt modelId="{65F49274-71D4-4649-AEAA-067082794492}" type="parTrans" cxnId="{C5AFC137-293C-4C6F-957C-BEC09A6783CF}">
      <dgm:prSet/>
      <dgm:spPr/>
      <dgm:t>
        <a:bodyPr/>
        <a:lstStyle/>
        <a:p>
          <a:endParaRPr lang="en-US"/>
        </a:p>
      </dgm:t>
    </dgm:pt>
    <dgm:pt modelId="{5074D448-DA1F-4DAE-B990-2383E3DB5FE5}" type="sibTrans" cxnId="{C5AFC137-293C-4C6F-957C-BEC09A6783CF}">
      <dgm:prSet/>
      <dgm:spPr/>
      <dgm:t>
        <a:bodyPr/>
        <a:lstStyle/>
        <a:p>
          <a:endParaRPr lang="en-US"/>
        </a:p>
      </dgm:t>
    </dgm:pt>
    <dgm:pt modelId="{8D217995-6D68-4007-B17F-B51F3C0C585E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Forms 472 (BEAR) or 474 (SPI)</a:t>
          </a:r>
          <a:endParaRPr lang="en-US" sz="1800" dirty="0">
            <a:solidFill>
              <a:schemeClr val="tx1"/>
            </a:solidFill>
          </a:endParaRPr>
        </a:p>
      </dgm:t>
    </dgm:pt>
    <dgm:pt modelId="{7F4268B4-834C-4FAD-BE3F-3AF055EB3AF1}" type="parTrans" cxnId="{04E65772-39CC-422E-AEFD-76BA875CAEAA}">
      <dgm:prSet/>
      <dgm:spPr/>
      <dgm:t>
        <a:bodyPr/>
        <a:lstStyle/>
        <a:p>
          <a:endParaRPr lang="en-US"/>
        </a:p>
      </dgm:t>
    </dgm:pt>
    <dgm:pt modelId="{F3AB46A3-CAB3-45B0-AF21-F94E50476F2C}" type="sibTrans" cxnId="{04E65772-39CC-422E-AEFD-76BA875CAEAA}">
      <dgm:prSet/>
      <dgm:spPr/>
      <dgm:t>
        <a:bodyPr/>
        <a:lstStyle/>
        <a:p>
          <a:endParaRPr lang="en-US"/>
        </a:p>
      </dgm:t>
    </dgm:pt>
    <dgm:pt modelId="{77AC7BAF-B5A0-494C-8612-9B757D162DCA}">
      <dgm:prSet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Bid Evaluation</a:t>
          </a:r>
          <a:endParaRPr lang="en-US" sz="1800" dirty="0">
            <a:solidFill>
              <a:schemeClr val="tx1"/>
            </a:solidFill>
          </a:endParaRPr>
        </a:p>
      </dgm:t>
    </dgm:pt>
    <dgm:pt modelId="{F5E8B7EA-814E-4728-AFCA-9CDB7E756CE4}" type="parTrans" cxnId="{733B2B79-782E-4922-BF1E-BA8DA4736C13}">
      <dgm:prSet/>
      <dgm:spPr/>
      <dgm:t>
        <a:bodyPr/>
        <a:lstStyle/>
        <a:p>
          <a:endParaRPr lang="en-US"/>
        </a:p>
      </dgm:t>
    </dgm:pt>
    <dgm:pt modelId="{688ED1BF-58BB-4DB5-BD6B-4C4B2EABCCB2}" type="sibTrans" cxnId="{733B2B79-782E-4922-BF1E-BA8DA4736C13}">
      <dgm:prSet/>
      <dgm:spPr/>
      <dgm:t>
        <a:bodyPr/>
        <a:lstStyle/>
        <a:p>
          <a:endParaRPr lang="en-US"/>
        </a:p>
      </dgm:t>
    </dgm:pt>
    <dgm:pt modelId="{ED12FEFA-7A93-47C2-B951-1B71D0CDDCBC}">
      <dgm:prSet custT="1"/>
      <dgm:spPr>
        <a:solidFill>
          <a:srgbClr val="92D050"/>
        </a:solidFill>
      </dgm:spPr>
      <dgm:t>
        <a:bodyPr/>
        <a:lstStyle/>
        <a:p>
          <a:r>
            <a:rPr lang="en-US" sz="2400" b="1" i="1" dirty="0" smtClean="0">
              <a:solidFill>
                <a:schemeClr val="bg1"/>
              </a:solidFill>
            </a:rPr>
            <a:t>Form 470 / Competitive Bidding </a:t>
          </a:r>
          <a:endParaRPr lang="en-US" sz="2400" b="1" i="1" dirty="0">
            <a:solidFill>
              <a:schemeClr val="bg1"/>
            </a:solidFill>
          </a:endParaRPr>
        </a:p>
      </dgm:t>
    </dgm:pt>
    <dgm:pt modelId="{E82F275B-D4FC-476D-B546-D3208C74C993}" type="parTrans" cxnId="{48D0843B-C440-4451-B4A9-74E7A4AE7531}">
      <dgm:prSet/>
      <dgm:spPr/>
      <dgm:t>
        <a:bodyPr/>
        <a:lstStyle/>
        <a:p>
          <a:endParaRPr lang="en-US"/>
        </a:p>
      </dgm:t>
    </dgm:pt>
    <dgm:pt modelId="{99BAD6BE-854C-43AB-90BA-B98E2608CF74}" type="sibTrans" cxnId="{48D0843B-C440-4451-B4A9-74E7A4AE7531}">
      <dgm:prSet/>
      <dgm:spPr/>
      <dgm:t>
        <a:bodyPr/>
        <a:lstStyle/>
        <a:p>
          <a:endParaRPr lang="en-US"/>
        </a:p>
      </dgm:t>
    </dgm:pt>
    <dgm:pt modelId="{B1C06716-030F-4272-B712-66F5BC409589}">
      <dgm:prSet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Application Review and FCDL</a:t>
          </a:r>
          <a:endParaRPr lang="en-US" sz="1800" dirty="0">
            <a:solidFill>
              <a:schemeClr val="tx1"/>
            </a:solidFill>
          </a:endParaRPr>
        </a:p>
      </dgm:t>
    </dgm:pt>
    <dgm:pt modelId="{B53E6C9B-2A17-4E65-95A1-7C2D12F79AAE}" type="parTrans" cxnId="{2075A421-22A0-4EB8-BF31-9EE3013FB0C7}">
      <dgm:prSet/>
      <dgm:spPr/>
      <dgm:t>
        <a:bodyPr/>
        <a:lstStyle/>
        <a:p>
          <a:endParaRPr lang="en-US"/>
        </a:p>
      </dgm:t>
    </dgm:pt>
    <dgm:pt modelId="{552824FD-C037-4F04-8627-BD4355B856A9}" type="sibTrans" cxnId="{2075A421-22A0-4EB8-BF31-9EE3013FB0C7}">
      <dgm:prSet/>
      <dgm:spPr/>
      <dgm:t>
        <a:bodyPr/>
        <a:lstStyle/>
        <a:p>
          <a:endParaRPr lang="en-US"/>
        </a:p>
      </dgm:t>
    </dgm:pt>
    <dgm:pt modelId="{B1B77D4E-9DA8-4928-A954-ACC2ACA7F61C}">
      <dgm:prSet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Form 471 </a:t>
          </a:r>
          <a:endParaRPr lang="en-US" sz="1800" dirty="0">
            <a:solidFill>
              <a:schemeClr val="tx1"/>
            </a:solidFill>
          </a:endParaRPr>
        </a:p>
      </dgm:t>
    </dgm:pt>
    <dgm:pt modelId="{124A25B2-F66B-4D39-A1FF-3960C6F2F030}" type="parTrans" cxnId="{70B7FEA0-C27D-4629-8B37-CFA1E0E336B4}">
      <dgm:prSet/>
      <dgm:spPr/>
      <dgm:t>
        <a:bodyPr/>
        <a:lstStyle/>
        <a:p>
          <a:endParaRPr lang="en-US"/>
        </a:p>
      </dgm:t>
    </dgm:pt>
    <dgm:pt modelId="{722D2E87-A3CC-45A7-8463-A5844AE2F955}" type="sibTrans" cxnId="{70B7FEA0-C27D-4629-8B37-CFA1E0E336B4}">
      <dgm:prSet/>
      <dgm:spPr/>
      <dgm:t>
        <a:bodyPr/>
        <a:lstStyle/>
        <a:p>
          <a:endParaRPr lang="en-US"/>
        </a:p>
      </dgm:t>
    </dgm:pt>
    <dgm:pt modelId="{EF779FBC-9A7C-46DF-BE4E-A550BDAB7E65}" type="pres">
      <dgm:prSet presAssocID="{C43F7674-24D6-4EDA-B1F4-6CC858AD11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084910-5C5B-4696-A6FE-C248B79C9823}" type="pres">
      <dgm:prSet presAssocID="{8D217995-6D68-4007-B17F-B51F3C0C585E}" presName="boxAndChildren" presStyleCnt="0"/>
      <dgm:spPr/>
    </dgm:pt>
    <dgm:pt modelId="{220A5B2E-F4CF-4A51-99A5-EF9253E0BF07}" type="pres">
      <dgm:prSet presAssocID="{8D217995-6D68-4007-B17F-B51F3C0C585E}" presName="parentTextBox" presStyleLbl="node1" presStyleIdx="0" presStyleCnt="6" custLinFactNeighborY="17023"/>
      <dgm:spPr/>
      <dgm:t>
        <a:bodyPr/>
        <a:lstStyle/>
        <a:p>
          <a:endParaRPr lang="en-US"/>
        </a:p>
      </dgm:t>
    </dgm:pt>
    <dgm:pt modelId="{6468F6D9-4350-476E-A2C5-262D825B3979}" type="pres">
      <dgm:prSet presAssocID="{5074D448-DA1F-4DAE-B990-2383E3DB5FE5}" presName="sp" presStyleCnt="0"/>
      <dgm:spPr/>
    </dgm:pt>
    <dgm:pt modelId="{E43A3544-CAD8-4904-B1FB-FAA3E08D354C}" type="pres">
      <dgm:prSet presAssocID="{9EB95CD0-7DC5-4203-A0F2-60B3E99A85B3}" presName="arrowAndChildren" presStyleCnt="0"/>
      <dgm:spPr/>
    </dgm:pt>
    <dgm:pt modelId="{25064B97-320E-4988-B04B-A1BB76665A88}" type="pres">
      <dgm:prSet presAssocID="{9EB95CD0-7DC5-4203-A0F2-60B3E99A85B3}" presName="parentTextArrow" presStyleLbl="node1" presStyleIdx="1" presStyleCnt="6" custLinFactNeighborY="-6456"/>
      <dgm:spPr/>
      <dgm:t>
        <a:bodyPr/>
        <a:lstStyle/>
        <a:p>
          <a:endParaRPr lang="en-US"/>
        </a:p>
      </dgm:t>
    </dgm:pt>
    <dgm:pt modelId="{980CE7FE-8A8F-4314-81FC-E46BF4F24D4A}" type="pres">
      <dgm:prSet presAssocID="{552824FD-C037-4F04-8627-BD4355B856A9}" presName="sp" presStyleCnt="0"/>
      <dgm:spPr/>
    </dgm:pt>
    <dgm:pt modelId="{B81442D0-18E6-4395-BE45-0C5393D0386E}" type="pres">
      <dgm:prSet presAssocID="{B1C06716-030F-4272-B712-66F5BC409589}" presName="arrowAndChildren" presStyleCnt="0"/>
      <dgm:spPr/>
    </dgm:pt>
    <dgm:pt modelId="{B9FB1021-1B30-4A4C-AFD2-16A975607578}" type="pres">
      <dgm:prSet presAssocID="{B1C06716-030F-4272-B712-66F5BC409589}" presName="parentTextArrow" presStyleLbl="node1" presStyleIdx="2" presStyleCnt="6" custLinFactNeighborY="-2067"/>
      <dgm:spPr/>
      <dgm:t>
        <a:bodyPr/>
        <a:lstStyle/>
        <a:p>
          <a:endParaRPr lang="en-US"/>
        </a:p>
      </dgm:t>
    </dgm:pt>
    <dgm:pt modelId="{7D58B2DA-AA91-4AD4-B1CC-B776A1D28A08}" type="pres">
      <dgm:prSet presAssocID="{722D2E87-A3CC-45A7-8463-A5844AE2F955}" presName="sp" presStyleCnt="0"/>
      <dgm:spPr/>
    </dgm:pt>
    <dgm:pt modelId="{4262A7DB-4B65-407D-94CD-E7F002A2B493}" type="pres">
      <dgm:prSet presAssocID="{B1B77D4E-9DA8-4928-A954-ACC2ACA7F61C}" presName="arrowAndChildren" presStyleCnt="0"/>
      <dgm:spPr/>
    </dgm:pt>
    <dgm:pt modelId="{EEE1C552-8AE7-4ED2-8F28-CD16943F0DEE}" type="pres">
      <dgm:prSet presAssocID="{B1B77D4E-9DA8-4928-A954-ACC2ACA7F61C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2B029B3E-67DE-4C60-BD5A-E4C5193E1F17}" type="pres">
      <dgm:prSet presAssocID="{688ED1BF-58BB-4DB5-BD6B-4C4B2EABCCB2}" presName="sp" presStyleCnt="0"/>
      <dgm:spPr/>
    </dgm:pt>
    <dgm:pt modelId="{9F418979-FCCB-4966-9E23-5593049A1F78}" type="pres">
      <dgm:prSet presAssocID="{77AC7BAF-B5A0-494C-8612-9B757D162DCA}" presName="arrowAndChildren" presStyleCnt="0"/>
      <dgm:spPr/>
    </dgm:pt>
    <dgm:pt modelId="{A834C6FC-4B66-41CB-8A7A-C3E882D6C464}" type="pres">
      <dgm:prSet presAssocID="{77AC7BAF-B5A0-494C-8612-9B757D162DCA}" presName="parentTextArrow" presStyleLbl="node1" presStyleIdx="4" presStyleCnt="6" custLinFactNeighborX="-926" custLinFactNeighborY="5077"/>
      <dgm:spPr/>
      <dgm:t>
        <a:bodyPr/>
        <a:lstStyle/>
        <a:p>
          <a:endParaRPr lang="en-US"/>
        </a:p>
      </dgm:t>
    </dgm:pt>
    <dgm:pt modelId="{DF56E6B0-8F97-4A23-BE90-66099724CBCC}" type="pres">
      <dgm:prSet presAssocID="{99BAD6BE-854C-43AB-90BA-B98E2608CF74}" presName="sp" presStyleCnt="0"/>
      <dgm:spPr/>
    </dgm:pt>
    <dgm:pt modelId="{E4A5BBAE-D80B-439E-A282-ED959F0EBC90}" type="pres">
      <dgm:prSet presAssocID="{ED12FEFA-7A93-47C2-B951-1B71D0CDDCBC}" presName="arrowAndChildren" presStyleCnt="0"/>
      <dgm:spPr/>
    </dgm:pt>
    <dgm:pt modelId="{13AEEE24-EB09-42B4-958E-BD3BBFEDF1A5}" type="pres">
      <dgm:prSet presAssocID="{ED12FEFA-7A93-47C2-B951-1B71D0CDDCBC}" presName="parentTextArrow" presStyleLbl="node1" presStyleIdx="5" presStyleCnt="6" custLinFactNeighborX="-4918" custLinFactNeighborY="-3294"/>
      <dgm:spPr/>
      <dgm:t>
        <a:bodyPr/>
        <a:lstStyle/>
        <a:p>
          <a:endParaRPr lang="en-US"/>
        </a:p>
      </dgm:t>
    </dgm:pt>
  </dgm:ptLst>
  <dgm:cxnLst>
    <dgm:cxn modelId="{E5668551-5F4B-4923-B7CF-1D2BF1AA4048}" type="presOf" srcId="{B1B77D4E-9DA8-4928-A954-ACC2ACA7F61C}" destId="{EEE1C552-8AE7-4ED2-8F28-CD16943F0DEE}" srcOrd="0" destOrd="0" presId="urn:microsoft.com/office/officeart/2005/8/layout/process4"/>
    <dgm:cxn modelId="{871264E8-F008-48FE-8D5A-8D08F9A7DE97}" type="presOf" srcId="{B1C06716-030F-4272-B712-66F5BC409589}" destId="{B9FB1021-1B30-4A4C-AFD2-16A975607578}" srcOrd="0" destOrd="0" presId="urn:microsoft.com/office/officeart/2005/8/layout/process4"/>
    <dgm:cxn modelId="{C5AFC137-293C-4C6F-957C-BEC09A6783CF}" srcId="{C43F7674-24D6-4EDA-B1F4-6CC858AD110B}" destId="{9EB95CD0-7DC5-4203-A0F2-60B3E99A85B3}" srcOrd="4" destOrd="0" parTransId="{65F49274-71D4-4649-AEAA-067082794492}" sibTransId="{5074D448-DA1F-4DAE-B990-2383E3DB5FE5}"/>
    <dgm:cxn modelId="{70B7FEA0-C27D-4629-8B37-CFA1E0E336B4}" srcId="{C43F7674-24D6-4EDA-B1F4-6CC858AD110B}" destId="{B1B77D4E-9DA8-4928-A954-ACC2ACA7F61C}" srcOrd="2" destOrd="0" parTransId="{124A25B2-F66B-4D39-A1FF-3960C6F2F030}" sibTransId="{722D2E87-A3CC-45A7-8463-A5844AE2F955}"/>
    <dgm:cxn modelId="{48D0843B-C440-4451-B4A9-74E7A4AE7531}" srcId="{C43F7674-24D6-4EDA-B1F4-6CC858AD110B}" destId="{ED12FEFA-7A93-47C2-B951-1B71D0CDDCBC}" srcOrd="0" destOrd="0" parTransId="{E82F275B-D4FC-476D-B546-D3208C74C993}" sibTransId="{99BAD6BE-854C-43AB-90BA-B98E2608CF74}"/>
    <dgm:cxn modelId="{733B2B79-782E-4922-BF1E-BA8DA4736C13}" srcId="{C43F7674-24D6-4EDA-B1F4-6CC858AD110B}" destId="{77AC7BAF-B5A0-494C-8612-9B757D162DCA}" srcOrd="1" destOrd="0" parTransId="{F5E8B7EA-814E-4728-AFCA-9CDB7E756CE4}" sibTransId="{688ED1BF-58BB-4DB5-BD6B-4C4B2EABCCB2}"/>
    <dgm:cxn modelId="{2075A421-22A0-4EB8-BF31-9EE3013FB0C7}" srcId="{C43F7674-24D6-4EDA-B1F4-6CC858AD110B}" destId="{B1C06716-030F-4272-B712-66F5BC409589}" srcOrd="3" destOrd="0" parTransId="{B53E6C9B-2A17-4E65-95A1-7C2D12F79AAE}" sibTransId="{552824FD-C037-4F04-8627-BD4355B856A9}"/>
    <dgm:cxn modelId="{22633C35-C63D-4D9B-A61F-2DB8670E3A44}" type="presOf" srcId="{9EB95CD0-7DC5-4203-A0F2-60B3E99A85B3}" destId="{25064B97-320E-4988-B04B-A1BB76665A88}" srcOrd="0" destOrd="0" presId="urn:microsoft.com/office/officeart/2005/8/layout/process4"/>
    <dgm:cxn modelId="{57E7EEB9-4973-4981-AFE5-EF86B961588B}" type="presOf" srcId="{C43F7674-24D6-4EDA-B1F4-6CC858AD110B}" destId="{EF779FBC-9A7C-46DF-BE4E-A550BDAB7E65}" srcOrd="0" destOrd="0" presId="urn:microsoft.com/office/officeart/2005/8/layout/process4"/>
    <dgm:cxn modelId="{656AE349-AF06-46B6-89E2-223C27CD189D}" type="presOf" srcId="{ED12FEFA-7A93-47C2-B951-1B71D0CDDCBC}" destId="{13AEEE24-EB09-42B4-958E-BD3BBFEDF1A5}" srcOrd="0" destOrd="0" presId="urn:microsoft.com/office/officeart/2005/8/layout/process4"/>
    <dgm:cxn modelId="{A450DE04-3496-493E-98AB-D01228405888}" type="presOf" srcId="{77AC7BAF-B5A0-494C-8612-9B757D162DCA}" destId="{A834C6FC-4B66-41CB-8A7A-C3E882D6C464}" srcOrd="0" destOrd="0" presId="urn:microsoft.com/office/officeart/2005/8/layout/process4"/>
    <dgm:cxn modelId="{04E65772-39CC-422E-AEFD-76BA875CAEAA}" srcId="{C43F7674-24D6-4EDA-B1F4-6CC858AD110B}" destId="{8D217995-6D68-4007-B17F-B51F3C0C585E}" srcOrd="5" destOrd="0" parTransId="{7F4268B4-834C-4FAD-BE3F-3AF055EB3AF1}" sibTransId="{F3AB46A3-CAB3-45B0-AF21-F94E50476F2C}"/>
    <dgm:cxn modelId="{7FDB3C7B-645A-47F7-AA26-C2AE5CAEE40C}" type="presOf" srcId="{8D217995-6D68-4007-B17F-B51F3C0C585E}" destId="{220A5B2E-F4CF-4A51-99A5-EF9253E0BF07}" srcOrd="0" destOrd="0" presId="urn:microsoft.com/office/officeart/2005/8/layout/process4"/>
    <dgm:cxn modelId="{E9109C57-C07A-4DDB-AAB1-CE925855AF25}" type="presParOf" srcId="{EF779FBC-9A7C-46DF-BE4E-A550BDAB7E65}" destId="{22084910-5C5B-4696-A6FE-C248B79C9823}" srcOrd="0" destOrd="0" presId="urn:microsoft.com/office/officeart/2005/8/layout/process4"/>
    <dgm:cxn modelId="{FA2BA3B4-68E9-4FEC-B3F9-D6A491241FD4}" type="presParOf" srcId="{22084910-5C5B-4696-A6FE-C248B79C9823}" destId="{220A5B2E-F4CF-4A51-99A5-EF9253E0BF07}" srcOrd="0" destOrd="0" presId="urn:microsoft.com/office/officeart/2005/8/layout/process4"/>
    <dgm:cxn modelId="{42523F75-D066-4E67-A431-651539871387}" type="presParOf" srcId="{EF779FBC-9A7C-46DF-BE4E-A550BDAB7E65}" destId="{6468F6D9-4350-476E-A2C5-262D825B3979}" srcOrd="1" destOrd="0" presId="urn:microsoft.com/office/officeart/2005/8/layout/process4"/>
    <dgm:cxn modelId="{69135674-B4BA-4E9E-958A-D9F9330566ED}" type="presParOf" srcId="{EF779FBC-9A7C-46DF-BE4E-A550BDAB7E65}" destId="{E43A3544-CAD8-4904-B1FB-FAA3E08D354C}" srcOrd="2" destOrd="0" presId="urn:microsoft.com/office/officeart/2005/8/layout/process4"/>
    <dgm:cxn modelId="{79DB735B-8B78-4CE0-9AA6-8E4B3DDA6987}" type="presParOf" srcId="{E43A3544-CAD8-4904-B1FB-FAA3E08D354C}" destId="{25064B97-320E-4988-B04B-A1BB76665A88}" srcOrd="0" destOrd="0" presId="urn:microsoft.com/office/officeart/2005/8/layout/process4"/>
    <dgm:cxn modelId="{3CA772A5-E44C-467B-9638-A436BC77197F}" type="presParOf" srcId="{EF779FBC-9A7C-46DF-BE4E-A550BDAB7E65}" destId="{980CE7FE-8A8F-4314-81FC-E46BF4F24D4A}" srcOrd="3" destOrd="0" presId="urn:microsoft.com/office/officeart/2005/8/layout/process4"/>
    <dgm:cxn modelId="{E08097E5-CBBE-49AC-B892-DDA822E28580}" type="presParOf" srcId="{EF779FBC-9A7C-46DF-BE4E-A550BDAB7E65}" destId="{B81442D0-18E6-4395-BE45-0C5393D0386E}" srcOrd="4" destOrd="0" presId="urn:microsoft.com/office/officeart/2005/8/layout/process4"/>
    <dgm:cxn modelId="{883CBFC7-9736-41CD-9FDF-DF5A783E0E66}" type="presParOf" srcId="{B81442D0-18E6-4395-BE45-0C5393D0386E}" destId="{B9FB1021-1B30-4A4C-AFD2-16A975607578}" srcOrd="0" destOrd="0" presId="urn:microsoft.com/office/officeart/2005/8/layout/process4"/>
    <dgm:cxn modelId="{59B41BBB-A22E-4AD9-9A9C-0776D1979504}" type="presParOf" srcId="{EF779FBC-9A7C-46DF-BE4E-A550BDAB7E65}" destId="{7D58B2DA-AA91-4AD4-B1CC-B776A1D28A08}" srcOrd="5" destOrd="0" presId="urn:microsoft.com/office/officeart/2005/8/layout/process4"/>
    <dgm:cxn modelId="{D78D7084-C9D3-4CA4-9F87-C54A5E9648F1}" type="presParOf" srcId="{EF779FBC-9A7C-46DF-BE4E-A550BDAB7E65}" destId="{4262A7DB-4B65-407D-94CD-E7F002A2B493}" srcOrd="6" destOrd="0" presId="urn:microsoft.com/office/officeart/2005/8/layout/process4"/>
    <dgm:cxn modelId="{1471AB56-53ED-4731-A28D-0D24AFEF5C9C}" type="presParOf" srcId="{4262A7DB-4B65-407D-94CD-E7F002A2B493}" destId="{EEE1C552-8AE7-4ED2-8F28-CD16943F0DEE}" srcOrd="0" destOrd="0" presId="urn:microsoft.com/office/officeart/2005/8/layout/process4"/>
    <dgm:cxn modelId="{E055D8E0-9BE3-4EC1-906E-76F809AB46F8}" type="presParOf" srcId="{EF779FBC-9A7C-46DF-BE4E-A550BDAB7E65}" destId="{2B029B3E-67DE-4C60-BD5A-E4C5193E1F17}" srcOrd="7" destOrd="0" presId="urn:microsoft.com/office/officeart/2005/8/layout/process4"/>
    <dgm:cxn modelId="{831E5E3D-818E-433A-9162-F972621BDA28}" type="presParOf" srcId="{EF779FBC-9A7C-46DF-BE4E-A550BDAB7E65}" destId="{9F418979-FCCB-4966-9E23-5593049A1F78}" srcOrd="8" destOrd="0" presId="urn:microsoft.com/office/officeart/2005/8/layout/process4"/>
    <dgm:cxn modelId="{C1FD57CF-1DAC-40FC-8769-A41D98C3C71F}" type="presParOf" srcId="{9F418979-FCCB-4966-9E23-5593049A1F78}" destId="{A834C6FC-4B66-41CB-8A7A-C3E882D6C464}" srcOrd="0" destOrd="0" presId="urn:microsoft.com/office/officeart/2005/8/layout/process4"/>
    <dgm:cxn modelId="{DD73D53A-369E-4230-A7CE-C805889CB557}" type="presParOf" srcId="{EF779FBC-9A7C-46DF-BE4E-A550BDAB7E65}" destId="{DF56E6B0-8F97-4A23-BE90-66099724CBCC}" srcOrd="9" destOrd="0" presId="urn:microsoft.com/office/officeart/2005/8/layout/process4"/>
    <dgm:cxn modelId="{9B7B880A-41C1-4C37-B31D-9C72C86770DB}" type="presParOf" srcId="{EF779FBC-9A7C-46DF-BE4E-A550BDAB7E65}" destId="{E4A5BBAE-D80B-439E-A282-ED959F0EBC90}" srcOrd="10" destOrd="0" presId="urn:microsoft.com/office/officeart/2005/8/layout/process4"/>
    <dgm:cxn modelId="{89B4B4E6-B1DE-4067-B63D-E0B0CFF10404}" type="presParOf" srcId="{E4A5BBAE-D80B-439E-A282-ED959F0EBC90}" destId="{13AEEE24-EB09-42B4-958E-BD3BBFEDF1A5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3F7674-24D6-4EDA-B1F4-6CC858AD110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B95CD0-7DC5-4203-A0F2-60B3E99A85B3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Form 486</a:t>
          </a:r>
          <a:endParaRPr lang="en-US" sz="1800" dirty="0">
            <a:solidFill>
              <a:schemeClr val="tx1"/>
            </a:solidFill>
          </a:endParaRPr>
        </a:p>
      </dgm:t>
    </dgm:pt>
    <dgm:pt modelId="{65F49274-71D4-4649-AEAA-067082794492}" type="parTrans" cxnId="{C5AFC137-293C-4C6F-957C-BEC09A6783CF}">
      <dgm:prSet/>
      <dgm:spPr/>
      <dgm:t>
        <a:bodyPr/>
        <a:lstStyle/>
        <a:p>
          <a:endParaRPr lang="en-US"/>
        </a:p>
      </dgm:t>
    </dgm:pt>
    <dgm:pt modelId="{5074D448-DA1F-4DAE-B990-2383E3DB5FE5}" type="sibTrans" cxnId="{C5AFC137-293C-4C6F-957C-BEC09A6783CF}">
      <dgm:prSet/>
      <dgm:spPr/>
      <dgm:t>
        <a:bodyPr/>
        <a:lstStyle/>
        <a:p>
          <a:endParaRPr lang="en-US"/>
        </a:p>
      </dgm:t>
    </dgm:pt>
    <dgm:pt modelId="{8D217995-6D68-4007-B17F-B51F3C0C585E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Forms 472 (BEAR) and 474 (SPI)</a:t>
          </a:r>
          <a:endParaRPr lang="en-US" sz="1800" dirty="0">
            <a:solidFill>
              <a:schemeClr val="tx1"/>
            </a:solidFill>
          </a:endParaRPr>
        </a:p>
      </dgm:t>
    </dgm:pt>
    <dgm:pt modelId="{7F4268B4-834C-4FAD-BE3F-3AF055EB3AF1}" type="parTrans" cxnId="{04E65772-39CC-422E-AEFD-76BA875CAEAA}">
      <dgm:prSet/>
      <dgm:spPr/>
      <dgm:t>
        <a:bodyPr/>
        <a:lstStyle/>
        <a:p>
          <a:endParaRPr lang="en-US"/>
        </a:p>
      </dgm:t>
    </dgm:pt>
    <dgm:pt modelId="{F3AB46A3-CAB3-45B0-AF21-F94E50476F2C}" type="sibTrans" cxnId="{04E65772-39CC-422E-AEFD-76BA875CAEAA}">
      <dgm:prSet/>
      <dgm:spPr/>
      <dgm:t>
        <a:bodyPr/>
        <a:lstStyle/>
        <a:p>
          <a:endParaRPr lang="en-US"/>
        </a:p>
      </dgm:t>
    </dgm:pt>
    <dgm:pt modelId="{77AC7BAF-B5A0-494C-8612-9B757D162DCA}">
      <dgm:prSet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Bid Evaluation</a:t>
          </a:r>
          <a:endParaRPr lang="en-US" sz="1800" dirty="0">
            <a:solidFill>
              <a:schemeClr val="tx1"/>
            </a:solidFill>
          </a:endParaRPr>
        </a:p>
      </dgm:t>
    </dgm:pt>
    <dgm:pt modelId="{F5E8B7EA-814E-4728-AFCA-9CDB7E756CE4}" type="parTrans" cxnId="{733B2B79-782E-4922-BF1E-BA8DA4736C13}">
      <dgm:prSet/>
      <dgm:spPr/>
      <dgm:t>
        <a:bodyPr/>
        <a:lstStyle/>
        <a:p>
          <a:endParaRPr lang="en-US"/>
        </a:p>
      </dgm:t>
    </dgm:pt>
    <dgm:pt modelId="{688ED1BF-58BB-4DB5-BD6B-4C4B2EABCCB2}" type="sibTrans" cxnId="{733B2B79-782E-4922-BF1E-BA8DA4736C13}">
      <dgm:prSet/>
      <dgm:spPr/>
      <dgm:t>
        <a:bodyPr/>
        <a:lstStyle/>
        <a:p>
          <a:endParaRPr lang="en-US"/>
        </a:p>
      </dgm:t>
    </dgm:pt>
    <dgm:pt modelId="{ED12FEFA-7A93-47C2-B951-1B71D0CDDCBC}">
      <dgm:prSet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Form 470 / Competitive Bidding</a:t>
          </a:r>
          <a:endParaRPr lang="en-US" sz="1800" dirty="0">
            <a:solidFill>
              <a:schemeClr val="tx1"/>
            </a:solidFill>
          </a:endParaRPr>
        </a:p>
      </dgm:t>
    </dgm:pt>
    <dgm:pt modelId="{E82F275B-D4FC-476D-B546-D3208C74C993}" type="parTrans" cxnId="{48D0843B-C440-4451-B4A9-74E7A4AE7531}">
      <dgm:prSet/>
      <dgm:spPr/>
      <dgm:t>
        <a:bodyPr/>
        <a:lstStyle/>
        <a:p>
          <a:endParaRPr lang="en-US"/>
        </a:p>
      </dgm:t>
    </dgm:pt>
    <dgm:pt modelId="{99BAD6BE-854C-43AB-90BA-B98E2608CF74}" type="sibTrans" cxnId="{48D0843B-C440-4451-B4A9-74E7A4AE7531}">
      <dgm:prSet/>
      <dgm:spPr/>
      <dgm:t>
        <a:bodyPr/>
        <a:lstStyle/>
        <a:p>
          <a:endParaRPr lang="en-US"/>
        </a:p>
      </dgm:t>
    </dgm:pt>
    <dgm:pt modelId="{B1C06716-030F-4272-B712-66F5BC409589}">
      <dgm:prSet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Application Review and FCDL</a:t>
          </a:r>
          <a:endParaRPr lang="en-US" sz="1800" dirty="0">
            <a:solidFill>
              <a:schemeClr val="tx1"/>
            </a:solidFill>
          </a:endParaRPr>
        </a:p>
      </dgm:t>
    </dgm:pt>
    <dgm:pt modelId="{B53E6C9B-2A17-4E65-95A1-7C2D12F79AAE}" type="parTrans" cxnId="{2075A421-22A0-4EB8-BF31-9EE3013FB0C7}">
      <dgm:prSet/>
      <dgm:spPr/>
      <dgm:t>
        <a:bodyPr/>
        <a:lstStyle/>
        <a:p>
          <a:endParaRPr lang="en-US"/>
        </a:p>
      </dgm:t>
    </dgm:pt>
    <dgm:pt modelId="{552824FD-C037-4F04-8627-BD4355B856A9}" type="sibTrans" cxnId="{2075A421-22A0-4EB8-BF31-9EE3013FB0C7}">
      <dgm:prSet/>
      <dgm:spPr/>
      <dgm:t>
        <a:bodyPr/>
        <a:lstStyle/>
        <a:p>
          <a:endParaRPr lang="en-US"/>
        </a:p>
      </dgm:t>
    </dgm:pt>
    <dgm:pt modelId="{B1B77D4E-9DA8-4928-A954-ACC2ACA7F61C}">
      <dgm:prSet custT="1"/>
      <dgm:spPr>
        <a:solidFill>
          <a:srgbClr val="92D050"/>
        </a:solidFill>
      </dgm:spPr>
      <dgm:t>
        <a:bodyPr/>
        <a:lstStyle/>
        <a:p>
          <a:r>
            <a:rPr lang="en-US" sz="2400" b="1" i="1" dirty="0" smtClean="0">
              <a:solidFill>
                <a:schemeClr val="bg1"/>
              </a:solidFill>
            </a:rPr>
            <a:t>Form 471</a:t>
          </a:r>
          <a:endParaRPr lang="en-US" sz="2400" b="1" i="1" dirty="0">
            <a:solidFill>
              <a:schemeClr val="bg1"/>
            </a:solidFill>
          </a:endParaRPr>
        </a:p>
      </dgm:t>
    </dgm:pt>
    <dgm:pt modelId="{124A25B2-F66B-4D39-A1FF-3960C6F2F030}" type="parTrans" cxnId="{70B7FEA0-C27D-4629-8B37-CFA1E0E336B4}">
      <dgm:prSet/>
      <dgm:spPr/>
      <dgm:t>
        <a:bodyPr/>
        <a:lstStyle/>
        <a:p>
          <a:endParaRPr lang="en-US"/>
        </a:p>
      </dgm:t>
    </dgm:pt>
    <dgm:pt modelId="{722D2E87-A3CC-45A7-8463-A5844AE2F955}" type="sibTrans" cxnId="{70B7FEA0-C27D-4629-8B37-CFA1E0E336B4}">
      <dgm:prSet/>
      <dgm:spPr/>
      <dgm:t>
        <a:bodyPr/>
        <a:lstStyle/>
        <a:p>
          <a:endParaRPr lang="en-US"/>
        </a:p>
      </dgm:t>
    </dgm:pt>
    <dgm:pt modelId="{EF779FBC-9A7C-46DF-BE4E-A550BDAB7E65}" type="pres">
      <dgm:prSet presAssocID="{C43F7674-24D6-4EDA-B1F4-6CC858AD11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084910-5C5B-4696-A6FE-C248B79C9823}" type="pres">
      <dgm:prSet presAssocID="{8D217995-6D68-4007-B17F-B51F3C0C585E}" presName="boxAndChildren" presStyleCnt="0"/>
      <dgm:spPr/>
    </dgm:pt>
    <dgm:pt modelId="{220A5B2E-F4CF-4A51-99A5-EF9253E0BF07}" type="pres">
      <dgm:prSet presAssocID="{8D217995-6D68-4007-B17F-B51F3C0C585E}" presName="parentTextBox" presStyleLbl="node1" presStyleIdx="0" presStyleCnt="6"/>
      <dgm:spPr/>
      <dgm:t>
        <a:bodyPr/>
        <a:lstStyle/>
        <a:p>
          <a:endParaRPr lang="en-US"/>
        </a:p>
      </dgm:t>
    </dgm:pt>
    <dgm:pt modelId="{6468F6D9-4350-476E-A2C5-262D825B3979}" type="pres">
      <dgm:prSet presAssocID="{5074D448-DA1F-4DAE-B990-2383E3DB5FE5}" presName="sp" presStyleCnt="0"/>
      <dgm:spPr/>
    </dgm:pt>
    <dgm:pt modelId="{E43A3544-CAD8-4904-B1FB-FAA3E08D354C}" type="pres">
      <dgm:prSet presAssocID="{9EB95CD0-7DC5-4203-A0F2-60B3E99A85B3}" presName="arrowAndChildren" presStyleCnt="0"/>
      <dgm:spPr/>
    </dgm:pt>
    <dgm:pt modelId="{25064B97-320E-4988-B04B-A1BB76665A88}" type="pres">
      <dgm:prSet presAssocID="{9EB95CD0-7DC5-4203-A0F2-60B3E99A85B3}" presName="parentTextArrow" presStyleLbl="node1" presStyleIdx="1" presStyleCnt="6" custLinFactNeighborY="-2225"/>
      <dgm:spPr/>
      <dgm:t>
        <a:bodyPr/>
        <a:lstStyle/>
        <a:p>
          <a:endParaRPr lang="en-US"/>
        </a:p>
      </dgm:t>
    </dgm:pt>
    <dgm:pt modelId="{980CE7FE-8A8F-4314-81FC-E46BF4F24D4A}" type="pres">
      <dgm:prSet presAssocID="{552824FD-C037-4F04-8627-BD4355B856A9}" presName="sp" presStyleCnt="0"/>
      <dgm:spPr/>
    </dgm:pt>
    <dgm:pt modelId="{B81442D0-18E6-4395-BE45-0C5393D0386E}" type="pres">
      <dgm:prSet presAssocID="{B1C06716-030F-4272-B712-66F5BC409589}" presName="arrowAndChildren" presStyleCnt="0"/>
      <dgm:spPr/>
    </dgm:pt>
    <dgm:pt modelId="{B9FB1021-1B30-4A4C-AFD2-16A975607578}" type="pres">
      <dgm:prSet presAssocID="{B1C06716-030F-4272-B712-66F5BC409589}" presName="parentTextArrow" presStyleLbl="node1" presStyleIdx="2" presStyleCnt="6" custLinFactNeighborY="-2067"/>
      <dgm:spPr/>
      <dgm:t>
        <a:bodyPr/>
        <a:lstStyle/>
        <a:p>
          <a:endParaRPr lang="en-US"/>
        </a:p>
      </dgm:t>
    </dgm:pt>
    <dgm:pt modelId="{7D58B2DA-AA91-4AD4-B1CC-B776A1D28A08}" type="pres">
      <dgm:prSet presAssocID="{722D2E87-A3CC-45A7-8463-A5844AE2F955}" presName="sp" presStyleCnt="0"/>
      <dgm:spPr/>
    </dgm:pt>
    <dgm:pt modelId="{4262A7DB-4B65-407D-94CD-E7F002A2B493}" type="pres">
      <dgm:prSet presAssocID="{B1B77D4E-9DA8-4928-A954-ACC2ACA7F61C}" presName="arrowAndChildren" presStyleCnt="0"/>
      <dgm:spPr/>
    </dgm:pt>
    <dgm:pt modelId="{EEE1C552-8AE7-4ED2-8F28-CD16943F0DEE}" type="pres">
      <dgm:prSet presAssocID="{B1B77D4E-9DA8-4928-A954-ACC2ACA7F61C}" presName="parentTextArrow" presStyleLbl="node1" presStyleIdx="3" presStyleCnt="6" custLinFactNeighborX="-4918" custLinFactNeighborY="-2476"/>
      <dgm:spPr/>
      <dgm:t>
        <a:bodyPr/>
        <a:lstStyle/>
        <a:p>
          <a:endParaRPr lang="en-US"/>
        </a:p>
      </dgm:t>
    </dgm:pt>
    <dgm:pt modelId="{2B029B3E-67DE-4C60-BD5A-E4C5193E1F17}" type="pres">
      <dgm:prSet presAssocID="{688ED1BF-58BB-4DB5-BD6B-4C4B2EABCCB2}" presName="sp" presStyleCnt="0"/>
      <dgm:spPr/>
    </dgm:pt>
    <dgm:pt modelId="{9F418979-FCCB-4966-9E23-5593049A1F78}" type="pres">
      <dgm:prSet presAssocID="{77AC7BAF-B5A0-494C-8612-9B757D162DCA}" presName="arrowAndChildren" presStyleCnt="0"/>
      <dgm:spPr/>
    </dgm:pt>
    <dgm:pt modelId="{A834C6FC-4B66-41CB-8A7A-C3E882D6C464}" type="pres">
      <dgm:prSet presAssocID="{77AC7BAF-B5A0-494C-8612-9B757D162DCA}" presName="parentTextArrow" presStyleLbl="node1" presStyleIdx="4" presStyleCnt="6"/>
      <dgm:spPr/>
      <dgm:t>
        <a:bodyPr/>
        <a:lstStyle/>
        <a:p>
          <a:endParaRPr lang="en-US"/>
        </a:p>
      </dgm:t>
    </dgm:pt>
    <dgm:pt modelId="{DF56E6B0-8F97-4A23-BE90-66099724CBCC}" type="pres">
      <dgm:prSet presAssocID="{99BAD6BE-854C-43AB-90BA-B98E2608CF74}" presName="sp" presStyleCnt="0"/>
      <dgm:spPr/>
    </dgm:pt>
    <dgm:pt modelId="{E4A5BBAE-D80B-439E-A282-ED959F0EBC90}" type="pres">
      <dgm:prSet presAssocID="{ED12FEFA-7A93-47C2-B951-1B71D0CDDCBC}" presName="arrowAndChildren" presStyleCnt="0"/>
      <dgm:spPr/>
    </dgm:pt>
    <dgm:pt modelId="{13AEEE24-EB09-42B4-958E-BD3BBFEDF1A5}" type="pres">
      <dgm:prSet presAssocID="{ED12FEFA-7A93-47C2-B951-1B71D0CDDCBC}" presName="parentTextArrow" presStyleLbl="node1" presStyleIdx="5" presStyleCnt="6" custLinFactNeighborX="-3279" custLinFactNeighborY="-3294"/>
      <dgm:spPr/>
      <dgm:t>
        <a:bodyPr/>
        <a:lstStyle/>
        <a:p>
          <a:endParaRPr lang="en-US"/>
        </a:p>
      </dgm:t>
    </dgm:pt>
  </dgm:ptLst>
  <dgm:cxnLst>
    <dgm:cxn modelId="{7CFBA9C6-CC2E-4AB2-9111-790A8976784C}" type="presOf" srcId="{C43F7674-24D6-4EDA-B1F4-6CC858AD110B}" destId="{EF779FBC-9A7C-46DF-BE4E-A550BDAB7E65}" srcOrd="0" destOrd="0" presId="urn:microsoft.com/office/officeart/2005/8/layout/process4"/>
    <dgm:cxn modelId="{2075A421-22A0-4EB8-BF31-9EE3013FB0C7}" srcId="{C43F7674-24D6-4EDA-B1F4-6CC858AD110B}" destId="{B1C06716-030F-4272-B712-66F5BC409589}" srcOrd="3" destOrd="0" parTransId="{B53E6C9B-2A17-4E65-95A1-7C2D12F79AAE}" sibTransId="{552824FD-C037-4F04-8627-BD4355B856A9}"/>
    <dgm:cxn modelId="{70B7FEA0-C27D-4629-8B37-CFA1E0E336B4}" srcId="{C43F7674-24D6-4EDA-B1F4-6CC858AD110B}" destId="{B1B77D4E-9DA8-4928-A954-ACC2ACA7F61C}" srcOrd="2" destOrd="0" parTransId="{124A25B2-F66B-4D39-A1FF-3960C6F2F030}" sibTransId="{722D2E87-A3CC-45A7-8463-A5844AE2F955}"/>
    <dgm:cxn modelId="{48D0843B-C440-4451-B4A9-74E7A4AE7531}" srcId="{C43F7674-24D6-4EDA-B1F4-6CC858AD110B}" destId="{ED12FEFA-7A93-47C2-B951-1B71D0CDDCBC}" srcOrd="0" destOrd="0" parTransId="{E82F275B-D4FC-476D-B546-D3208C74C993}" sibTransId="{99BAD6BE-854C-43AB-90BA-B98E2608CF74}"/>
    <dgm:cxn modelId="{0E060DFD-F1BC-4D33-84FD-7F46B576F52C}" type="presOf" srcId="{B1B77D4E-9DA8-4928-A954-ACC2ACA7F61C}" destId="{EEE1C552-8AE7-4ED2-8F28-CD16943F0DEE}" srcOrd="0" destOrd="0" presId="urn:microsoft.com/office/officeart/2005/8/layout/process4"/>
    <dgm:cxn modelId="{04E65772-39CC-422E-AEFD-76BA875CAEAA}" srcId="{C43F7674-24D6-4EDA-B1F4-6CC858AD110B}" destId="{8D217995-6D68-4007-B17F-B51F3C0C585E}" srcOrd="5" destOrd="0" parTransId="{7F4268B4-834C-4FAD-BE3F-3AF055EB3AF1}" sibTransId="{F3AB46A3-CAB3-45B0-AF21-F94E50476F2C}"/>
    <dgm:cxn modelId="{5CDDE74A-3AB9-4EDF-BCCC-AA02ACCC40E9}" type="presOf" srcId="{9EB95CD0-7DC5-4203-A0F2-60B3E99A85B3}" destId="{25064B97-320E-4988-B04B-A1BB76665A88}" srcOrd="0" destOrd="0" presId="urn:microsoft.com/office/officeart/2005/8/layout/process4"/>
    <dgm:cxn modelId="{78AEB355-5983-4F6B-A609-A3D9B0947C46}" type="presOf" srcId="{77AC7BAF-B5A0-494C-8612-9B757D162DCA}" destId="{A834C6FC-4B66-41CB-8A7A-C3E882D6C464}" srcOrd="0" destOrd="0" presId="urn:microsoft.com/office/officeart/2005/8/layout/process4"/>
    <dgm:cxn modelId="{ACC4C142-F5FF-4B00-A961-C40AF28C583F}" type="presOf" srcId="{ED12FEFA-7A93-47C2-B951-1B71D0CDDCBC}" destId="{13AEEE24-EB09-42B4-958E-BD3BBFEDF1A5}" srcOrd="0" destOrd="0" presId="urn:microsoft.com/office/officeart/2005/8/layout/process4"/>
    <dgm:cxn modelId="{4B404022-308C-42CA-BDD2-59D663C0A469}" type="presOf" srcId="{B1C06716-030F-4272-B712-66F5BC409589}" destId="{B9FB1021-1B30-4A4C-AFD2-16A975607578}" srcOrd="0" destOrd="0" presId="urn:microsoft.com/office/officeart/2005/8/layout/process4"/>
    <dgm:cxn modelId="{138EBCFF-1E2D-4AE0-9EE8-11599A0B99D6}" type="presOf" srcId="{8D217995-6D68-4007-B17F-B51F3C0C585E}" destId="{220A5B2E-F4CF-4A51-99A5-EF9253E0BF07}" srcOrd="0" destOrd="0" presId="urn:microsoft.com/office/officeart/2005/8/layout/process4"/>
    <dgm:cxn modelId="{733B2B79-782E-4922-BF1E-BA8DA4736C13}" srcId="{C43F7674-24D6-4EDA-B1F4-6CC858AD110B}" destId="{77AC7BAF-B5A0-494C-8612-9B757D162DCA}" srcOrd="1" destOrd="0" parTransId="{F5E8B7EA-814E-4728-AFCA-9CDB7E756CE4}" sibTransId="{688ED1BF-58BB-4DB5-BD6B-4C4B2EABCCB2}"/>
    <dgm:cxn modelId="{C5AFC137-293C-4C6F-957C-BEC09A6783CF}" srcId="{C43F7674-24D6-4EDA-B1F4-6CC858AD110B}" destId="{9EB95CD0-7DC5-4203-A0F2-60B3E99A85B3}" srcOrd="4" destOrd="0" parTransId="{65F49274-71D4-4649-AEAA-067082794492}" sibTransId="{5074D448-DA1F-4DAE-B990-2383E3DB5FE5}"/>
    <dgm:cxn modelId="{03BD03B3-D80B-4330-B849-9A62206CBA83}" type="presParOf" srcId="{EF779FBC-9A7C-46DF-BE4E-A550BDAB7E65}" destId="{22084910-5C5B-4696-A6FE-C248B79C9823}" srcOrd="0" destOrd="0" presId="urn:microsoft.com/office/officeart/2005/8/layout/process4"/>
    <dgm:cxn modelId="{D53A8E28-5C04-4216-946F-3D75537E2A70}" type="presParOf" srcId="{22084910-5C5B-4696-A6FE-C248B79C9823}" destId="{220A5B2E-F4CF-4A51-99A5-EF9253E0BF07}" srcOrd="0" destOrd="0" presId="urn:microsoft.com/office/officeart/2005/8/layout/process4"/>
    <dgm:cxn modelId="{668D9688-9769-4DA5-BFEC-4899F1F8079F}" type="presParOf" srcId="{EF779FBC-9A7C-46DF-BE4E-A550BDAB7E65}" destId="{6468F6D9-4350-476E-A2C5-262D825B3979}" srcOrd="1" destOrd="0" presId="urn:microsoft.com/office/officeart/2005/8/layout/process4"/>
    <dgm:cxn modelId="{5934AB75-2936-44B5-9EE5-6D14F0AB5D50}" type="presParOf" srcId="{EF779FBC-9A7C-46DF-BE4E-A550BDAB7E65}" destId="{E43A3544-CAD8-4904-B1FB-FAA3E08D354C}" srcOrd="2" destOrd="0" presId="urn:microsoft.com/office/officeart/2005/8/layout/process4"/>
    <dgm:cxn modelId="{CF29515A-3575-4C0A-B969-D3FC1EE74F12}" type="presParOf" srcId="{E43A3544-CAD8-4904-B1FB-FAA3E08D354C}" destId="{25064B97-320E-4988-B04B-A1BB76665A88}" srcOrd="0" destOrd="0" presId="urn:microsoft.com/office/officeart/2005/8/layout/process4"/>
    <dgm:cxn modelId="{DFA22DCA-DD6A-4F81-B7C2-D4D031AD806F}" type="presParOf" srcId="{EF779FBC-9A7C-46DF-BE4E-A550BDAB7E65}" destId="{980CE7FE-8A8F-4314-81FC-E46BF4F24D4A}" srcOrd="3" destOrd="0" presId="urn:microsoft.com/office/officeart/2005/8/layout/process4"/>
    <dgm:cxn modelId="{96F713E2-03B1-483A-88B8-C43591E527D5}" type="presParOf" srcId="{EF779FBC-9A7C-46DF-BE4E-A550BDAB7E65}" destId="{B81442D0-18E6-4395-BE45-0C5393D0386E}" srcOrd="4" destOrd="0" presId="urn:microsoft.com/office/officeart/2005/8/layout/process4"/>
    <dgm:cxn modelId="{8FE3F2F7-8C5F-48C0-82CA-54A1BA178C94}" type="presParOf" srcId="{B81442D0-18E6-4395-BE45-0C5393D0386E}" destId="{B9FB1021-1B30-4A4C-AFD2-16A975607578}" srcOrd="0" destOrd="0" presId="urn:microsoft.com/office/officeart/2005/8/layout/process4"/>
    <dgm:cxn modelId="{2960F502-C740-48E8-AEE5-6722B92DA261}" type="presParOf" srcId="{EF779FBC-9A7C-46DF-BE4E-A550BDAB7E65}" destId="{7D58B2DA-AA91-4AD4-B1CC-B776A1D28A08}" srcOrd="5" destOrd="0" presId="urn:microsoft.com/office/officeart/2005/8/layout/process4"/>
    <dgm:cxn modelId="{297BEA2C-58F6-4F7B-8098-2247714C58F6}" type="presParOf" srcId="{EF779FBC-9A7C-46DF-BE4E-A550BDAB7E65}" destId="{4262A7DB-4B65-407D-94CD-E7F002A2B493}" srcOrd="6" destOrd="0" presId="urn:microsoft.com/office/officeart/2005/8/layout/process4"/>
    <dgm:cxn modelId="{8CF4EE6B-3EAD-4D9A-9282-C2AC9E628E89}" type="presParOf" srcId="{4262A7DB-4B65-407D-94CD-E7F002A2B493}" destId="{EEE1C552-8AE7-4ED2-8F28-CD16943F0DEE}" srcOrd="0" destOrd="0" presId="urn:microsoft.com/office/officeart/2005/8/layout/process4"/>
    <dgm:cxn modelId="{DB3405E0-87CE-460B-91F1-361B5279ABD0}" type="presParOf" srcId="{EF779FBC-9A7C-46DF-BE4E-A550BDAB7E65}" destId="{2B029B3E-67DE-4C60-BD5A-E4C5193E1F17}" srcOrd="7" destOrd="0" presId="urn:microsoft.com/office/officeart/2005/8/layout/process4"/>
    <dgm:cxn modelId="{F6E3EB97-B27D-4B93-B97F-340DF961AF04}" type="presParOf" srcId="{EF779FBC-9A7C-46DF-BE4E-A550BDAB7E65}" destId="{9F418979-FCCB-4966-9E23-5593049A1F78}" srcOrd="8" destOrd="0" presId="urn:microsoft.com/office/officeart/2005/8/layout/process4"/>
    <dgm:cxn modelId="{1067A6B0-1BBC-493B-AF05-4855E2CA49D3}" type="presParOf" srcId="{9F418979-FCCB-4966-9E23-5593049A1F78}" destId="{A834C6FC-4B66-41CB-8A7A-C3E882D6C464}" srcOrd="0" destOrd="0" presId="urn:microsoft.com/office/officeart/2005/8/layout/process4"/>
    <dgm:cxn modelId="{7C230E40-3EE7-4711-8A13-442F10342E05}" type="presParOf" srcId="{EF779FBC-9A7C-46DF-BE4E-A550BDAB7E65}" destId="{DF56E6B0-8F97-4A23-BE90-66099724CBCC}" srcOrd="9" destOrd="0" presId="urn:microsoft.com/office/officeart/2005/8/layout/process4"/>
    <dgm:cxn modelId="{6C71FAD8-0D38-4625-A116-DF2992CF14BA}" type="presParOf" srcId="{EF779FBC-9A7C-46DF-BE4E-A550BDAB7E65}" destId="{E4A5BBAE-D80B-439E-A282-ED959F0EBC90}" srcOrd="10" destOrd="0" presId="urn:microsoft.com/office/officeart/2005/8/layout/process4"/>
    <dgm:cxn modelId="{8ED4D3CA-1182-4BFA-AFF7-D2CDCDD48CAB}" type="presParOf" srcId="{E4A5BBAE-D80B-439E-A282-ED959F0EBC90}" destId="{13AEEE24-EB09-42B4-958E-BD3BBFEDF1A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3F7674-24D6-4EDA-B1F4-6CC858AD110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B95CD0-7DC5-4203-A0F2-60B3E99A85B3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Form 486</a:t>
          </a:r>
          <a:endParaRPr lang="en-US" sz="1800" dirty="0">
            <a:solidFill>
              <a:schemeClr val="tx1"/>
            </a:solidFill>
          </a:endParaRPr>
        </a:p>
      </dgm:t>
    </dgm:pt>
    <dgm:pt modelId="{65F49274-71D4-4649-AEAA-067082794492}" type="parTrans" cxnId="{C5AFC137-293C-4C6F-957C-BEC09A6783CF}">
      <dgm:prSet/>
      <dgm:spPr/>
      <dgm:t>
        <a:bodyPr/>
        <a:lstStyle/>
        <a:p>
          <a:endParaRPr lang="en-US"/>
        </a:p>
      </dgm:t>
    </dgm:pt>
    <dgm:pt modelId="{5074D448-DA1F-4DAE-B990-2383E3DB5FE5}" type="sibTrans" cxnId="{C5AFC137-293C-4C6F-957C-BEC09A6783CF}">
      <dgm:prSet/>
      <dgm:spPr/>
      <dgm:t>
        <a:bodyPr/>
        <a:lstStyle/>
        <a:p>
          <a:endParaRPr lang="en-US"/>
        </a:p>
      </dgm:t>
    </dgm:pt>
    <dgm:pt modelId="{8D217995-6D68-4007-B17F-B51F3C0C585E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Forms 472 (BEAR) and 474 (SPI)</a:t>
          </a:r>
          <a:endParaRPr lang="en-US" sz="1800" dirty="0">
            <a:solidFill>
              <a:schemeClr val="tx1"/>
            </a:solidFill>
          </a:endParaRPr>
        </a:p>
      </dgm:t>
    </dgm:pt>
    <dgm:pt modelId="{7F4268B4-834C-4FAD-BE3F-3AF055EB3AF1}" type="parTrans" cxnId="{04E65772-39CC-422E-AEFD-76BA875CAEAA}">
      <dgm:prSet/>
      <dgm:spPr/>
      <dgm:t>
        <a:bodyPr/>
        <a:lstStyle/>
        <a:p>
          <a:endParaRPr lang="en-US"/>
        </a:p>
      </dgm:t>
    </dgm:pt>
    <dgm:pt modelId="{F3AB46A3-CAB3-45B0-AF21-F94E50476F2C}" type="sibTrans" cxnId="{04E65772-39CC-422E-AEFD-76BA875CAEAA}">
      <dgm:prSet/>
      <dgm:spPr/>
      <dgm:t>
        <a:bodyPr/>
        <a:lstStyle/>
        <a:p>
          <a:endParaRPr lang="en-US"/>
        </a:p>
      </dgm:t>
    </dgm:pt>
    <dgm:pt modelId="{77AC7BAF-B5A0-494C-8612-9B757D162DCA}">
      <dgm:prSet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Bid Evaluation</a:t>
          </a:r>
          <a:endParaRPr lang="en-US" sz="1800" dirty="0">
            <a:solidFill>
              <a:schemeClr val="tx1"/>
            </a:solidFill>
          </a:endParaRPr>
        </a:p>
      </dgm:t>
    </dgm:pt>
    <dgm:pt modelId="{F5E8B7EA-814E-4728-AFCA-9CDB7E756CE4}" type="parTrans" cxnId="{733B2B79-782E-4922-BF1E-BA8DA4736C13}">
      <dgm:prSet/>
      <dgm:spPr/>
      <dgm:t>
        <a:bodyPr/>
        <a:lstStyle/>
        <a:p>
          <a:endParaRPr lang="en-US"/>
        </a:p>
      </dgm:t>
    </dgm:pt>
    <dgm:pt modelId="{688ED1BF-58BB-4DB5-BD6B-4C4B2EABCCB2}" type="sibTrans" cxnId="{733B2B79-782E-4922-BF1E-BA8DA4736C13}">
      <dgm:prSet/>
      <dgm:spPr/>
      <dgm:t>
        <a:bodyPr/>
        <a:lstStyle/>
        <a:p>
          <a:endParaRPr lang="en-US"/>
        </a:p>
      </dgm:t>
    </dgm:pt>
    <dgm:pt modelId="{ED12FEFA-7A93-47C2-B951-1B71D0CDDCBC}">
      <dgm:prSet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Form 470 / Competitive Bidding</a:t>
          </a:r>
          <a:endParaRPr lang="en-US" sz="1800" dirty="0">
            <a:solidFill>
              <a:schemeClr val="tx1"/>
            </a:solidFill>
          </a:endParaRPr>
        </a:p>
      </dgm:t>
    </dgm:pt>
    <dgm:pt modelId="{E82F275B-D4FC-476D-B546-D3208C74C993}" type="parTrans" cxnId="{48D0843B-C440-4451-B4A9-74E7A4AE7531}">
      <dgm:prSet/>
      <dgm:spPr/>
      <dgm:t>
        <a:bodyPr/>
        <a:lstStyle/>
        <a:p>
          <a:endParaRPr lang="en-US"/>
        </a:p>
      </dgm:t>
    </dgm:pt>
    <dgm:pt modelId="{99BAD6BE-854C-43AB-90BA-B98E2608CF74}" type="sibTrans" cxnId="{48D0843B-C440-4451-B4A9-74E7A4AE7531}">
      <dgm:prSet/>
      <dgm:spPr/>
      <dgm:t>
        <a:bodyPr/>
        <a:lstStyle/>
        <a:p>
          <a:endParaRPr lang="en-US"/>
        </a:p>
      </dgm:t>
    </dgm:pt>
    <dgm:pt modelId="{B1C06716-030F-4272-B712-66F5BC409589}">
      <dgm:prSet custT="1"/>
      <dgm:spPr>
        <a:solidFill>
          <a:srgbClr val="92D050"/>
        </a:solidFill>
      </dgm:spPr>
      <dgm:t>
        <a:bodyPr/>
        <a:lstStyle/>
        <a:p>
          <a:r>
            <a:rPr lang="en-US" sz="2400" b="1" i="1" dirty="0" smtClean="0">
              <a:solidFill>
                <a:schemeClr val="bg1"/>
              </a:solidFill>
            </a:rPr>
            <a:t>Application Review and FCDL</a:t>
          </a:r>
          <a:endParaRPr lang="en-US" sz="2400" b="1" i="1" dirty="0">
            <a:solidFill>
              <a:schemeClr val="bg1"/>
            </a:solidFill>
          </a:endParaRPr>
        </a:p>
      </dgm:t>
    </dgm:pt>
    <dgm:pt modelId="{B53E6C9B-2A17-4E65-95A1-7C2D12F79AAE}" type="parTrans" cxnId="{2075A421-22A0-4EB8-BF31-9EE3013FB0C7}">
      <dgm:prSet/>
      <dgm:spPr/>
      <dgm:t>
        <a:bodyPr/>
        <a:lstStyle/>
        <a:p>
          <a:endParaRPr lang="en-US"/>
        </a:p>
      </dgm:t>
    </dgm:pt>
    <dgm:pt modelId="{552824FD-C037-4F04-8627-BD4355B856A9}" type="sibTrans" cxnId="{2075A421-22A0-4EB8-BF31-9EE3013FB0C7}">
      <dgm:prSet/>
      <dgm:spPr/>
      <dgm:t>
        <a:bodyPr/>
        <a:lstStyle/>
        <a:p>
          <a:endParaRPr lang="en-US"/>
        </a:p>
      </dgm:t>
    </dgm:pt>
    <dgm:pt modelId="{B1B77D4E-9DA8-4928-A954-ACC2ACA7F61C}">
      <dgm:prSet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Form 471</a:t>
          </a:r>
          <a:endParaRPr lang="en-US" sz="1800" dirty="0">
            <a:solidFill>
              <a:schemeClr val="tx1"/>
            </a:solidFill>
          </a:endParaRPr>
        </a:p>
      </dgm:t>
    </dgm:pt>
    <dgm:pt modelId="{124A25B2-F66B-4D39-A1FF-3960C6F2F030}" type="parTrans" cxnId="{70B7FEA0-C27D-4629-8B37-CFA1E0E336B4}">
      <dgm:prSet/>
      <dgm:spPr/>
      <dgm:t>
        <a:bodyPr/>
        <a:lstStyle/>
        <a:p>
          <a:endParaRPr lang="en-US"/>
        </a:p>
      </dgm:t>
    </dgm:pt>
    <dgm:pt modelId="{722D2E87-A3CC-45A7-8463-A5844AE2F955}" type="sibTrans" cxnId="{70B7FEA0-C27D-4629-8B37-CFA1E0E336B4}">
      <dgm:prSet/>
      <dgm:spPr/>
      <dgm:t>
        <a:bodyPr/>
        <a:lstStyle/>
        <a:p>
          <a:endParaRPr lang="en-US"/>
        </a:p>
      </dgm:t>
    </dgm:pt>
    <dgm:pt modelId="{EF779FBC-9A7C-46DF-BE4E-A550BDAB7E65}" type="pres">
      <dgm:prSet presAssocID="{C43F7674-24D6-4EDA-B1F4-6CC858AD11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084910-5C5B-4696-A6FE-C248B79C9823}" type="pres">
      <dgm:prSet presAssocID="{8D217995-6D68-4007-B17F-B51F3C0C585E}" presName="boxAndChildren" presStyleCnt="0"/>
      <dgm:spPr/>
    </dgm:pt>
    <dgm:pt modelId="{220A5B2E-F4CF-4A51-99A5-EF9253E0BF07}" type="pres">
      <dgm:prSet presAssocID="{8D217995-6D68-4007-B17F-B51F3C0C585E}" presName="parentTextBox" presStyleLbl="node1" presStyleIdx="0" presStyleCnt="6"/>
      <dgm:spPr/>
      <dgm:t>
        <a:bodyPr/>
        <a:lstStyle/>
        <a:p>
          <a:endParaRPr lang="en-US"/>
        </a:p>
      </dgm:t>
    </dgm:pt>
    <dgm:pt modelId="{6468F6D9-4350-476E-A2C5-262D825B3979}" type="pres">
      <dgm:prSet presAssocID="{5074D448-DA1F-4DAE-B990-2383E3DB5FE5}" presName="sp" presStyleCnt="0"/>
      <dgm:spPr/>
    </dgm:pt>
    <dgm:pt modelId="{E43A3544-CAD8-4904-B1FB-FAA3E08D354C}" type="pres">
      <dgm:prSet presAssocID="{9EB95CD0-7DC5-4203-A0F2-60B3E99A85B3}" presName="arrowAndChildren" presStyleCnt="0"/>
      <dgm:spPr/>
    </dgm:pt>
    <dgm:pt modelId="{25064B97-320E-4988-B04B-A1BB76665A88}" type="pres">
      <dgm:prSet presAssocID="{9EB95CD0-7DC5-4203-A0F2-60B3E99A85B3}" presName="parentTextArrow" presStyleLbl="node1" presStyleIdx="1" presStyleCnt="6"/>
      <dgm:spPr/>
      <dgm:t>
        <a:bodyPr/>
        <a:lstStyle/>
        <a:p>
          <a:endParaRPr lang="en-US"/>
        </a:p>
      </dgm:t>
    </dgm:pt>
    <dgm:pt modelId="{980CE7FE-8A8F-4314-81FC-E46BF4F24D4A}" type="pres">
      <dgm:prSet presAssocID="{552824FD-C037-4F04-8627-BD4355B856A9}" presName="sp" presStyleCnt="0"/>
      <dgm:spPr/>
    </dgm:pt>
    <dgm:pt modelId="{B81442D0-18E6-4395-BE45-0C5393D0386E}" type="pres">
      <dgm:prSet presAssocID="{B1C06716-030F-4272-B712-66F5BC409589}" presName="arrowAndChildren" presStyleCnt="0"/>
      <dgm:spPr/>
    </dgm:pt>
    <dgm:pt modelId="{B9FB1021-1B30-4A4C-AFD2-16A975607578}" type="pres">
      <dgm:prSet presAssocID="{B1C06716-030F-4272-B712-66F5BC409589}" presName="parentTextArrow" presStyleLbl="node1" presStyleIdx="2" presStyleCnt="6" custLinFactNeighborX="1639" custLinFactNeighborY="-9433"/>
      <dgm:spPr/>
      <dgm:t>
        <a:bodyPr/>
        <a:lstStyle/>
        <a:p>
          <a:endParaRPr lang="en-US"/>
        </a:p>
      </dgm:t>
    </dgm:pt>
    <dgm:pt modelId="{7D58B2DA-AA91-4AD4-B1CC-B776A1D28A08}" type="pres">
      <dgm:prSet presAssocID="{722D2E87-A3CC-45A7-8463-A5844AE2F955}" presName="sp" presStyleCnt="0"/>
      <dgm:spPr/>
    </dgm:pt>
    <dgm:pt modelId="{4262A7DB-4B65-407D-94CD-E7F002A2B493}" type="pres">
      <dgm:prSet presAssocID="{B1B77D4E-9DA8-4928-A954-ACC2ACA7F61C}" presName="arrowAndChildren" presStyleCnt="0"/>
      <dgm:spPr/>
    </dgm:pt>
    <dgm:pt modelId="{EEE1C552-8AE7-4ED2-8F28-CD16943F0DEE}" type="pres">
      <dgm:prSet presAssocID="{B1B77D4E-9DA8-4928-A954-ACC2ACA7F61C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2B029B3E-67DE-4C60-BD5A-E4C5193E1F17}" type="pres">
      <dgm:prSet presAssocID="{688ED1BF-58BB-4DB5-BD6B-4C4B2EABCCB2}" presName="sp" presStyleCnt="0"/>
      <dgm:spPr/>
    </dgm:pt>
    <dgm:pt modelId="{9F418979-FCCB-4966-9E23-5593049A1F78}" type="pres">
      <dgm:prSet presAssocID="{77AC7BAF-B5A0-494C-8612-9B757D162DCA}" presName="arrowAndChildren" presStyleCnt="0"/>
      <dgm:spPr/>
    </dgm:pt>
    <dgm:pt modelId="{A834C6FC-4B66-41CB-8A7A-C3E882D6C464}" type="pres">
      <dgm:prSet presAssocID="{77AC7BAF-B5A0-494C-8612-9B757D162DCA}" presName="parentTextArrow" presStyleLbl="node1" presStyleIdx="4" presStyleCnt="6"/>
      <dgm:spPr/>
      <dgm:t>
        <a:bodyPr/>
        <a:lstStyle/>
        <a:p>
          <a:endParaRPr lang="en-US"/>
        </a:p>
      </dgm:t>
    </dgm:pt>
    <dgm:pt modelId="{DF56E6B0-8F97-4A23-BE90-66099724CBCC}" type="pres">
      <dgm:prSet presAssocID="{99BAD6BE-854C-43AB-90BA-B98E2608CF74}" presName="sp" presStyleCnt="0"/>
      <dgm:spPr/>
    </dgm:pt>
    <dgm:pt modelId="{E4A5BBAE-D80B-439E-A282-ED959F0EBC90}" type="pres">
      <dgm:prSet presAssocID="{ED12FEFA-7A93-47C2-B951-1B71D0CDDCBC}" presName="arrowAndChildren" presStyleCnt="0"/>
      <dgm:spPr/>
    </dgm:pt>
    <dgm:pt modelId="{13AEEE24-EB09-42B4-958E-BD3BBFEDF1A5}" type="pres">
      <dgm:prSet presAssocID="{ED12FEFA-7A93-47C2-B951-1B71D0CDDCBC}" presName="parentTextArrow" presStyleLbl="node1" presStyleIdx="5" presStyleCnt="6" custLinFactNeighborX="-4918" custLinFactNeighborY="-3294"/>
      <dgm:spPr/>
      <dgm:t>
        <a:bodyPr/>
        <a:lstStyle/>
        <a:p>
          <a:endParaRPr lang="en-US"/>
        </a:p>
      </dgm:t>
    </dgm:pt>
  </dgm:ptLst>
  <dgm:cxnLst>
    <dgm:cxn modelId="{2075A421-22A0-4EB8-BF31-9EE3013FB0C7}" srcId="{C43F7674-24D6-4EDA-B1F4-6CC858AD110B}" destId="{B1C06716-030F-4272-B712-66F5BC409589}" srcOrd="3" destOrd="0" parTransId="{B53E6C9B-2A17-4E65-95A1-7C2D12F79AAE}" sibTransId="{552824FD-C037-4F04-8627-BD4355B856A9}"/>
    <dgm:cxn modelId="{70B7FEA0-C27D-4629-8B37-CFA1E0E336B4}" srcId="{C43F7674-24D6-4EDA-B1F4-6CC858AD110B}" destId="{B1B77D4E-9DA8-4928-A954-ACC2ACA7F61C}" srcOrd="2" destOrd="0" parTransId="{124A25B2-F66B-4D39-A1FF-3960C6F2F030}" sibTransId="{722D2E87-A3CC-45A7-8463-A5844AE2F955}"/>
    <dgm:cxn modelId="{48D0843B-C440-4451-B4A9-74E7A4AE7531}" srcId="{C43F7674-24D6-4EDA-B1F4-6CC858AD110B}" destId="{ED12FEFA-7A93-47C2-B951-1B71D0CDDCBC}" srcOrd="0" destOrd="0" parTransId="{E82F275B-D4FC-476D-B546-D3208C74C993}" sibTransId="{99BAD6BE-854C-43AB-90BA-B98E2608CF74}"/>
    <dgm:cxn modelId="{04E65772-39CC-422E-AEFD-76BA875CAEAA}" srcId="{C43F7674-24D6-4EDA-B1F4-6CC858AD110B}" destId="{8D217995-6D68-4007-B17F-B51F3C0C585E}" srcOrd="5" destOrd="0" parTransId="{7F4268B4-834C-4FAD-BE3F-3AF055EB3AF1}" sibTransId="{F3AB46A3-CAB3-45B0-AF21-F94E50476F2C}"/>
    <dgm:cxn modelId="{0F23D7D1-D269-432D-9901-AB3B8BA5DFAD}" type="presOf" srcId="{C43F7674-24D6-4EDA-B1F4-6CC858AD110B}" destId="{EF779FBC-9A7C-46DF-BE4E-A550BDAB7E65}" srcOrd="0" destOrd="0" presId="urn:microsoft.com/office/officeart/2005/8/layout/process4"/>
    <dgm:cxn modelId="{EF1A37D5-2160-4349-8DF9-E2C581E63562}" type="presOf" srcId="{9EB95CD0-7DC5-4203-A0F2-60B3E99A85B3}" destId="{25064B97-320E-4988-B04B-A1BB76665A88}" srcOrd="0" destOrd="0" presId="urn:microsoft.com/office/officeart/2005/8/layout/process4"/>
    <dgm:cxn modelId="{121035CD-5FF5-4D99-BF95-70FDE3641708}" type="presOf" srcId="{B1B77D4E-9DA8-4928-A954-ACC2ACA7F61C}" destId="{EEE1C552-8AE7-4ED2-8F28-CD16943F0DEE}" srcOrd="0" destOrd="0" presId="urn:microsoft.com/office/officeart/2005/8/layout/process4"/>
    <dgm:cxn modelId="{8439A20E-9553-440F-8272-6493A0182FBF}" type="presOf" srcId="{B1C06716-030F-4272-B712-66F5BC409589}" destId="{B9FB1021-1B30-4A4C-AFD2-16A975607578}" srcOrd="0" destOrd="0" presId="urn:microsoft.com/office/officeart/2005/8/layout/process4"/>
    <dgm:cxn modelId="{0E397EA5-F1C9-4ADF-A9F9-0457BEE51876}" type="presOf" srcId="{8D217995-6D68-4007-B17F-B51F3C0C585E}" destId="{220A5B2E-F4CF-4A51-99A5-EF9253E0BF07}" srcOrd="0" destOrd="0" presId="urn:microsoft.com/office/officeart/2005/8/layout/process4"/>
    <dgm:cxn modelId="{6387B95D-F2CA-4DFB-8265-0656BABB8A65}" type="presOf" srcId="{ED12FEFA-7A93-47C2-B951-1B71D0CDDCBC}" destId="{13AEEE24-EB09-42B4-958E-BD3BBFEDF1A5}" srcOrd="0" destOrd="0" presId="urn:microsoft.com/office/officeart/2005/8/layout/process4"/>
    <dgm:cxn modelId="{693671C6-A34F-42A9-A62E-F58796753253}" type="presOf" srcId="{77AC7BAF-B5A0-494C-8612-9B757D162DCA}" destId="{A834C6FC-4B66-41CB-8A7A-C3E882D6C464}" srcOrd="0" destOrd="0" presId="urn:microsoft.com/office/officeart/2005/8/layout/process4"/>
    <dgm:cxn modelId="{733B2B79-782E-4922-BF1E-BA8DA4736C13}" srcId="{C43F7674-24D6-4EDA-B1F4-6CC858AD110B}" destId="{77AC7BAF-B5A0-494C-8612-9B757D162DCA}" srcOrd="1" destOrd="0" parTransId="{F5E8B7EA-814E-4728-AFCA-9CDB7E756CE4}" sibTransId="{688ED1BF-58BB-4DB5-BD6B-4C4B2EABCCB2}"/>
    <dgm:cxn modelId="{C5AFC137-293C-4C6F-957C-BEC09A6783CF}" srcId="{C43F7674-24D6-4EDA-B1F4-6CC858AD110B}" destId="{9EB95CD0-7DC5-4203-A0F2-60B3E99A85B3}" srcOrd="4" destOrd="0" parTransId="{65F49274-71D4-4649-AEAA-067082794492}" sibTransId="{5074D448-DA1F-4DAE-B990-2383E3DB5FE5}"/>
    <dgm:cxn modelId="{24606C92-4CF3-4FA4-97CE-8649E59F1A77}" type="presParOf" srcId="{EF779FBC-9A7C-46DF-BE4E-A550BDAB7E65}" destId="{22084910-5C5B-4696-A6FE-C248B79C9823}" srcOrd="0" destOrd="0" presId="urn:microsoft.com/office/officeart/2005/8/layout/process4"/>
    <dgm:cxn modelId="{2106C283-FCC4-4216-80CE-2E496E4CEF40}" type="presParOf" srcId="{22084910-5C5B-4696-A6FE-C248B79C9823}" destId="{220A5B2E-F4CF-4A51-99A5-EF9253E0BF07}" srcOrd="0" destOrd="0" presId="urn:microsoft.com/office/officeart/2005/8/layout/process4"/>
    <dgm:cxn modelId="{74BC7F09-D51C-458F-8A20-3A7D6E8C161E}" type="presParOf" srcId="{EF779FBC-9A7C-46DF-BE4E-A550BDAB7E65}" destId="{6468F6D9-4350-476E-A2C5-262D825B3979}" srcOrd="1" destOrd="0" presId="urn:microsoft.com/office/officeart/2005/8/layout/process4"/>
    <dgm:cxn modelId="{4F42F797-1B4E-4BF0-BCF7-E33F4349CE7F}" type="presParOf" srcId="{EF779FBC-9A7C-46DF-BE4E-A550BDAB7E65}" destId="{E43A3544-CAD8-4904-B1FB-FAA3E08D354C}" srcOrd="2" destOrd="0" presId="urn:microsoft.com/office/officeart/2005/8/layout/process4"/>
    <dgm:cxn modelId="{62C16AD9-31A8-4C2F-9532-E6D314FAF7AD}" type="presParOf" srcId="{E43A3544-CAD8-4904-B1FB-FAA3E08D354C}" destId="{25064B97-320E-4988-B04B-A1BB76665A88}" srcOrd="0" destOrd="0" presId="urn:microsoft.com/office/officeart/2005/8/layout/process4"/>
    <dgm:cxn modelId="{615EABC6-A5E5-4B18-844D-0FD814209C20}" type="presParOf" srcId="{EF779FBC-9A7C-46DF-BE4E-A550BDAB7E65}" destId="{980CE7FE-8A8F-4314-81FC-E46BF4F24D4A}" srcOrd="3" destOrd="0" presId="urn:microsoft.com/office/officeart/2005/8/layout/process4"/>
    <dgm:cxn modelId="{73D157AF-4638-47E5-8B85-242ACF6CADE0}" type="presParOf" srcId="{EF779FBC-9A7C-46DF-BE4E-A550BDAB7E65}" destId="{B81442D0-18E6-4395-BE45-0C5393D0386E}" srcOrd="4" destOrd="0" presId="urn:microsoft.com/office/officeart/2005/8/layout/process4"/>
    <dgm:cxn modelId="{E497D283-EF0C-49E3-B624-1E4C903084E3}" type="presParOf" srcId="{B81442D0-18E6-4395-BE45-0C5393D0386E}" destId="{B9FB1021-1B30-4A4C-AFD2-16A975607578}" srcOrd="0" destOrd="0" presId="urn:microsoft.com/office/officeart/2005/8/layout/process4"/>
    <dgm:cxn modelId="{9551316E-FDA3-4FE1-A777-632ECED1C854}" type="presParOf" srcId="{EF779FBC-9A7C-46DF-BE4E-A550BDAB7E65}" destId="{7D58B2DA-AA91-4AD4-B1CC-B776A1D28A08}" srcOrd="5" destOrd="0" presId="urn:microsoft.com/office/officeart/2005/8/layout/process4"/>
    <dgm:cxn modelId="{256E37FB-556B-40D8-93F2-FF429C266C69}" type="presParOf" srcId="{EF779FBC-9A7C-46DF-BE4E-A550BDAB7E65}" destId="{4262A7DB-4B65-407D-94CD-E7F002A2B493}" srcOrd="6" destOrd="0" presId="urn:microsoft.com/office/officeart/2005/8/layout/process4"/>
    <dgm:cxn modelId="{A15D47F3-9B5A-464C-8FAA-3B686131576F}" type="presParOf" srcId="{4262A7DB-4B65-407D-94CD-E7F002A2B493}" destId="{EEE1C552-8AE7-4ED2-8F28-CD16943F0DEE}" srcOrd="0" destOrd="0" presId="urn:microsoft.com/office/officeart/2005/8/layout/process4"/>
    <dgm:cxn modelId="{307C0DC0-04A6-4AB9-8EC2-CC7D45695B01}" type="presParOf" srcId="{EF779FBC-9A7C-46DF-BE4E-A550BDAB7E65}" destId="{2B029B3E-67DE-4C60-BD5A-E4C5193E1F17}" srcOrd="7" destOrd="0" presId="urn:microsoft.com/office/officeart/2005/8/layout/process4"/>
    <dgm:cxn modelId="{DC80CF6B-B146-4BD4-8D39-8F55D3E1E960}" type="presParOf" srcId="{EF779FBC-9A7C-46DF-BE4E-A550BDAB7E65}" destId="{9F418979-FCCB-4966-9E23-5593049A1F78}" srcOrd="8" destOrd="0" presId="urn:microsoft.com/office/officeart/2005/8/layout/process4"/>
    <dgm:cxn modelId="{645A4238-868B-45CC-BC3D-2D4529CE9EE2}" type="presParOf" srcId="{9F418979-FCCB-4966-9E23-5593049A1F78}" destId="{A834C6FC-4B66-41CB-8A7A-C3E882D6C464}" srcOrd="0" destOrd="0" presId="urn:microsoft.com/office/officeart/2005/8/layout/process4"/>
    <dgm:cxn modelId="{5C29F121-1ADF-47B1-B111-444D0F927909}" type="presParOf" srcId="{EF779FBC-9A7C-46DF-BE4E-A550BDAB7E65}" destId="{DF56E6B0-8F97-4A23-BE90-66099724CBCC}" srcOrd="9" destOrd="0" presId="urn:microsoft.com/office/officeart/2005/8/layout/process4"/>
    <dgm:cxn modelId="{EE409AF4-CA94-4C50-97B0-3EFB2FE8A726}" type="presParOf" srcId="{EF779FBC-9A7C-46DF-BE4E-A550BDAB7E65}" destId="{E4A5BBAE-D80B-439E-A282-ED959F0EBC90}" srcOrd="10" destOrd="0" presId="urn:microsoft.com/office/officeart/2005/8/layout/process4"/>
    <dgm:cxn modelId="{FEABE739-4200-4E32-BD93-517B8BFC2595}" type="presParOf" srcId="{E4A5BBAE-D80B-439E-A282-ED959F0EBC90}" destId="{13AEEE24-EB09-42B4-958E-BD3BBFEDF1A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3F7674-24D6-4EDA-B1F4-6CC858AD110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B95CD0-7DC5-4203-A0F2-60B3E99A85B3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400" b="1" i="1" dirty="0" smtClean="0">
              <a:solidFill>
                <a:schemeClr val="bg1"/>
              </a:solidFill>
            </a:rPr>
            <a:t>Form 486</a:t>
          </a:r>
          <a:endParaRPr lang="en-US" sz="2400" b="1" i="1" dirty="0">
            <a:solidFill>
              <a:schemeClr val="bg1"/>
            </a:solidFill>
          </a:endParaRPr>
        </a:p>
      </dgm:t>
    </dgm:pt>
    <dgm:pt modelId="{65F49274-71D4-4649-AEAA-067082794492}" type="parTrans" cxnId="{C5AFC137-293C-4C6F-957C-BEC09A6783CF}">
      <dgm:prSet/>
      <dgm:spPr/>
      <dgm:t>
        <a:bodyPr/>
        <a:lstStyle/>
        <a:p>
          <a:endParaRPr lang="en-US"/>
        </a:p>
      </dgm:t>
    </dgm:pt>
    <dgm:pt modelId="{5074D448-DA1F-4DAE-B990-2383E3DB5FE5}" type="sibTrans" cxnId="{C5AFC137-293C-4C6F-957C-BEC09A6783CF}">
      <dgm:prSet/>
      <dgm:spPr/>
      <dgm:t>
        <a:bodyPr/>
        <a:lstStyle/>
        <a:p>
          <a:endParaRPr lang="en-US"/>
        </a:p>
      </dgm:t>
    </dgm:pt>
    <dgm:pt modelId="{8D217995-6D68-4007-B17F-B51F3C0C585E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Forms 472 (BEAR) and 474 (SPI)</a:t>
          </a:r>
          <a:endParaRPr lang="en-US" sz="1800" dirty="0">
            <a:solidFill>
              <a:schemeClr val="tx1"/>
            </a:solidFill>
          </a:endParaRPr>
        </a:p>
      </dgm:t>
    </dgm:pt>
    <dgm:pt modelId="{7F4268B4-834C-4FAD-BE3F-3AF055EB3AF1}" type="parTrans" cxnId="{04E65772-39CC-422E-AEFD-76BA875CAEAA}">
      <dgm:prSet/>
      <dgm:spPr/>
      <dgm:t>
        <a:bodyPr/>
        <a:lstStyle/>
        <a:p>
          <a:endParaRPr lang="en-US"/>
        </a:p>
      </dgm:t>
    </dgm:pt>
    <dgm:pt modelId="{F3AB46A3-CAB3-45B0-AF21-F94E50476F2C}" type="sibTrans" cxnId="{04E65772-39CC-422E-AEFD-76BA875CAEAA}">
      <dgm:prSet/>
      <dgm:spPr/>
      <dgm:t>
        <a:bodyPr/>
        <a:lstStyle/>
        <a:p>
          <a:endParaRPr lang="en-US"/>
        </a:p>
      </dgm:t>
    </dgm:pt>
    <dgm:pt modelId="{77AC7BAF-B5A0-494C-8612-9B757D162DCA}">
      <dgm:prSet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Bid Evaluation</a:t>
          </a:r>
          <a:endParaRPr lang="en-US" sz="1800" dirty="0">
            <a:solidFill>
              <a:schemeClr val="tx1"/>
            </a:solidFill>
          </a:endParaRPr>
        </a:p>
      </dgm:t>
    </dgm:pt>
    <dgm:pt modelId="{F5E8B7EA-814E-4728-AFCA-9CDB7E756CE4}" type="parTrans" cxnId="{733B2B79-782E-4922-BF1E-BA8DA4736C13}">
      <dgm:prSet/>
      <dgm:spPr/>
      <dgm:t>
        <a:bodyPr/>
        <a:lstStyle/>
        <a:p>
          <a:endParaRPr lang="en-US"/>
        </a:p>
      </dgm:t>
    </dgm:pt>
    <dgm:pt modelId="{688ED1BF-58BB-4DB5-BD6B-4C4B2EABCCB2}" type="sibTrans" cxnId="{733B2B79-782E-4922-BF1E-BA8DA4736C13}">
      <dgm:prSet/>
      <dgm:spPr/>
      <dgm:t>
        <a:bodyPr/>
        <a:lstStyle/>
        <a:p>
          <a:endParaRPr lang="en-US"/>
        </a:p>
      </dgm:t>
    </dgm:pt>
    <dgm:pt modelId="{ED12FEFA-7A93-47C2-B951-1B71D0CDDCBC}">
      <dgm:prSet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Form 470 / Competitive Bidding</a:t>
          </a:r>
          <a:endParaRPr lang="en-US" sz="1800" dirty="0">
            <a:solidFill>
              <a:schemeClr val="tx1"/>
            </a:solidFill>
          </a:endParaRPr>
        </a:p>
      </dgm:t>
    </dgm:pt>
    <dgm:pt modelId="{E82F275B-D4FC-476D-B546-D3208C74C993}" type="parTrans" cxnId="{48D0843B-C440-4451-B4A9-74E7A4AE7531}">
      <dgm:prSet/>
      <dgm:spPr/>
      <dgm:t>
        <a:bodyPr/>
        <a:lstStyle/>
        <a:p>
          <a:endParaRPr lang="en-US"/>
        </a:p>
      </dgm:t>
    </dgm:pt>
    <dgm:pt modelId="{99BAD6BE-854C-43AB-90BA-B98E2608CF74}" type="sibTrans" cxnId="{48D0843B-C440-4451-B4A9-74E7A4AE7531}">
      <dgm:prSet/>
      <dgm:spPr/>
      <dgm:t>
        <a:bodyPr/>
        <a:lstStyle/>
        <a:p>
          <a:endParaRPr lang="en-US"/>
        </a:p>
      </dgm:t>
    </dgm:pt>
    <dgm:pt modelId="{B1C06716-030F-4272-B712-66F5BC409589}">
      <dgm:prSet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Application Review and FCDL</a:t>
          </a:r>
          <a:endParaRPr lang="en-US" sz="1800" dirty="0">
            <a:solidFill>
              <a:schemeClr val="tx1"/>
            </a:solidFill>
          </a:endParaRPr>
        </a:p>
      </dgm:t>
    </dgm:pt>
    <dgm:pt modelId="{B53E6C9B-2A17-4E65-95A1-7C2D12F79AAE}" type="parTrans" cxnId="{2075A421-22A0-4EB8-BF31-9EE3013FB0C7}">
      <dgm:prSet/>
      <dgm:spPr/>
      <dgm:t>
        <a:bodyPr/>
        <a:lstStyle/>
        <a:p>
          <a:endParaRPr lang="en-US"/>
        </a:p>
      </dgm:t>
    </dgm:pt>
    <dgm:pt modelId="{552824FD-C037-4F04-8627-BD4355B856A9}" type="sibTrans" cxnId="{2075A421-22A0-4EB8-BF31-9EE3013FB0C7}">
      <dgm:prSet/>
      <dgm:spPr/>
      <dgm:t>
        <a:bodyPr/>
        <a:lstStyle/>
        <a:p>
          <a:endParaRPr lang="en-US"/>
        </a:p>
      </dgm:t>
    </dgm:pt>
    <dgm:pt modelId="{B1B77D4E-9DA8-4928-A954-ACC2ACA7F61C}">
      <dgm:prSet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Form 471</a:t>
          </a:r>
          <a:endParaRPr lang="en-US" sz="1800" dirty="0">
            <a:solidFill>
              <a:schemeClr val="tx1"/>
            </a:solidFill>
          </a:endParaRPr>
        </a:p>
      </dgm:t>
    </dgm:pt>
    <dgm:pt modelId="{124A25B2-F66B-4D39-A1FF-3960C6F2F030}" type="parTrans" cxnId="{70B7FEA0-C27D-4629-8B37-CFA1E0E336B4}">
      <dgm:prSet/>
      <dgm:spPr/>
      <dgm:t>
        <a:bodyPr/>
        <a:lstStyle/>
        <a:p>
          <a:endParaRPr lang="en-US"/>
        </a:p>
      </dgm:t>
    </dgm:pt>
    <dgm:pt modelId="{722D2E87-A3CC-45A7-8463-A5844AE2F955}" type="sibTrans" cxnId="{70B7FEA0-C27D-4629-8B37-CFA1E0E336B4}">
      <dgm:prSet/>
      <dgm:spPr/>
      <dgm:t>
        <a:bodyPr/>
        <a:lstStyle/>
        <a:p>
          <a:endParaRPr lang="en-US"/>
        </a:p>
      </dgm:t>
    </dgm:pt>
    <dgm:pt modelId="{EF779FBC-9A7C-46DF-BE4E-A550BDAB7E65}" type="pres">
      <dgm:prSet presAssocID="{C43F7674-24D6-4EDA-B1F4-6CC858AD11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084910-5C5B-4696-A6FE-C248B79C9823}" type="pres">
      <dgm:prSet presAssocID="{8D217995-6D68-4007-B17F-B51F3C0C585E}" presName="boxAndChildren" presStyleCnt="0"/>
      <dgm:spPr/>
    </dgm:pt>
    <dgm:pt modelId="{220A5B2E-F4CF-4A51-99A5-EF9253E0BF07}" type="pres">
      <dgm:prSet presAssocID="{8D217995-6D68-4007-B17F-B51F3C0C585E}" presName="parentTextBox" presStyleLbl="node1" presStyleIdx="0" presStyleCnt="6"/>
      <dgm:spPr/>
      <dgm:t>
        <a:bodyPr/>
        <a:lstStyle/>
        <a:p>
          <a:endParaRPr lang="en-US"/>
        </a:p>
      </dgm:t>
    </dgm:pt>
    <dgm:pt modelId="{6468F6D9-4350-476E-A2C5-262D825B3979}" type="pres">
      <dgm:prSet presAssocID="{5074D448-DA1F-4DAE-B990-2383E3DB5FE5}" presName="sp" presStyleCnt="0"/>
      <dgm:spPr/>
    </dgm:pt>
    <dgm:pt modelId="{E43A3544-CAD8-4904-B1FB-FAA3E08D354C}" type="pres">
      <dgm:prSet presAssocID="{9EB95CD0-7DC5-4203-A0F2-60B3E99A85B3}" presName="arrowAndChildren" presStyleCnt="0"/>
      <dgm:spPr/>
    </dgm:pt>
    <dgm:pt modelId="{25064B97-320E-4988-B04B-A1BB76665A88}" type="pres">
      <dgm:prSet presAssocID="{9EB95CD0-7DC5-4203-A0F2-60B3E99A85B3}" presName="parentTextArrow" presStyleLbl="node1" presStyleIdx="1" presStyleCnt="6"/>
      <dgm:spPr/>
      <dgm:t>
        <a:bodyPr/>
        <a:lstStyle/>
        <a:p>
          <a:endParaRPr lang="en-US"/>
        </a:p>
      </dgm:t>
    </dgm:pt>
    <dgm:pt modelId="{980CE7FE-8A8F-4314-81FC-E46BF4F24D4A}" type="pres">
      <dgm:prSet presAssocID="{552824FD-C037-4F04-8627-BD4355B856A9}" presName="sp" presStyleCnt="0"/>
      <dgm:spPr/>
    </dgm:pt>
    <dgm:pt modelId="{B81442D0-18E6-4395-BE45-0C5393D0386E}" type="pres">
      <dgm:prSet presAssocID="{B1C06716-030F-4272-B712-66F5BC409589}" presName="arrowAndChildren" presStyleCnt="0"/>
      <dgm:spPr/>
    </dgm:pt>
    <dgm:pt modelId="{B9FB1021-1B30-4A4C-AFD2-16A975607578}" type="pres">
      <dgm:prSet presAssocID="{B1C06716-030F-4272-B712-66F5BC409589}" presName="parentTextArrow" presStyleLbl="node1" presStyleIdx="2" presStyleCnt="6" custLinFactNeighborY="-2067"/>
      <dgm:spPr/>
      <dgm:t>
        <a:bodyPr/>
        <a:lstStyle/>
        <a:p>
          <a:endParaRPr lang="en-US"/>
        </a:p>
      </dgm:t>
    </dgm:pt>
    <dgm:pt modelId="{7D58B2DA-AA91-4AD4-B1CC-B776A1D28A08}" type="pres">
      <dgm:prSet presAssocID="{722D2E87-A3CC-45A7-8463-A5844AE2F955}" presName="sp" presStyleCnt="0"/>
      <dgm:spPr/>
    </dgm:pt>
    <dgm:pt modelId="{4262A7DB-4B65-407D-94CD-E7F002A2B493}" type="pres">
      <dgm:prSet presAssocID="{B1B77D4E-9DA8-4928-A954-ACC2ACA7F61C}" presName="arrowAndChildren" presStyleCnt="0"/>
      <dgm:spPr/>
    </dgm:pt>
    <dgm:pt modelId="{EEE1C552-8AE7-4ED2-8F28-CD16943F0DEE}" type="pres">
      <dgm:prSet presAssocID="{B1B77D4E-9DA8-4928-A954-ACC2ACA7F61C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2B029B3E-67DE-4C60-BD5A-E4C5193E1F17}" type="pres">
      <dgm:prSet presAssocID="{688ED1BF-58BB-4DB5-BD6B-4C4B2EABCCB2}" presName="sp" presStyleCnt="0"/>
      <dgm:spPr/>
    </dgm:pt>
    <dgm:pt modelId="{9F418979-FCCB-4966-9E23-5593049A1F78}" type="pres">
      <dgm:prSet presAssocID="{77AC7BAF-B5A0-494C-8612-9B757D162DCA}" presName="arrowAndChildren" presStyleCnt="0"/>
      <dgm:spPr/>
    </dgm:pt>
    <dgm:pt modelId="{A834C6FC-4B66-41CB-8A7A-C3E882D6C464}" type="pres">
      <dgm:prSet presAssocID="{77AC7BAF-B5A0-494C-8612-9B757D162DCA}" presName="parentTextArrow" presStyleLbl="node1" presStyleIdx="4" presStyleCnt="6"/>
      <dgm:spPr/>
      <dgm:t>
        <a:bodyPr/>
        <a:lstStyle/>
        <a:p>
          <a:endParaRPr lang="en-US"/>
        </a:p>
      </dgm:t>
    </dgm:pt>
    <dgm:pt modelId="{DF56E6B0-8F97-4A23-BE90-66099724CBCC}" type="pres">
      <dgm:prSet presAssocID="{99BAD6BE-854C-43AB-90BA-B98E2608CF74}" presName="sp" presStyleCnt="0"/>
      <dgm:spPr/>
    </dgm:pt>
    <dgm:pt modelId="{E4A5BBAE-D80B-439E-A282-ED959F0EBC90}" type="pres">
      <dgm:prSet presAssocID="{ED12FEFA-7A93-47C2-B951-1B71D0CDDCBC}" presName="arrowAndChildren" presStyleCnt="0"/>
      <dgm:spPr/>
    </dgm:pt>
    <dgm:pt modelId="{13AEEE24-EB09-42B4-958E-BD3BBFEDF1A5}" type="pres">
      <dgm:prSet presAssocID="{ED12FEFA-7A93-47C2-B951-1B71D0CDDCBC}" presName="parentTextArrow" presStyleLbl="node1" presStyleIdx="5" presStyleCnt="6" custLinFactNeighborX="-4918" custLinFactNeighborY="-3294"/>
      <dgm:spPr/>
      <dgm:t>
        <a:bodyPr/>
        <a:lstStyle/>
        <a:p>
          <a:endParaRPr lang="en-US"/>
        </a:p>
      </dgm:t>
    </dgm:pt>
  </dgm:ptLst>
  <dgm:cxnLst>
    <dgm:cxn modelId="{58CEA1CC-2BE0-4002-8C8F-EEC6A29E6C0F}" type="presOf" srcId="{9EB95CD0-7DC5-4203-A0F2-60B3E99A85B3}" destId="{25064B97-320E-4988-B04B-A1BB76665A88}" srcOrd="0" destOrd="0" presId="urn:microsoft.com/office/officeart/2005/8/layout/process4"/>
    <dgm:cxn modelId="{2075A421-22A0-4EB8-BF31-9EE3013FB0C7}" srcId="{C43F7674-24D6-4EDA-B1F4-6CC858AD110B}" destId="{B1C06716-030F-4272-B712-66F5BC409589}" srcOrd="3" destOrd="0" parTransId="{B53E6C9B-2A17-4E65-95A1-7C2D12F79AAE}" sibTransId="{552824FD-C037-4F04-8627-BD4355B856A9}"/>
    <dgm:cxn modelId="{75C04CC2-3FBF-457A-9561-F57E83ADC4FA}" type="presOf" srcId="{B1C06716-030F-4272-B712-66F5BC409589}" destId="{B9FB1021-1B30-4A4C-AFD2-16A975607578}" srcOrd="0" destOrd="0" presId="urn:microsoft.com/office/officeart/2005/8/layout/process4"/>
    <dgm:cxn modelId="{70B7FEA0-C27D-4629-8B37-CFA1E0E336B4}" srcId="{C43F7674-24D6-4EDA-B1F4-6CC858AD110B}" destId="{B1B77D4E-9DA8-4928-A954-ACC2ACA7F61C}" srcOrd="2" destOrd="0" parTransId="{124A25B2-F66B-4D39-A1FF-3960C6F2F030}" sibTransId="{722D2E87-A3CC-45A7-8463-A5844AE2F955}"/>
    <dgm:cxn modelId="{D944C894-CBD3-4469-9DE0-EE5EB03E05D5}" type="presOf" srcId="{C43F7674-24D6-4EDA-B1F4-6CC858AD110B}" destId="{EF779FBC-9A7C-46DF-BE4E-A550BDAB7E65}" srcOrd="0" destOrd="0" presId="urn:microsoft.com/office/officeart/2005/8/layout/process4"/>
    <dgm:cxn modelId="{48D0843B-C440-4451-B4A9-74E7A4AE7531}" srcId="{C43F7674-24D6-4EDA-B1F4-6CC858AD110B}" destId="{ED12FEFA-7A93-47C2-B951-1B71D0CDDCBC}" srcOrd="0" destOrd="0" parTransId="{E82F275B-D4FC-476D-B546-D3208C74C993}" sibTransId="{99BAD6BE-854C-43AB-90BA-B98E2608CF74}"/>
    <dgm:cxn modelId="{DB417CA0-D493-42D1-8491-EB476843CB11}" type="presOf" srcId="{8D217995-6D68-4007-B17F-B51F3C0C585E}" destId="{220A5B2E-F4CF-4A51-99A5-EF9253E0BF07}" srcOrd="0" destOrd="0" presId="urn:microsoft.com/office/officeart/2005/8/layout/process4"/>
    <dgm:cxn modelId="{04E65772-39CC-422E-AEFD-76BA875CAEAA}" srcId="{C43F7674-24D6-4EDA-B1F4-6CC858AD110B}" destId="{8D217995-6D68-4007-B17F-B51F3C0C585E}" srcOrd="5" destOrd="0" parTransId="{7F4268B4-834C-4FAD-BE3F-3AF055EB3AF1}" sibTransId="{F3AB46A3-CAB3-45B0-AF21-F94E50476F2C}"/>
    <dgm:cxn modelId="{0492D7ED-F87F-492B-801E-1FF2662DBB9E}" type="presOf" srcId="{B1B77D4E-9DA8-4928-A954-ACC2ACA7F61C}" destId="{EEE1C552-8AE7-4ED2-8F28-CD16943F0DEE}" srcOrd="0" destOrd="0" presId="urn:microsoft.com/office/officeart/2005/8/layout/process4"/>
    <dgm:cxn modelId="{BDF290AF-C297-4348-9EA3-F31E465084F1}" type="presOf" srcId="{77AC7BAF-B5A0-494C-8612-9B757D162DCA}" destId="{A834C6FC-4B66-41CB-8A7A-C3E882D6C464}" srcOrd="0" destOrd="0" presId="urn:microsoft.com/office/officeart/2005/8/layout/process4"/>
    <dgm:cxn modelId="{A63D38F5-4038-44BF-AAC6-71C70578427D}" type="presOf" srcId="{ED12FEFA-7A93-47C2-B951-1B71D0CDDCBC}" destId="{13AEEE24-EB09-42B4-958E-BD3BBFEDF1A5}" srcOrd="0" destOrd="0" presId="urn:microsoft.com/office/officeart/2005/8/layout/process4"/>
    <dgm:cxn modelId="{733B2B79-782E-4922-BF1E-BA8DA4736C13}" srcId="{C43F7674-24D6-4EDA-B1F4-6CC858AD110B}" destId="{77AC7BAF-B5A0-494C-8612-9B757D162DCA}" srcOrd="1" destOrd="0" parTransId="{F5E8B7EA-814E-4728-AFCA-9CDB7E756CE4}" sibTransId="{688ED1BF-58BB-4DB5-BD6B-4C4B2EABCCB2}"/>
    <dgm:cxn modelId="{C5AFC137-293C-4C6F-957C-BEC09A6783CF}" srcId="{C43F7674-24D6-4EDA-B1F4-6CC858AD110B}" destId="{9EB95CD0-7DC5-4203-A0F2-60B3E99A85B3}" srcOrd="4" destOrd="0" parTransId="{65F49274-71D4-4649-AEAA-067082794492}" sibTransId="{5074D448-DA1F-4DAE-B990-2383E3DB5FE5}"/>
    <dgm:cxn modelId="{4A77C70C-527D-4A60-8CDD-7CEE54FC6BE9}" type="presParOf" srcId="{EF779FBC-9A7C-46DF-BE4E-A550BDAB7E65}" destId="{22084910-5C5B-4696-A6FE-C248B79C9823}" srcOrd="0" destOrd="0" presId="urn:microsoft.com/office/officeart/2005/8/layout/process4"/>
    <dgm:cxn modelId="{91EAD805-5180-42AE-AC3B-715B41DC434A}" type="presParOf" srcId="{22084910-5C5B-4696-A6FE-C248B79C9823}" destId="{220A5B2E-F4CF-4A51-99A5-EF9253E0BF07}" srcOrd="0" destOrd="0" presId="urn:microsoft.com/office/officeart/2005/8/layout/process4"/>
    <dgm:cxn modelId="{ECB8C77A-E57C-4A45-AAF8-7C2039561498}" type="presParOf" srcId="{EF779FBC-9A7C-46DF-BE4E-A550BDAB7E65}" destId="{6468F6D9-4350-476E-A2C5-262D825B3979}" srcOrd="1" destOrd="0" presId="urn:microsoft.com/office/officeart/2005/8/layout/process4"/>
    <dgm:cxn modelId="{F560D7EE-8EDD-4119-AD25-29D2DF855239}" type="presParOf" srcId="{EF779FBC-9A7C-46DF-BE4E-A550BDAB7E65}" destId="{E43A3544-CAD8-4904-B1FB-FAA3E08D354C}" srcOrd="2" destOrd="0" presId="urn:microsoft.com/office/officeart/2005/8/layout/process4"/>
    <dgm:cxn modelId="{28DA378E-847C-4053-9B9D-F20DD0B7C6A6}" type="presParOf" srcId="{E43A3544-CAD8-4904-B1FB-FAA3E08D354C}" destId="{25064B97-320E-4988-B04B-A1BB76665A88}" srcOrd="0" destOrd="0" presId="urn:microsoft.com/office/officeart/2005/8/layout/process4"/>
    <dgm:cxn modelId="{D3575C2C-6B03-4072-9698-4B79658E8EA0}" type="presParOf" srcId="{EF779FBC-9A7C-46DF-BE4E-A550BDAB7E65}" destId="{980CE7FE-8A8F-4314-81FC-E46BF4F24D4A}" srcOrd="3" destOrd="0" presId="urn:microsoft.com/office/officeart/2005/8/layout/process4"/>
    <dgm:cxn modelId="{8B980A1A-8456-460F-A4E1-4EA380D67E7D}" type="presParOf" srcId="{EF779FBC-9A7C-46DF-BE4E-A550BDAB7E65}" destId="{B81442D0-18E6-4395-BE45-0C5393D0386E}" srcOrd="4" destOrd="0" presId="urn:microsoft.com/office/officeart/2005/8/layout/process4"/>
    <dgm:cxn modelId="{F4AAC8E4-60F3-4A2B-A6C7-C982DE44F5AB}" type="presParOf" srcId="{B81442D0-18E6-4395-BE45-0C5393D0386E}" destId="{B9FB1021-1B30-4A4C-AFD2-16A975607578}" srcOrd="0" destOrd="0" presId="urn:microsoft.com/office/officeart/2005/8/layout/process4"/>
    <dgm:cxn modelId="{6D998F7D-E121-4A9F-9B1E-8FAFF04E268F}" type="presParOf" srcId="{EF779FBC-9A7C-46DF-BE4E-A550BDAB7E65}" destId="{7D58B2DA-AA91-4AD4-B1CC-B776A1D28A08}" srcOrd="5" destOrd="0" presId="urn:microsoft.com/office/officeart/2005/8/layout/process4"/>
    <dgm:cxn modelId="{ED1CE663-C7E3-4B7C-8204-8BE938818EF7}" type="presParOf" srcId="{EF779FBC-9A7C-46DF-BE4E-A550BDAB7E65}" destId="{4262A7DB-4B65-407D-94CD-E7F002A2B493}" srcOrd="6" destOrd="0" presId="urn:microsoft.com/office/officeart/2005/8/layout/process4"/>
    <dgm:cxn modelId="{0AA465C6-FDBD-4E8E-93C8-61E7501070DB}" type="presParOf" srcId="{4262A7DB-4B65-407D-94CD-E7F002A2B493}" destId="{EEE1C552-8AE7-4ED2-8F28-CD16943F0DEE}" srcOrd="0" destOrd="0" presId="urn:microsoft.com/office/officeart/2005/8/layout/process4"/>
    <dgm:cxn modelId="{F65BCB8F-4E21-40A3-AD2D-364D6D0F134A}" type="presParOf" srcId="{EF779FBC-9A7C-46DF-BE4E-A550BDAB7E65}" destId="{2B029B3E-67DE-4C60-BD5A-E4C5193E1F17}" srcOrd="7" destOrd="0" presId="urn:microsoft.com/office/officeart/2005/8/layout/process4"/>
    <dgm:cxn modelId="{7037EA82-A822-4D4D-90E1-07A7CB0AE9B5}" type="presParOf" srcId="{EF779FBC-9A7C-46DF-BE4E-A550BDAB7E65}" destId="{9F418979-FCCB-4966-9E23-5593049A1F78}" srcOrd="8" destOrd="0" presId="urn:microsoft.com/office/officeart/2005/8/layout/process4"/>
    <dgm:cxn modelId="{905F6E10-0BA6-4F48-8D15-EFDA5EBED31F}" type="presParOf" srcId="{9F418979-FCCB-4966-9E23-5593049A1F78}" destId="{A834C6FC-4B66-41CB-8A7A-C3E882D6C464}" srcOrd="0" destOrd="0" presId="urn:microsoft.com/office/officeart/2005/8/layout/process4"/>
    <dgm:cxn modelId="{6A58E688-A060-486A-937B-7386E92FD027}" type="presParOf" srcId="{EF779FBC-9A7C-46DF-BE4E-A550BDAB7E65}" destId="{DF56E6B0-8F97-4A23-BE90-66099724CBCC}" srcOrd="9" destOrd="0" presId="urn:microsoft.com/office/officeart/2005/8/layout/process4"/>
    <dgm:cxn modelId="{3ABE2D06-FB27-4CBC-98F7-D8DF17EC8B43}" type="presParOf" srcId="{EF779FBC-9A7C-46DF-BE4E-A550BDAB7E65}" destId="{E4A5BBAE-D80B-439E-A282-ED959F0EBC90}" srcOrd="10" destOrd="0" presId="urn:microsoft.com/office/officeart/2005/8/layout/process4"/>
    <dgm:cxn modelId="{0A7D3374-50F9-4B5B-8014-4E74CEA0CF44}" type="presParOf" srcId="{E4A5BBAE-D80B-439E-A282-ED959F0EBC90}" destId="{13AEEE24-EB09-42B4-958E-BD3BBFEDF1A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3F7674-24D6-4EDA-B1F4-6CC858AD110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B95CD0-7DC5-4203-A0F2-60B3E99A85B3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Form 486</a:t>
          </a:r>
          <a:endParaRPr lang="en-US" sz="1800" dirty="0">
            <a:solidFill>
              <a:schemeClr val="tx1"/>
            </a:solidFill>
          </a:endParaRPr>
        </a:p>
      </dgm:t>
    </dgm:pt>
    <dgm:pt modelId="{65F49274-71D4-4649-AEAA-067082794492}" type="parTrans" cxnId="{C5AFC137-293C-4C6F-957C-BEC09A6783CF}">
      <dgm:prSet/>
      <dgm:spPr/>
      <dgm:t>
        <a:bodyPr/>
        <a:lstStyle/>
        <a:p>
          <a:endParaRPr lang="en-US"/>
        </a:p>
      </dgm:t>
    </dgm:pt>
    <dgm:pt modelId="{5074D448-DA1F-4DAE-B990-2383E3DB5FE5}" type="sibTrans" cxnId="{C5AFC137-293C-4C6F-957C-BEC09A6783CF}">
      <dgm:prSet/>
      <dgm:spPr/>
      <dgm:t>
        <a:bodyPr/>
        <a:lstStyle/>
        <a:p>
          <a:endParaRPr lang="en-US"/>
        </a:p>
      </dgm:t>
    </dgm:pt>
    <dgm:pt modelId="{8D217995-6D68-4007-B17F-B51F3C0C585E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2000" b="1" i="1" dirty="0" smtClean="0">
              <a:solidFill>
                <a:schemeClr val="bg1"/>
              </a:solidFill>
            </a:rPr>
            <a:t>Forms 472 (BEAR) and 474 (SPI)</a:t>
          </a:r>
          <a:endParaRPr lang="en-US" sz="2000" b="1" i="1" dirty="0">
            <a:solidFill>
              <a:schemeClr val="bg1"/>
            </a:solidFill>
          </a:endParaRPr>
        </a:p>
      </dgm:t>
    </dgm:pt>
    <dgm:pt modelId="{7F4268B4-834C-4FAD-BE3F-3AF055EB3AF1}" type="parTrans" cxnId="{04E65772-39CC-422E-AEFD-76BA875CAEAA}">
      <dgm:prSet/>
      <dgm:spPr/>
      <dgm:t>
        <a:bodyPr/>
        <a:lstStyle/>
        <a:p>
          <a:endParaRPr lang="en-US"/>
        </a:p>
      </dgm:t>
    </dgm:pt>
    <dgm:pt modelId="{F3AB46A3-CAB3-45B0-AF21-F94E50476F2C}" type="sibTrans" cxnId="{04E65772-39CC-422E-AEFD-76BA875CAEAA}">
      <dgm:prSet/>
      <dgm:spPr/>
      <dgm:t>
        <a:bodyPr/>
        <a:lstStyle/>
        <a:p>
          <a:endParaRPr lang="en-US"/>
        </a:p>
      </dgm:t>
    </dgm:pt>
    <dgm:pt modelId="{77AC7BAF-B5A0-494C-8612-9B757D162DCA}">
      <dgm:prSet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Bid Evaluation</a:t>
          </a:r>
          <a:endParaRPr lang="en-US" sz="1800" dirty="0">
            <a:solidFill>
              <a:schemeClr val="tx1"/>
            </a:solidFill>
          </a:endParaRPr>
        </a:p>
      </dgm:t>
    </dgm:pt>
    <dgm:pt modelId="{F5E8B7EA-814E-4728-AFCA-9CDB7E756CE4}" type="parTrans" cxnId="{733B2B79-782E-4922-BF1E-BA8DA4736C13}">
      <dgm:prSet/>
      <dgm:spPr/>
      <dgm:t>
        <a:bodyPr/>
        <a:lstStyle/>
        <a:p>
          <a:endParaRPr lang="en-US"/>
        </a:p>
      </dgm:t>
    </dgm:pt>
    <dgm:pt modelId="{688ED1BF-58BB-4DB5-BD6B-4C4B2EABCCB2}" type="sibTrans" cxnId="{733B2B79-782E-4922-BF1E-BA8DA4736C13}">
      <dgm:prSet/>
      <dgm:spPr/>
      <dgm:t>
        <a:bodyPr/>
        <a:lstStyle/>
        <a:p>
          <a:endParaRPr lang="en-US"/>
        </a:p>
      </dgm:t>
    </dgm:pt>
    <dgm:pt modelId="{ED12FEFA-7A93-47C2-B951-1B71D0CDDCBC}">
      <dgm:prSet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Form 470 / Competitive Bidding</a:t>
          </a:r>
          <a:endParaRPr lang="en-US" sz="1800" dirty="0">
            <a:solidFill>
              <a:schemeClr val="tx1"/>
            </a:solidFill>
          </a:endParaRPr>
        </a:p>
      </dgm:t>
    </dgm:pt>
    <dgm:pt modelId="{E82F275B-D4FC-476D-B546-D3208C74C993}" type="parTrans" cxnId="{48D0843B-C440-4451-B4A9-74E7A4AE7531}">
      <dgm:prSet/>
      <dgm:spPr/>
      <dgm:t>
        <a:bodyPr/>
        <a:lstStyle/>
        <a:p>
          <a:endParaRPr lang="en-US"/>
        </a:p>
      </dgm:t>
    </dgm:pt>
    <dgm:pt modelId="{99BAD6BE-854C-43AB-90BA-B98E2608CF74}" type="sibTrans" cxnId="{48D0843B-C440-4451-B4A9-74E7A4AE7531}">
      <dgm:prSet/>
      <dgm:spPr/>
      <dgm:t>
        <a:bodyPr/>
        <a:lstStyle/>
        <a:p>
          <a:endParaRPr lang="en-US"/>
        </a:p>
      </dgm:t>
    </dgm:pt>
    <dgm:pt modelId="{B1C06716-030F-4272-B712-66F5BC409589}">
      <dgm:prSet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Application Review and FCDL</a:t>
          </a:r>
          <a:endParaRPr lang="en-US" sz="1800" dirty="0">
            <a:solidFill>
              <a:schemeClr val="tx1"/>
            </a:solidFill>
          </a:endParaRPr>
        </a:p>
      </dgm:t>
    </dgm:pt>
    <dgm:pt modelId="{B53E6C9B-2A17-4E65-95A1-7C2D12F79AAE}" type="parTrans" cxnId="{2075A421-22A0-4EB8-BF31-9EE3013FB0C7}">
      <dgm:prSet/>
      <dgm:spPr/>
      <dgm:t>
        <a:bodyPr/>
        <a:lstStyle/>
        <a:p>
          <a:endParaRPr lang="en-US"/>
        </a:p>
      </dgm:t>
    </dgm:pt>
    <dgm:pt modelId="{552824FD-C037-4F04-8627-BD4355B856A9}" type="sibTrans" cxnId="{2075A421-22A0-4EB8-BF31-9EE3013FB0C7}">
      <dgm:prSet/>
      <dgm:spPr/>
      <dgm:t>
        <a:bodyPr/>
        <a:lstStyle/>
        <a:p>
          <a:endParaRPr lang="en-US"/>
        </a:p>
      </dgm:t>
    </dgm:pt>
    <dgm:pt modelId="{B1B77D4E-9DA8-4928-A954-ACC2ACA7F61C}">
      <dgm:prSet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Form 471</a:t>
          </a:r>
          <a:endParaRPr lang="en-US" sz="1800" dirty="0">
            <a:solidFill>
              <a:schemeClr val="tx1"/>
            </a:solidFill>
          </a:endParaRPr>
        </a:p>
      </dgm:t>
    </dgm:pt>
    <dgm:pt modelId="{124A25B2-F66B-4D39-A1FF-3960C6F2F030}" type="parTrans" cxnId="{70B7FEA0-C27D-4629-8B37-CFA1E0E336B4}">
      <dgm:prSet/>
      <dgm:spPr/>
      <dgm:t>
        <a:bodyPr/>
        <a:lstStyle/>
        <a:p>
          <a:endParaRPr lang="en-US"/>
        </a:p>
      </dgm:t>
    </dgm:pt>
    <dgm:pt modelId="{722D2E87-A3CC-45A7-8463-A5844AE2F955}" type="sibTrans" cxnId="{70B7FEA0-C27D-4629-8B37-CFA1E0E336B4}">
      <dgm:prSet/>
      <dgm:spPr/>
      <dgm:t>
        <a:bodyPr/>
        <a:lstStyle/>
        <a:p>
          <a:endParaRPr lang="en-US"/>
        </a:p>
      </dgm:t>
    </dgm:pt>
    <dgm:pt modelId="{EF779FBC-9A7C-46DF-BE4E-A550BDAB7E65}" type="pres">
      <dgm:prSet presAssocID="{C43F7674-24D6-4EDA-B1F4-6CC858AD11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084910-5C5B-4696-A6FE-C248B79C9823}" type="pres">
      <dgm:prSet presAssocID="{8D217995-6D68-4007-B17F-B51F3C0C585E}" presName="boxAndChildren" presStyleCnt="0"/>
      <dgm:spPr/>
    </dgm:pt>
    <dgm:pt modelId="{220A5B2E-F4CF-4A51-99A5-EF9253E0BF07}" type="pres">
      <dgm:prSet presAssocID="{8D217995-6D68-4007-B17F-B51F3C0C585E}" presName="parentTextBox" presStyleLbl="node1" presStyleIdx="0" presStyleCnt="6" custScaleY="95603"/>
      <dgm:spPr/>
      <dgm:t>
        <a:bodyPr/>
        <a:lstStyle/>
        <a:p>
          <a:endParaRPr lang="en-US"/>
        </a:p>
      </dgm:t>
    </dgm:pt>
    <dgm:pt modelId="{6468F6D9-4350-476E-A2C5-262D825B3979}" type="pres">
      <dgm:prSet presAssocID="{5074D448-DA1F-4DAE-B990-2383E3DB5FE5}" presName="sp" presStyleCnt="0"/>
      <dgm:spPr/>
    </dgm:pt>
    <dgm:pt modelId="{E43A3544-CAD8-4904-B1FB-FAA3E08D354C}" type="pres">
      <dgm:prSet presAssocID="{9EB95CD0-7DC5-4203-A0F2-60B3E99A85B3}" presName="arrowAndChildren" presStyleCnt="0"/>
      <dgm:spPr/>
    </dgm:pt>
    <dgm:pt modelId="{25064B97-320E-4988-B04B-A1BB76665A88}" type="pres">
      <dgm:prSet presAssocID="{9EB95CD0-7DC5-4203-A0F2-60B3E99A85B3}" presName="parentTextArrow" presStyleLbl="node1" presStyleIdx="1" presStyleCnt="6"/>
      <dgm:spPr/>
      <dgm:t>
        <a:bodyPr/>
        <a:lstStyle/>
        <a:p>
          <a:endParaRPr lang="en-US"/>
        </a:p>
      </dgm:t>
    </dgm:pt>
    <dgm:pt modelId="{980CE7FE-8A8F-4314-81FC-E46BF4F24D4A}" type="pres">
      <dgm:prSet presAssocID="{552824FD-C037-4F04-8627-BD4355B856A9}" presName="sp" presStyleCnt="0"/>
      <dgm:spPr/>
    </dgm:pt>
    <dgm:pt modelId="{B81442D0-18E6-4395-BE45-0C5393D0386E}" type="pres">
      <dgm:prSet presAssocID="{B1C06716-030F-4272-B712-66F5BC409589}" presName="arrowAndChildren" presStyleCnt="0"/>
      <dgm:spPr/>
    </dgm:pt>
    <dgm:pt modelId="{B9FB1021-1B30-4A4C-AFD2-16A975607578}" type="pres">
      <dgm:prSet presAssocID="{B1C06716-030F-4272-B712-66F5BC409589}" presName="parentTextArrow" presStyleLbl="node1" presStyleIdx="2" presStyleCnt="6" custLinFactNeighborY="-2067"/>
      <dgm:spPr/>
      <dgm:t>
        <a:bodyPr/>
        <a:lstStyle/>
        <a:p>
          <a:endParaRPr lang="en-US"/>
        </a:p>
      </dgm:t>
    </dgm:pt>
    <dgm:pt modelId="{7D58B2DA-AA91-4AD4-B1CC-B776A1D28A08}" type="pres">
      <dgm:prSet presAssocID="{722D2E87-A3CC-45A7-8463-A5844AE2F955}" presName="sp" presStyleCnt="0"/>
      <dgm:spPr/>
    </dgm:pt>
    <dgm:pt modelId="{4262A7DB-4B65-407D-94CD-E7F002A2B493}" type="pres">
      <dgm:prSet presAssocID="{B1B77D4E-9DA8-4928-A954-ACC2ACA7F61C}" presName="arrowAndChildren" presStyleCnt="0"/>
      <dgm:spPr/>
    </dgm:pt>
    <dgm:pt modelId="{EEE1C552-8AE7-4ED2-8F28-CD16943F0DEE}" type="pres">
      <dgm:prSet presAssocID="{B1B77D4E-9DA8-4928-A954-ACC2ACA7F61C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2B029B3E-67DE-4C60-BD5A-E4C5193E1F17}" type="pres">
      <dgm:prSet presAssocID="{688ED1BF-58BB-4DB5-BD6B-4C4B2EABCCB2}" presName="sp" presStyleCnt="0"/>
      <dgm:spPr/>
    </dgm:pt>
    <dgm:pt modelId="{9F418979-FCCB-4966-9E23-5593049A1F78}" type="pres">
      <dgm:prSet presAssocID="{77AC7BAF-B5A0-494C-8612-9B757D162DCA}" presName="arrowAndChildren" presStyleCnt="0"/>
      <dgm:spPr/>
    </dgm:pt>
    <dgm:pt modelId="{A834C6FC-4B66-41CB-8A7A-C3E882D6C464}" type="pres">
      <dgm:prSet presAssocID="{77AC7BAF-B5A0-494C-8612-9B757D162DCA}" presName="parentTextArrow" presStyleLbl="node1" presStyleIdx="4" presStyleCnt="6"/>
      <dgm:spPr/>
      <dgm:t>
        <a:bodyPr/>
        <a:lstStyle/>
        <a:p>
          <a:endParaRPr lang="en-US"/>
        </a:p>
      </dgm:t>
    </dgm:pt>
    <dgm:pt modelId="{DF56E6B0-8F97-4A23-BE90-66099724CBCC}" type="pres">
      <dgm:prSet presAssocID="{99BAD6BE-854C-43AB-90BA-B98E2608CF74}" presName="sp" presStyleCnt="0"/>
      <dgm:spPr/>
    </dgm:pt>
    <dgm:pt modelId="{E4A5BBAE-D80B-439E-A282-ED959F0EBC90}" type="pres">
      <dgm:prSet presAssocID="{ED12FEFA-7A93-47C2-B951-1B71D0CDDCBC}" presName="arrowAndChildren" presStyleCnt="0"/>
      <dgm:spPr/>
    </dgm:pt>
    <dgm:pt modelId="{13AEEE24-EB09-42B4-958E-BD3BBFEDF1A5}" type="pres">
      <dgm:prSet presAssocID="{ED12FEFA-7A93-47C2-B951-1B71D0CDDCBC}" presName="parentTextArrow" presStyleLbl="node1" presStyleIdx="5" presStyleCnt="6" custLinFactNeighborX="-3279" custLinFactNeighborY="-3294"/>
      <dgm:spPr/>
      <dgm:t>
        <a:bodyPr/>
        <a:lstStyle/>
        <a:p>
          <a:endParaRPr lang="en-US"/>
        </a:p>
      </dgm:t>
    </dgm:pt>
  </dgm:ptLst>
  <dgm:cxnLst>
    <dgm:cxn modelId="{2075A421-22A0-4EB8-BF31-9EE3013FB0C7}" srcId="{C43F7674-24D6-4EDA-B1F4-6CC858AD110B}" destId="{B1C06716-030F-4272-B712-66F5BC409589}" srcOrd="3" destOrd="0" parTransId="{B53E6C9B-2A17-4E65-95A1-7C2D12F79AAE}" sibTransId="{552824FD-C037-4F04-8627-BD4355B856A9}"/>
    <dgm:cxn modelId="{70B7FEA0-C27D-4629-8B37-CFA1E0E336B4}" srcId="{C43F7674-24D6-4EDA-B1F4-6CC858AD110B}" destId="{B1B77D4E-9DA8-4928-A954-ACC2ACA7F61C}" srcOrd="2" destOrd="0" parTransId="{124A25B2-F66B-4D39-A1FF-3960C6F2F030}" sibTransId="{722D2E87-A3CC-45A7-8463-A5844AE2F955}"/>
    <dgm:cxn modelId="{409DF19E-95AC-4EDF-8649-3DEF90E5D81D}" type="presOf" srcId="{9EB95CD0-7DC5-4203-A0F2-60B3E99A85B3}" destId="{25064B97-320E-4988-B04B-A1BB76665A88}" srcOrd="0" destOrd="0" presId="urn:microsoft.com/office/officeart/2005/8/layout/process4"/>
    <dgm:cxn modelId="{48D0843B-C440-4451-B4A9-74E7A4AE7531}" srcId="{C43F7674-24D6-4EDA-B1F4-6CC858AD110B}" destId="{ED12FEFA-7A93-47C2-B951-1B71D0CDDCBC}" srcOrd="0" destOrd="0" parTransId="{E82F275B-D4FC-476D-B546-D3208C74C993}" sibTransId="{99BAD6BE-854C-43AB-90BA-B98E2608CF74}"/>
    <dgm:cxn modelId="{04E65772-39CC-422E-AEFD-76BA875CAEAA}" srcId="{C43F7674-24D6-4EDA-B1F4-6CC858AD110B}" destId="{8D217995-6D68-4007-B17F-B51F3C0C585E}" srcOrd="5" destOrd="0" parTransId="{7F4268B4-834C-4FAD-BE3F-3AF055EB3AF1}" sibTransId="{F3AB46A3-CAB3-45B0-AF21-F94E50476F2C}"/>
    <dgm:cxn modelId="{799C8F81-DDD4-4574-8FC0-499CC3D23946}" type="presOf" srcId="{B1B77D4E-9DA8-4928-A954-ACC2ACA7F61C}" destId="{EEE1C552-8AE7-4ED2-8F28-CD16943F0DEE}" srcOrd="0" destOrd="0" presId="urn:microsoft.com/office/officeart/2005/8/layout/process4"/>
    <dgm:cxn modelId="{8B61E351-7365-4286-9056-7FCBD544B6EE}" type="presOf" srcId="{B1C06716-030F-4272-B712-66F5BC409589}" destId="{B9FB1021-1B30-4A4C-AFD2-16A975607578}" srcOrd="0" destOrd="0" presId="urn:microsoft.com/office/officeart/2005/8/layout/process4"/>
    <dgm:cxn modelId="{A60B7D0A-584E-4181-A5AF-071083B9CF7B}" type="presOf" srcId="{ED12FEFA-7A93-47C2-B951-1B71D0CDDCBC}" destId="{13AEEE24-EB09-42B4-958E-BD3BBFEDF1A5}" srcOrd="0" destOrd="0" presId="urn:microsoft.com/office/officeart/2005/8/layout/process4"/>
    <dgm:cxn modelId="{B17CB164-7446-4043-8967-F0FDAFA1F143}" type="presOf" srcId="{8D217995-6D68-4007-B17F-B51F3C0C585E}" destId="{220A5B2E-F4CF-4A51-99A5-EF9253E0BF07}" srcOrd="0" destOrd="0" presId="urn:microsoft.com/office/officeart/2005/8/layout/process4"/>
    <dgm:cxn modelId="{96D8AE46-B808-4B81-A3A7-F9F585C78948}" type="presOf" srcId="{77AC7BAF-B5A0-494C-8612-9B757D162DCA}" destId="{A834C6FC-4B66-41CB-8A7A-C3E882D6C464}" srcOrd="0" destOrd="0" presId="urn:microsoft.com/office/officeart/2005/8/layout/process4"/>
    <dgm:cxn modelId="{ADCDCFF0-685B-4214-8D06-553E9AAC2676}" type="presOf" srcId="{C43F7674-24D6-4EDA-B1F4-6CC858AD110B}" destId="{EF779FBC-9A7C-46DF-BE4E-A550BDAB7E65}" srcOrd="0" destOrd="0" presId="urn:microsoft.com/office/officeart/2005/8/layout/process4"/>
    <dgm:cxn modelId="{733B2B79-782E-4922-BF1E-BA8DA4736C13}" srcId="{C43F7674-24D6-4EDA-B1F4-6CC858AD110B}" destId="{77AC7BAF-B5A0-494C-8612-9B757D162DCA}" srcOrd="1" destOrd="0" parTransId="{F5E8B7EA-814E-4728-AFCA-9CDB7E756CE4}" sibTransId="{688ED1BF-58BB-4DB5-BD6B-4C4B2EABCCB2}"/>
    <dgm:cxn modelId="{C5AFC137-293C-4C6F-957C-BEC09A6783CF}" srcId="{C43F7674-24D6-4EDA-B1F4-6CC858AD110B}" destId="{9EB95CD0-7DC5-4203-A0F2-60B3E99A85B3}" srcOrd="4" destOrd="0" parTransId="{65F49274-71D4-4649-AEAA-067082794492}" sibTransId="{5074D448-DA1F-4DAE-B990-2383E3DB5FE5}"/>
    <dgm:cxn modelId="{6BEAB319-AB1C-468A-9201-5950D5234686}" type="presParOf" srcId="{EF779FBC-9A7C-46DF-BE4E-A550BDAB7E65}" destId="{22084910-5C5B-4696-A6FE-C248B79C9823}" srcOrd="0" destOrd="0" presId="urn:microsoft.com/office/officeart/2005/8/layout/process4"/>
    <dgm:cxn modelId="{BBA099C2-9AA5-464E-ABEE-B1D380DFFBCE}" type="presParOf" srcId="{22084910-5C5B-4696-A6FE-C248B79C9823}" destId="{220A5B2E-F4CF-4A51-99A5-EF9253E0BF07}" srcOrd="0" destOrd="0" presId="urn:microsoft.com/office/officeart/2005/8/layout/process4"/>
    <dgm:cxn modelId="{7BC27323-5497-4599-9474-02BC7E8B1BE9}" type="presParOf" srcId="{EF779FBC-9A7C-46DF-BE4E-A550BDAB7E65}" destId="{6468F6D9-4350-476E-A2C5-262D825B3979}" srcOrd="1" destOrd="0" presId="urn:microsoft.com/office/officeart/2005/8/layout/process4"/>
    <dgm:cxn modelId="{EAE0B529-EC35-490A-846F-3ECDB37D47F7}" type="presParOf" srcId="{EF779FBC-9A7C-46DF-BE4E-A550BDAB7E65}" destId="{E43A3544-CAD8-4904-B1FB-FAA3E08D354C}" srcOrd="2" destOrd="0" presId="urn:microsoft.com/office/officeart/2005/8/layout/process4"/>
    <dgm:cxn modelId="{B89C7257-D968-4676-BDD4-6A8736D96A74}" type="presParOf" srcId="{E43A3544-CAD8-4904-B1FB-FAA3E08D354C}" destId="{25064B97-320E-4988-B04B-A1BB76665A88}" srcOrd="0" destOrd="0" presId="urn:microsoft.com/office/officeart/2005/8/layout/process4"/>
    <dgm:cxn modelId="{4A282CA7-0457-4AB2-A5A6-02237737B2DA}" type="presParOf" srcId="{EF779FBC-9A7C-46DF-BE4E-A550BDAB7E65}" destId="{980CE7FE-8A8F-4314-81FC-E46BF4F24D4A}" srcOrd="3" destOrd="0" presId="urn:microsoft.com/office/officeart/2005/8/layout/process4"/>
    <dgm:cxn modelId="{CDBBD82E-1A0A-4AF2-9194-0F02F548E94B}" type="presParOf" srcId="{EF779FBC-9A7C-46DF-BE4E-A550BDAB7E65}" destId="{B81442D0-18E6-4395-BE45-0C5393D0386E}" srcOrd="4" destOrd="0" presId="urn:microsoft.com/office/officeart/2005/8/layout/process4"/>
    <dgm:cxn modelId="{7907083D-747E-4729-A635-A8AD4CAF5323}" type="presParOf" srcId="{B81442D0-18E6-4395-BE45-0C5393D0386E}" destId="{B9FB1021-1B30-4A4C-AFD2-16A975607578}" srcOrd="0" destOrd="0" presId="urn:microsoft.com/office/officeart/2005/8/layout/process4"/>
    <dgm:cxn modelId="{668120D2-3F9F-48AF-A04C-98E1A25F9FE0}" type="presParOf" srcId="{EF779FBC-9A7C-46DF-BE4E-A550BDAB7E65}" destId="{7D58B2DA-AA91-4AD4-B1CC-B776A1D28A08}" srcOrd="5" destOrd="0" presId="urn:microsoft.com/office/officeart/2005/8/layout/process4"/>
    <dgm:cxn modelId="{B2374094-D9E3-423B-BC4B-1786E32DA665}" type="presParOf" srcId="{EF779FBC-9A7C-46DF-BE4E-A550BDAB7E65}" destId="{4262A7DB-4B65-407D-94CD-E7F002A2B493}" srcOrd="6" destOrd="0" presId="urn:microsoft.com/office/officeart/2005/8/layout/process4"/>
    <dgm:cxn modelId="{868CFB45-1806-49C3-ABA3-5D11239B9EDE}" type="presParOf" srcId="{4262A7DB-4B65-407D-94CD-E7F002A2B493}" destId="{EEE1C552-8AE7-4ED2-8F28-CD16943F0DEE}" srcOrd="0" destOrd="0" presId="urn:microsoft.com/office/officeart/2005/8/layout/process4"/>
    <dgm:cxn modelId="{3537528F-688C-4702-9159-7EFCE033AF84}" type="presParOf" srcId="{EF779FBC-9A7C-46DF-BE4E-A550BDAB7E65}" destId="{2B029B3E-67DE-4C60-BD5A-E4C5193E1F17}" srcOrd="7" destOrd="0" presId="urn:microsoft.com/office/officeart/2005/8/layout/process4"/>
    <dgm:cxn modelId="{F40527F0-4101-4BA7-AAA2-DA809BC08C74}" type="presParOf" srcId="{EF779FBC-9A7C-46DF-BE4E-A550BDAB7E65}" destId="{9F418979-FCCB-4966-9E23-5593049A1F78}" srcOrd="8" destOrd="0" presId="urn:microsoft.com/office/officeart/2005/8/layout/process4"/>
    <dgm:cxn modelId="{910DAB9A-3A9F-432A-A518-436092134310}" type="presParOf" srcId="{9F418979-FCCB-4966-9E23-5593049A1F78}" destId="{A834C6FC-4B66-41CB-8A7A-C3E882D6C464}" srcOrd="0" destOrd="0" presId="urn:microsoft.com/office/officeart/2005/8/layout/process4"/>
    <dgm:cxn modelId="{0D469120-513B-4388-A91F-E497C28CAF01}" type="presParOf" srcId="{EF779FBC-9A7C-46DF-BE4E-A550BDAB7E65}" destId="{DF56E6B0-8F97-4A23-BE90-66099724CBCC}" srcOrd="9" destOrd="0" presId="urn:microsoft.com/office/officeart/2005/8/layout/process4"/>
    <dgm:cxn modelId="{53CDBBFA-4C5D-47A6-A122-EFAA90600506}" type="presParOf" srcId="{EF779FBC-9A7C-46DF-BE4E-A550BDAB7E65}" destId="{E4A5BBAE-D80B-439E-A282-ED959F0EBC90}" srcOrd="10" destOrd="0" presId="urn:microsoft.com/office/officeart/2005/8/layout/process4"/>
    <dgm:cxn modelId="{E188E447-9942-43CB-B3C5-B68EAD4C8710}" type="presParOf" srcId="{E4A5BBAE-D80B-439E-A282-ED959F0EBC90}" destId="{13AEEE24-EB09-42B4-958E-BD3BBFEDF1A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A5B2E-F4CF-4A51-99A5-EF9253E0BF07}">
      <dsp:nvSpPr>
        <dsp:cNvPr id="0" name=""/>
        <dsp:cNvSpPr/>
      </dsp:nvSpPr>
      <dsp:spPr>
        <a:xfrm>
          <a:off x="0" y="4358968"/>
          <a:ext cx="6324600" cy="571806"/>
        </a:xfrm>
        <a:prstGeom prst="rec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Forms 472 (BEAR) or 474 (SPI)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4358968"/>
        <a:ext cx="6324600" cy="571806"/>
      </dsp:txXfrm>
    </dsp:sp>
    <dsp:sp modelId="{25064B97-320E-4988-B04B-A1BB76665A88}">
      <dsp:nvSpPr>
        <dsp:cNvPr id="0" name=""/>
        <dsp:cNvSpPr/>
      </dsp:nvSpPr>
      <dsp:spPr>
        <a:xfrm rot="10800000">
          <a:off x="0" y="3428999"/>
          <a:ext cx="6324600" cy="879437"/>
        </a:xfrm>
        <a:prstGeom prst="upArrowCallou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Form 486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0" y="3428999"/>
        <a:ext cx="6324600" cy="571432"/>
      </dsp:txXfrm>
    </dsp:sp>
    <dsp:sp modelId="{B9FB1021-1B30-4A4C-AFD2-16A975607578}">
      <dsp:nvSpPr>
        <dsp:cNvPr id="0" name=""/>
        <dsp:cNvSpPr/>
      </dsp:nvSpPr>
      <dsp:spPr>
        <a:xfrm rot="10800000">
          <a:off x="0" y="2596736"/>
          <a:ext cx="6324600" cy="879437"/>
        </a:xfrm>
        <a:prstGeom prst="upArrowCallou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Application Review and FCDL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0" y="2596736"/>
        <a:ext cx="6324600" cy="571432"/>
      </dsp:txXfrm>
    </dsp:sp>
    <dsp:sp modelId="{EEE1C552-8AE7-4ED2-8F28-CD16943F0DEE}">
      <dsp:nvSpPr>
        <dsp:cNvPr id="0" name=""/>
        <dsp:cNvSpPr/>
      </dsp:nvSpPr>
      <dsp:spPr>
        <a:xfrm rot="10800000">
          <a:off x="0" y="1744054"/>
          <a:ext cx="6324600" cy="879437"/>
        </a:xfrm>
        <a:prstGeom prst="upArrowCallou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Form 471 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0" y="1744054"/>
        <a:ext cx="6324600" cy="571432"/>
      </dsp:txXfrm>
    </dsp:sp>
    <dsp:sp modelId="{A834C6FC-4B66-41CB-8A7A-C3E882D6C464}">
      <dsp:nvSpPr>
        <dsp:cNvPr id="0" name=""/>
        <dsp:cNvSpPr/>
      </dsp:nvSpPr>
      <dsp:spPr>
        <a:xfrm rot="10800000">
          <a:off x="0" y="917842"/>
          <a:ext cx="6324600" cy="879437"/>
        </a:xfrm>
        <a:prstGeom prst="upArrowCallou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Bid Evaluation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0" y="917842"/>
        <a:ext cx="6324600" cy="571432"/>
      </dsp:txXfrm>
    </dsp:sp>
    <dsp:sp modelId="{13AEEE24-EB09-42B4-958E-BD3BBFEDF1A5}">
      <dsp:nvSpPr>
        <dsp:cNvPr id="0" name=""/>
        <dsp:cNvSpPr/>
      </dsp:nvSpPr>
      <dsp:spPr>
        <a:xfrm rot="10800000">
          <a:off x="0" y="0"/>
          <a:ext cx="6324600" cy="879437"/>
        </a:xfrm>
        <a:prstGeom prst="upArrowCallou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chemeClr val="bg1"/>
              </a:solidFill>
            </a:rPr>
            <a:t>Form 470 / Competitive Bidding </a:t>
          </a:r>
          <a:endParaRPr lang="en-US" sz="2400" b="1" i="1" kern="1200" dirty="0">
            <a:solidFill>
              <a:schemeClr val="bg1"/>
            </a:solidFill>
          </a:endParaRPr>
        </a:p>
      </dsp:txBody>
      <dsp:txXfrm rot="10800000">
        <a:off x="0" y="0"/>
        <a:ext cx="6324600" cy="571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A5B2E-F4CF-4A51-99A5-EF9253E0BF07}">
      <dsp:nvSpPr>
        <dsp:cNvPr id="0" name=""/>
        <dsp:cNvSpPr/>
      </dsp:nvSpPr>
      <dsp:spPr>
        <a:xfrm>
          <a:off x="0" y="4308946"/>
          <a:ext cx="6019800" cy="565546"/>
        </a:xfrm>
        <a:prstGeom prst="rec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Forms 472 (BEAR) and 474 (SPI)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4308946"/>
        <a:ext cx="6019800" cy="565546"/>
      </dsp:txXfrm>
    </dsp:sp>
    <dsp:sp modelId="{25064B97-320E-4988-B04B-A1BB76665A88}">
      <dsp:nvSpPr>
        <dsp:cNvPr id="0" name=""/>
        <dsp:cNvSpPr/>
      </dsp:nvSpPr>
      <dsp:spPr>
        <a:xfrm rot="10800000">
          <a:off x="0" y="3428265"/>
          <a:ext cx="6019800" cy="869811"/>
        </a:xfrm>
        <a:prstGeom prst="upArrowCallou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Form 486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0" y="3428265"/>
        <a:ext cx="6019800" cy="565177"/>
      </dsp:txXfrm>
    </dsp:sp>
    <dsp:sp modelId="{B9FB1021-1B30-4A4C-AFD2-16A975607578}">
      <dsp:nvSpPr>
        <dsp:cNvPr id="0" name=""/>
        <dsp:cNvSpPr/>
      </dsp:nvSpPr>
      <dsp:spPr>
        <a:xfrm rot="10800000">
          <a:off x="0" y="2568311"/>
          <a:ext cx="6019800" cy="869811"/>
        </a:xfrm>
        <a:prstGeom prst="upArrowCallou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Application Review and FCDL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0" y="2568311"/>
        <a:ext cx="6019800" cy="565177"/>
      </dsp:txXfrm>
    </dsp:sp>
    <dsp:sp modelId="{EEE1C552-8AE7-4ED2-8F28-CD16943F0DEE}">
      <dsp:nvSpPr>
        <dsp:cNvPr id="0" name=""/>
        <dsp:cNvSpPr/>
      </dsp:nvSpPr>
      <dsp:spPr>
        <a:xfrm rot="10800000">
          <a:off x="0" y="1703426"/>
          <a:ext cx="6019800" cy="869811"/>
        </a:xfrm>
        <a:prstGeom prst="upArrowCallou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chemeClr val="bg1"/>
              </a:solidFill>
            </a:rPr>
            <a:t>Form 471</a:t>
          </a:r>
          <a:endParaRPr lang="en-US" sz="2400" b="1" i="1" kern="1200" dirty="0">
            <a:solidFill>
              <a:schemeClr val="bg1"/>
            </a:solidFill>
          </a:endParaRPr>
        </a:p>
      </dsp:txBody>
      <dsp:txXfrm rot="10800000">
        <a:off x="0" y="1703426"/>
        <a:ext cx="6019800" cy="565177"/>
      </dsp:txXfrm>
    </dsp:sp>
    <dsp:sp modelId="{A834C6FC-4B66-41CB-8A7A-C3E882D6C464}">
      <dsp:nvSpPr>
        <dsp:cNvPr id="0" name=""/>
        <dsp:cNvSpPr/>
      </dsp:nvSpPr>
      <dsp:spPr>
        <a:xfrm rot="10800000">
          <a:off x="0" y="863634"/>
          <a:ext cx="6019800" cy="869811"/>
        </a:xfrm>
        <a:prstGeom prst="upArrowCallou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Bid Evaluation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0" y="863634"/>
        <a:ext cx="6019800" cy="565177"/>
      </dsp:txXfrm>
    </dsp:sp>
    <dsp:sp modelId="{13AEEE24-EB09-42B4-958E-BD3BBFEDF1A5}">
      <dsp:nvSpPr>
        <dsp:cNvPr id="0" name=""/>
        <dsp:cNvSpPr/>
      </dsp:nvSpPr>
      <dsp:spPr>
        <a:xfrm rot="10800000">
          <a:off x="0" y="0"/>
          <a:ext cx="6019800" cy="869811"/>
        </a:xfrm>
        <a:prstGeom prst="upArrowCallou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Form 470 / Competitive Bidding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0" y="0"/>
        <a:ext cx="6019800" cy="5651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A5B2E-F4CF-4A51-99A5-EF9253E0BF07}">
      <dsp:nvSpPr>
        <dsp:cNvPr id="0" name=""/>
        <dsp:cNvSpPr/>
      </dsp:nvSpPr>
      <dsp:spPr>
        <a:xfrm>
          <a:off x="0" y="4241619"/>
          <a:ext cx="4648200" cy="556710"/>
        </a:xfrm>
        <a:prstGeom prst="rec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Forms 472 (BEAR) and 474 (SPI)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4241619"/>
        <a:ext cx="4648200" cy="556710"/>
      </dsp:txXfrm>
    </dsp:sp>
    <dsp:sp modelId="{25064B97-320E-4988-B04B-A1BB76665A88}">
      <dsp:nvSpPr>
        <dsp:cNvPr id="0" name=""/>
        <dsp:cNvSpPr/>
      </dsp:nvSpPr>
      <dsp:spPr>
        <a:xfrm rot="10800000">
          <a:off x="0" y="3393749"/>
          <a:ext cx="4648200" cy="856220"/>
        </a:xfrm>
        <a:prstGeom prst="upArrowCallou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Form 486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0" y="3393749"/>
        <a:ext cx="4648200" cy="556346"/>
      </dsp:txXfrm>
    </dsp:sp>
    <dsp:sp modelId="{B9FB1021-1B30-4A4C-AFD2-16A975607578}">
      <dsp:nvSpPr>
        <dsp:cNvPr id="0" name=""/>
        <dsp:cNvSpPr/>
      </dsp:nvSpPr>
      <dsp:spPr>
        <a:xfrm rot="10800000">
          <a:off x="0" y="2465112"/>
          <a:ext cx="4648200" cy="856220"/>
        </a:xfrm>
        <a:prstGeom prst="upArrowCallou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chemeClr val="bg1"/>
              </a:solidFill>
            </a:rPr>
            <a:t>Application Review and FCDL</a:t>
          </a:r>
          <a:endParaRPr lang="en-US" sz="2400" b="1" i="1" kern="1200" dirty="0">
            <a:solidFill>
              <a:schemeClr val="bg1"/>
            </a:solidFill>
          </a:endParaRPr>
        </a:p>
      </dsp:txBody>
      <dsp:txXfrm rot="10800000">
        <a:off x="0" y="2465112"/>
        <a:ext cx="4648200" cy="556346"/>
      </dsp:txXfrm>
    </dsp:sp>
    <dsp:sp modelId="{EEE1C552-8AE7-4ED2-8F28-CD16943F0DEE}">
      <dsp:nvSpPr>
        <dsp:cNvPr id="0" name=""/>
        <dsp:cNvSpPr/>
      </dsp:nvSpPr>
      <dsp:spPr>
        <a:xfrm rot="10800000">
          <a:off x="0" y="1698010"/>
          <a:ext cx="4648200" cy="856220"/>
        </a:xfrm>
        <a:prstGeom prst="upArrowCallou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Form 471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0" y="1698010"/>
        <a:ext cx="4648200" cy="556346"/>
      </dsp:txXfrm>
    </dsp:sp>
    <dsp:sp modelId="{A834C6FC-4B66-41CB-8A7A-C3E882D6C464}">
      <dsp:nvSpPr>
        <dsp:cNvPr id="0" name=""/>
        <dsp:cNvSpPr/>
      </dsp:nvSpPr>
      <dsp:spPr>
        <a:xfrm rot="10800000">
          <a:off x="0" y="850140"/>
          <a:ext cx="4648200" cy="856220"/>
        </a:xfrm>
        <a:prstGeom prst="upArrowCallou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Bid Evaluation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0" y="850140"/>
        <a:ext cx="4648200" cy="556346"/>
      </dsp:txXfrm>
    </dsp:sp>
    <dsp:sp modelId="{13AEEE24-EB09-42B4-958E-BD3BBFEDF1A5}">
      <dsp:nvSpPr>
        <dsp:cNvPr id="0" name=""/>
        <dsp:cNvSpPr/>
      </dsp:nvSpPr>
      <dsp:spPr>
        <a:xfrm rot="10800000">
          <a:off x="0" y="0"/>
          <a:ext cx="4648200" cy="856220"/>
        </a:xfrm>
        <a:prstGeom prst="upArrowCallou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Form 470 / Competitive Bidding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0" y="0"/>
        <a:ext cx="4648200" cy="5563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A5B2E-F4CF-4A51-99A5-EF9253E0BF07}">
      <dsp:nvSpPr>
        <dsp:cNvPr id="0" name=""/>
        <dsp:cNvSpPr/>
      </dsp:nvSpPr>
      <dsp:spPr>
        <a:xfrm>
          <a:off x="0" y="4308946"/>
          <a:ext cx="4724399" cy="565546"/>
        </a:xfrm>
        <a:prstGeom prst="rec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Forms 472 (BEAR) and 474 (SPI)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4308946"/>
        <a:ext cx="4724399" cy="565546"/>
      </dsp:txXfrm>
    </dsp:sp>
    <dsp:sp modelId="{25064B97-320E-4988-B04B-A1BB76665A88}">
      <dsp:nvSpPr>
        <dsp:cNvPr id="0" name=""/>
        <dsp:cNvSpPr/>
      </dsp:nvSpPr>
      <dsp:spPr>
        <a:xfrm rot="10800000">
          <a:off x="0" y="3447618"/>
          <a:ext cx="4724399" cy="869811"/>
        </a:xfrm>
        <a:prstGeom prst="upArrowCallou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chemeClr val="bg1"/>
              </a:solidFill>
            </a:rPr>
            <a:t>Form 486</a:t>
          </a:r>
          <a:endParaRPr lang="en-US" sz="2400" b="1" i="1" kern="1200" dirty="0">
            <a:solidFill>
              <a:schemeClr val="bg1"/>
            </a:solidFill>
          </a:endParaRPr>
        </a:p>
      </dsp:txBody>
      <dsp:txXfrm rot="10800000">
        <a:off x="0" y="3447618"/>
        <a:ext cx="4724399" cy="565177"/>
      </dsp:txXfrm>
    </dsp:sp>
    <dsp:sp modelId="{B9FB1021-1B30-4A4C-AFD2-16A975607578}">
      <dsp:nvSpPr>
        <dsp:cNvPr id="0" name=""/>
        <dsp:cNvSpPr/>
      </dsp:nvSpPr>
      <dsp:spPr>
        <a:xfrm rot="10800000">
          <a:off x="0" y="2568311"/>
          <a:ext cx="4724399" cy="869811"/>
        </a:xfrm>
        <a:prstGeom prst="upArrowCallou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Application Review and FCDL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0" y="2568311"/>
        <a:ext cx="4724399" cy="565177"/>
      </dsp:txXfrm>
    </dsp:sp>
    <dsp:sp modelId="{EEE1C552-8AE7-4ED2-8F28-CD16943F0DEE}">
      <dsp:nvSpPr>
        <dsp:cNvPr id="0" name=""/>
        <dsp:cNvSpPr/>
      </dsp:nvSpPr>
      <dsp:spPr>
        <a:xfrm rot="10800000">
          <a:off x="0" y="1724962"/>
          <a:ext cx="4724399" cy="869811"/>
        </a:xfrm>
        <a:prstGeom prst="upArrowCallou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Form 471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0" y="1724962"/>
        <a:ext cx="4724399" cy="565177"/>
      </dsp:txXfrm>
    </dsp:sp>
    <dsp:sp modelId="{A834C6FC-4B66-41CB-8A7A-C3E882D6C464}">
      <dsp:nvSpPr>
        <dsp:cNvPr id="0" name=""/>
        <dsp:cNvSpPr/>
      </dsp:nvSpPr>
      <dsp:spPr>
        <a:xfrm rot="10800000">
          <a:off x="0" y="863634"/>
          <a:ext cx="4724399" cy="869811"/>
        </a:xfrm>
        <a:prstGeom prst="upArrowCallou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Bid Evaluation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0" y="863634"/>
        <a:ext cx="4724399" cy="565177"/>
      </dsp:txXfrm>
    </dsp:sp>
    <dsp:sp modelId="{13AEEE24-EB09-42B4-958E-BD3BBFEDF1A5}">
      <dsp:nvSpPr>
        <dsp:cNvPr id="0" name=""/>
        <dsp:cNvSpPr/>
      </dsp:nvSpPr>
      <dsp:spPr>
        <a:xfrm rot="10800000">
          <a:off x="0" y="0"/>
          <a:ext cx="4724399" cy="869811"/>
        </a:xfrm>
        <a:prstGeom prst="upArrowCallou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Form 470 / Competitive Bidding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0" y="0"/>
        <a:ext cx="4724399" cy="5651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A5B2E-F4CF-4A51-99A5-EF9253E0BF07}">
      <dsp:nvSpPr>
        <dsp:cNvPr id="0" name=""/>
        <dsp:cNvSpPr/>
      </dsp:nvSpPr>
      <dsp:spPr>
        <a:xfrm>
          <a:off x="0" y="4398966"/>
          <a:ext cx="4953000" cy="552018"/>
        </a:xfrm>
        <a:prstGeom prst="rec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solidFill>
                <a:schemeClr val="bg1"/>
              </a:solidFill>
            </a:rPr>
            <a:t>Forms 472 (BEAR) and 474 (SPI)</a:t>
          </a:r>
          <a:endParaRPr lang="en-US" sz="2000" b="1" i="1" kern="1200" dirty="0">
            <a:solidFill>
              <a:schemeClr val="bg1"/>
            </a:solidFill>
          </a:endParaRPr>
        </a:p>
      </dsp:txBody>
      <dsp:txXfrm>
        <a:off x="0" y="4398966"/>
        <a:ext cx="4953000" cy="552018"/>
      </dsp:txXfrm>
    </dsp:sp>
    <dsp:sp modelId="{25064B97-320E-4988-B04B-A1BB76665A88}">
      <dsp:nvSpPr>
        <dsp:cNvPr id="0" name=""/>
        <dsp:cNvSpPr/>
      </dsp:nvSpPr>
      <dsp:spPr>
        <a:xfrm rot="10800000">
          <a:off x="0" y="3519576"/>
          <a:ext cx="4953000" cy="888051"/>
        </a:xfrm>
        <a:prstGeom prst="upArrowCallou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Form 486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0" y="3519576"/>
        <a:ext cx="4953000" cy="577029"/>
      </dsp:txXfrm>
    </dsp:sp>
    <dsp:sp modelId="{B9FB1021-1B30-4A4C-AFD2-16A975607578}">
      <dsp:nvSpPr>
        <dsp:cNvPr id="0" name=""/>
        <dsp:cNvSpPr/>
      </dsp:nvSpPr>
      <dsp:spPr>
        <a:xfrm rot="10800000">
          <a:off x="0" y="2621830"/>
          <a:ext cx="4953000" cy="888051"/>
        </a:xfrm>
        <a:prstGeom prst="upArrowCallou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Application Review and FCDL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0" y="2621830"/>
        <a:ext cx="4953000" cy="577029"/>
      </dsp:txXfrm>
    </dsp:sp>
    <dsp:sp modelId="{EEE1C552-8AE7-4ED2-8F28-CD16943F0DEE}">
      <dsp:nvSpPr>
        <dsp:cNvPr id="0" name=""/>
        <dsp:cNvSpPr/>
      </dsp:nvSpPr>
      <dsp:spPr>
        <a:xfrm rot="10800000">
          <a:off x="0" y="1760795"/>
          <a:ext cx="4953000" cy="888051"/>
        </a:xfrm>
        <a:prstGeom prst="upArrowCallou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Form 471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0" y="1760795"/>
        <a:ext cx="4953000" cy="577029"/>
      </dsp:txXfrm>
    </dsp:sp>
    <dsp:sp modelId="{A834C6FC-4B66-41CB-8A7A-C3E882D6C464}">
      <dsp:nvSpPr>
        <dsp:cNvPr id="0" name=""/>
        <dsp:cNvSpPr/>
      </dsp:nvSpPr>
      <dsp:spPr>
        <a:xfrm rot="10800000">
          <a:off x="0" y="881405"/>
          <a:ext cx="4953000" cy="888051"/>
        </a:xfrm>
        <a:prstGeom prst="upArrowCallou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Bid Evaluation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0" y="881405"/>
        <a:ext cx="4953000" cy="577029"/>
      </dsp:txXfrm>
    </dsp:sp>
    <dsp:sp modelId="{13AEEE24-EB09-42B4-958E-BD3BBFEDF1A5}">
      <dsp:nvSpPr>
        <dsp:cNvPr id="0" name=""/>
        <dsp:cNvSpPr/>
      </dsp:nvSpPr>
      <dsp:spPr>
        <a:xfrm rot="10800000">
          <a:off x="0" y="0"/>
          <a:ext cx="4953000" cy="888051"/>
        </a:xfrm>
        <a:prstGeom prst="upArrowCallou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Form 470 / Competitive Bidding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0" y="0"/>
        <a:ext cx="4953000" cy="577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520" cy="36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0" tIns="48321" rIns="96640" bIns="48321" numCol="1" anchor="t" anchorCtr="0" compatLnSpc="1">
            <a:prstTxWarp prst="textNoShape">
              <a:avLst/>
            </a:prstTxWarp>
          </a:bodyPr>
          <a:lstStyle>
            <a:lvl1pPr defTabSz="966581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458" y="0"/>
            <a:ext cx="4160520" cy="36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0" tIns="48321" rIns="96640" bIns="48321" numCol="1" anchor="t" anchorCtr="0" compatLnSpc="1">
            <a:prstTxWarp prst="textNoShape">
              <a:avLst/>
            </a:prstTxWarp>
          </a:bodyPr>
          <a:lstStyle>
            <a:lvl1pPr algn="r" defTabSz="966581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192"/>
            <a:ext cx="4160520" cy="36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0" tIns="48321" rIns="96640" bIns="48321" numCol="1" anchor="b" anchorCtr="0" compatLnSpc="1">
            <a:prstTxWarp prst="textNoShape">
              <a:avLst/>
            </a:prstTxWarp>
          </a:bodyPr>
          <a:lstStyle>
            <a:lvl1pPr defTabSz="966581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458" y="6949192"/>
            <a:ext cx="4160520" cy="36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0" tIns="48321" rIns="96640" bIns="48321" numCol="1" anchor="b" anchorCtr="0" compatLnSpc="1">
            <a:prstTxWarp prst="textNoShape">
              <a:avLst/>
            </a:prstTxWarp>
          </a:bodyPr>
          <a:lstStyle>
            <a:lvl1pPr algn="r" defTabSz="966581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D422B92B-0EE1-45CE-ACE7-C6EF15519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8212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160520" cy="36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0" tIns="48321" rIns="96640" bIns="48321" numCol="1" anchor="t" anchorCtr="0" compatLnSpc="1">
            <a:prstTxWarp prst="textNoShape">
              <a:avLst/>
            </a:prstTxWarp>
          </a:bodyPr>
          <a:lstStyle>
            <a:lvl1pPr defTabSz="96658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438458" y="0"/>
            <a:ext cx="4160520" cy="36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0" tIns="48321" rIns="96640" bIns="48321" numCol="1" anchor="t" anchorCtr="0" compatLnSpc="1">
            <a:prstTxWarp prst="textNoShape">
              <a:avLst/>
            </a:prstTxWarp>
          </a:bodyPr>
          <a:lstStyle>
            <a:lvl1pPr algn="r" defTabSz="96658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9188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1" rIns="91420" bIns="4571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60120" y="3475221"/>
            <a:ext cx="7680960" cy="329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0" tIns="48321" rIns="96640" bIns="48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949192"/>
            <a:ext cx="4160520" cy="36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0" tIns="48321" rIns="96640" bIns="48321" numCol="1" anchor="b" anchorCtr="0" compatLnSpc="1">
            <a:prstTxWarp prst="textNoShape">
              <a:avLst/>
            </a:prstTxWarp>
          </a:bodyPr>
          <a:lstStyle>
            <a:lvl1pPr defTabSz="96658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438458" y="6949192"/>
            <a:ext cx="4160520" cy="36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0" tIns="48321" rIns="96640" bIns="48321" numCol="1" anchor="b" anchorCtr="0" compatLnSpc="1">
            <a:prstTxWarp prst="textNoShape">
              <a:avLst/>
            </a:prstTxWarp>
          </a:bodyPr>
          <a:lstStyle>
            <a:lvl1pPr algn="r" defTabSz="96658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FB2B599-FBB0-4516-AF5F-75A4AB2BF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95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5324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641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1691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7576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4984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6837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1205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0538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0003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9191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9F052-6364-40BC-AB10-A4C5A9D0A8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7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6912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0549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1870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86352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441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22220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90455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38037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>
          <a:xfrm>
            <a:off x="1280160" y="3475221"/>
            <a:ext cx="7040880" cy="32903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724" tIns="48861" rIns="97724" bIns="48861"/>
          <a:lstStyle/>
          <a:p>
            <a:pPr eaLnBrk="1" hangingPunct="1"/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CF4E8-483B-4396-BC3A-805CE4E9AE3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420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36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12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4363" y="914400"/>
            <a:ext cx="3292475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728" y="3520142"/>
            <a:ext cx="7679749" cy="288065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70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044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532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AFBD19-B6E0-42E8-9256-B18F02CDBEA4}" type="datetime1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5D822-F94B-4C06-B833-D5C515A8ED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4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AA41B6-09BD-4E9C-B5FF-571077E18783}" type="datetime1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B6FC5-F6BA-40F3-93A9-66C5A3275C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5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EDDFD0-FAAC-4A01-B9EC-5B261A62AF3F}" type="datetime1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7075A-45D0-4AD6-8D52-7028EA3D2D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27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304800" y="914400"/>
            <a:ext cx="83820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90538" y="6400800"/>
            <a:ext cx="8196262" cy="306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Road to Success 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I  2011 Schools &amp; Libraries Fall Applicant Trainings               			            </a:t>
            </a:r>
            <a:fld id="{DC816F37-4189-402B-A997-1619F90BEBBF}" type="slidenum">
              <a:rPr lang="en-US" sz="1200" smtClean="0">
                <a:solidFill>
                  <a:schemeClr val="bg1"/>
                </a:solidFill>
                <a:latin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57200" y="2209800"/>
            <a:ext cx="8229600" cy="37338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229600" cy="609600"/>
          </a:xfrm>
          <a:prstGeom prst="rect">
            <a:avLst/>
          </a:prstGeom>
        </p:spPr>
        <p:txBody>
          <a:bodyPr/>
          <a:lstStyle>
            <a:lvl1pPr>
              <a:buNone/>
              <a:defRPr sz="2600" b="1">
                <a:solidFill>
                  <a:srgbClr val="0070C0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029200" y="381000"/>
            <a:ext cx="3657600" cy="533400"/>
          </a:xfrm>
          <a:prstGeom prst="rect">
            <a:avLst/>
          </a:prstGeom>
        </p:spPr>
        <p:txBody>
          <a:bodyPr/>
          <a:lstStyle>
            <a:lvl1pPr algn="r">
              <a:buNone/>
              <a:defRPr sz="3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81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10A02B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63BAA8-6970-46A0-B267-81ED79DAB85F}" type="datetime1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307939"/>
            <a:ext cx="8229600" cy="0"/>
          </a:xfrm>
          <a:prstGeom prst="line">
            <a:avLst/>
          </a:prstGeom>
          <a:ln w="25400">
            <a:solidFill>
              <a:srgbClr val="F4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33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10A0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2E05EF-6F30-4835-8464-526554482E3B}" type="datetime1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1872C-F487-4AA6-8A32-6E9C9CECA6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2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10A0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8350A1-16DA-4708-BDE8-1EA7EF884D8B}" type="datetime1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E0E30-9F71-4708-AC8A-DD3A5789F8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4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460B96-8FB4-4017-9B89-1CB6ACD283E1}" type="datetime1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ABB94-B77F-48F6-9570-0DE7D0887E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0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D5DF2-08CC-4515-B006-BBDD96430279}" type="datetime1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96FC4-BD8B-497B-9B21-2E87DFC33B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1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1DE30A-968A-411B-ABE0-0C57EFAEBB8D}" type="datetime1">
              <a:rPr lang="en-US" smtClean="0"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8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62A568-8C01-49E5-B60A-F1A79AE30072}" type="datetime1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DD285-112F-4BF7-AA5E-0BC934F457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5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B6F3A9-66D9-4B84-A14D-4C32456CADC4}" type="datetime1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7378C-4377-4A4D-A651-3D79C824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9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A32047-B1CB-405B-8774-B3E57F25267B}" type="datetime1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A36153-83E0-4DF9-806E-A700D63BB6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1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6" r:id="rId1"/>
    <p:sldLayoutId id="2147484587" r:id="rId2"/>
    <p:sldLayoutId id="2147484588" r:id="rId3"/>
    <p:sldLayoutId id="2147484589" r:id="rId4"/>
    <p:sldLayoutId id="2147484590" r:id="rId5"/>
    <p:sldLayoutId id="2147484591" r:id="rId6"/>
    <p:sldLayoutId id="2147484592" r:id="rId7"/>
    <p:sldLayoutId id="2147484593" r:id="rId8"/>
    <p:sldLayoutId id="2147484594" r:id="rId9"/>
    <p:sldLayoutId id="2147484595" r:id="rId10"/>
    <p:sldLayoutId id="2147484596" r:id="rId11"/>
    <p:sldLayoutId id="214748406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B0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tHIcZOix3K6dCM&amp;tbnid=DW2IiIqZ6xTlaM:&amp;ved=0CAUQjRw&amp;url=http://www.conqueryourpcosnaturally.com/_blog/Blog/tag/breast_feeding_PCOS/&amp;ei=HX5dUsHHB7Ws4AOVjIGoDQ&amp;bvm=bv.53899372,d.dmg&amp;psig=AFQjCNFdmoAzi2UAxHK938N0HXHXUO8aNw&amp;ust=1381945207003035" TargetMode="Externa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tHIcZOix3K6dCM&amp;tbnid=DW2IiIqZ6xTlaM:&amp;ved=0CAUQjRw&amp;url=http://www.conqueryourpcosnaturally.com/_blog/Blog/tag/breast_feeding_PCOS/&amp;ei=HX5dUsHHB7Ws4AOVjIGoDQ&amp;bvm=bv.53899372,d.dmg&amp;psig=AFQjCNFdmoAzi2UAxHK938N0HXHXUO8aNw&amp;ust=1381945207003035" TargetMode="Externa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tHIcZOix3K6dCM&amp;tbnid=DW2IiIqZ6xTlaM:&amp;ved=0CAUQjRw&amp;url=http://www.conqueryourpcosnaturally.com/_blog/Blog/tag/breast_feeding_PCOS/&amp;ei=HX5dUsHHB7Ws4AOVjIGoDQ&amp;bvm=bv.53899372,d.dmg&amp;psig=AFQjCNFdmoAzi2UAxHK938N0HXHXUO8aNw&amp;ust=1381945207003035" TargetMode="External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tHIcZOix3K6dCM&amp;tbnid=DW2IiIqZ6xTlaM:&amp;ved=0CAUQjRw&amp;url=http://www.conqueryourpcosnaturally.com/_blog/Blog/tag/breast_feeding_PCOS/&amp;ei=HX5dUsHHB7Ws4AOVjIGoDQ&amp;bvm=bv.53899372,d.dmg&amp;psig=AFQjCNFdmoAzi2UAxHK938N0HXHXUO8aNw&amp;ust=1381945207003035" TargetMode="External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LDPR@GDIT.com" TargetMode="Externa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c.org/sl/tools/e-rate-productivity-center/default.aspx" TargetMode="Externa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tHIcZOix3K6dCM&amp;tbnid=DW2IiIqZ6xTlaM:&amp;ved=0CAUQjRw&amp;url=http://www.conqueryourpcosnaturally.com/_blog/Blog/tag/breast_feeding_PCOS/&amp;ei=HX5dUsHHB7Ws4AOVjIGoDQ&amp;bvm=bv.53899372,d.dmg&amp;psig=AFQjCNFdmoAzi2UAxHK938N0HXHXUO8aNw&amp;ust=1381945207003035" TargetMode="External"/><Relationship Id="rId1" Type="http://schemas.openxmlformats.org/officeDocument/2006/relationships/slideLayout" Target="../slideLayouts/slideLayout3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tHIcZOix3K6dCM&amp;tbnid=DW2IiIqZ6xTlaM:&amp;ved=0CAUQjRw&amp;url=http://www.conqueryourpcosnaturally.com/_blog/Blog/tag/breast_feeding_PCOS/&amp;ei=HX5dUsHHB7Ws4AOVjIGoDQ&amp;bvm=bv.53899372,d.dmg&amp;psig=AFQjCNFdmoAzi2UAxHK938N0HXHXUO8aNw&amp;ust=1381945207003035" TargetMode="External"/><Relationship Id="rId1" Type="http://schemas.openxmlformats.org/officeDocument/2006/relationships/slideLayout" Target="../slideLayouts/slideLayout3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b.com/get-a-duns-number.html" TargetMode="External"/><Relationship Id="rId2" Type="http://schemas.openxmlformats.org/officeDocument/2006/relationships/hyperlink" Target="https://iupdate.dnb.com/iUpdate/companylookup.html" TargetMode="External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.universalservice.org/menu.asp" TargetMode="Externa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tHIcZOix3K6dCM&amp;tbnid=DW2IiIqZ6xTlaM:&amp;ved=0CAUQjRw&amp;url=http://www.conqueryourpcosnaturally.com/_blog/Blog/tag/breast_feeding_PCOS/&amp;ei=HX5dUsHHB7Ws4AOVjIGoDQ&amp;bvm=bv.53899372,d.dmg&amp;psig=AFQjCNFdmoAzi2UAxHK938N0HXHXUO8aNw&amp;ust=1381945207003035" TargetMode="External"/><Relationship Id="rId1" Type="http://schemas.openxmlformats.org/officeDocument/2006/relationships/slideLayout" Target="../slideLayouts/slideLayout3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tHIcZOix3K6dCM&amp;tbnid=DW2IiIqZ6xTlaM:&amp;ved=0CAUQjRw&amp;url=http://www.conqueryourpcosnaturally.com/_blog/Blog/tag/breast_feeding_PCOS/&amp;ei=HX5dUsHHB7Ws4AOVjIGoDQ&amp;bvm=bv.53899372,d.dmg&amp;psig=AFQjCNFdmoAzi2UAxHK938N0HXHXUO8aNw&amp;ust=1381945207003035" TargetMode="External"/><Relationship Id="rId1" Type="http://schemas.openxmlformats.org/officeDocument/2006/relationships/slideLayout" Target="../slideLayouts/slideLayout3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sltools.universalservice.org/portal-external/urbanRuralLookup/" TargetMode="External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slideLayout" Target="../slideLayouts/slideLayout3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ratepa.org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tHIcZOix3K6dCM&amp;tbnid=DW2IiIqZ6xTlaM:&amp;ved=0CAUQjRw&amp;url=http://www.conqueryourpcosnaturally.com/_blog/Blog/tag/breast_feeding_PCOS/&amp;ei=HX5dUsHHB7Ws4AOVjIGoDQ&amp;bvm=bv.53899372,d.dmg&amp;psig=AFQjCNFdmoAzi2UAxHK938N0HXHXUO8aNw&amp;ust=1381945207003035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tHIcZOix3K6dCM&amp;tbnid=DW2IiIqZ6xTlaM:&amp;ved=0CAUQjRw&amp;url=http://www.conqueryourpcosnaturally.com/_blog/Blog/tag/breast_feeding_PCOS/&amp;ei=HX5dUsHHB7Ws4AOVjIGoDQ&amp;bvm=bv.53899372,d.dmg&amp;psig=AFQjCNFdmoAzi2UAxHK938N0HXHXUO8aNw&amp;ust=1381945207003035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tHIcZOix3K6dCM&amp;tbnid=DW2IiIqZ6xTlaM:&amp;ved=0CAUQjRw&amp;url=http://www.conqueryourpcosnaturally.com/_blog/Blog/tag/breast_feeding_PCOS/&amp;ei=HX5dUsHHB7Ws4AOVjIGoDQ&amp;bvm=bv.53899372,d.dmg&amp;psig=AFQjCNFdmoAzi2UAxHK938N0HXHXUO8aNw&amp;ust=1381945207003035" TargetMode="Externa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undsforlearning.com/schoolDistCalculator.php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tHIcZOix3K6dCM&amp;tbnid=DW2IiIqZ6xTlaM:&amp;ved=0CAUQjRw&amp;url=http://www.conqueryourpcosnaturally.com/_blog/Blog/tag/breast_feeding_PCOS/&amp;ei=HX5dUsHHB7Ws4AOVjIGoDQ&amp;bvm=bv.53899372,d.dmg&amp;psig=AFQjCNFdmoAzi2UAxHK938N0HXHXUO8aNw&amp;ust=1381945207003035" TargetMode="Externa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tHIcZOix3K6dCM&amp;tbnid=DW2IiIqZ6xTlaM:&amp;ved=0CAUQjRw&amp;url=http://www.conqueryourpcosnaturally.com/_blog/Blog/tag/breast_feeding_PCOS/&amp;ei=HX5dUsHHB7Ws4AOVjIGoDQ&amp;bvm=bv.53899372,d.dmg&amp;psig=AFQjCNFdmoAzi2UAxHK938N0HXHXUO8aNw&amp;ust=1381945207003035" TargetMode="Externa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438400" y="1219200"/>
            <a:ext cx="6324600" cy="1828800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4900" b="1" dirty="0" smtClean="0">
                <a:solidFill>
                  <a:srgbClr val="00B050"/>
                </a:solidFill>
              </a:rPr>
              <a:t>E-rate Training Workshop for Beginners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Funding Year 2016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458901" y="4724400"/>
            <a:ext cx="5257800" cy="838200"/>
          </a:xfrm>
        </p:spPr>
        <p:txBody>
          <a:bodyPr>
            <a:noAutofit/>
          </a:bodyPr>
          <a:lstStyle/>
          <a:p>
            <a:pPr algn="r" fontAlgn="auto">
              <a:lnSpc>
                <a:spcPts val="1500"/>
              </a:lnSpc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Presented by Julie Tritt Schell</a:t>
            </a:r>
          </a:p>
          <a:p>
            <a:pPr algn="r" fontAlgn="auto">
              <a:lnSpc>
                <a:spcPts val="1500"/>
              </a:lnSpc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PA E-rate Coordinator</a:t>
            </a:r>
          </a:p>
          <a:p>
            <a:pPr algn="r" fontAlgn="auto">
              <a:lnSpc>
                <a:spcPts val="1500"/>
              </a:lnSpc>
              <a:spcAft>
                <a:spcPts val="0"/>
              </a:spcAft>
              <a:defRPr/>
            </a:pPr>
            <a:r>
              <a:rPr lang="en-US" sz="1800" dirty="0">
                <a:solidFill>
                  <a:srgbClr val="FF0000"/>
                </a:solidFill>
              </a:rPr>
              <a:t>f</a:t>
            </a:r>
            <a:r>
              <a:rPr lang="en-US" sz="1800" dirty="0" smtClean="0">
                <a:solidFill>
                  <a:srgbClr val="FF0000"/>
                </a:solidFill>
              </a:rPr>
              <a:t>or the Pennsylvania Department of Education</a:t>
            </a:r>
          </a:p>
          <a:p>
            <a:pPr algn="r" fontAlgn="auto">
              <a:lnSpc>
                <a:spcPts val="1500"/>
              </a:lnSpc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Fall 2015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BE83D5-4B24-44C4-882C-EA4C87E05CCF}" type="slidenum">
              <a:rPr lang="en-US">
                <a:solidFill>
                  <a:srgbClr val="FFFFFF"/>
                </a:solidFill>
              </a:rPr>
              <a:pPr eaLnBrk="1" hangingPunct="1"/>
              <a:t>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8399"/>
            <a:ext cx="2286000" cy="239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Eligible Residential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Residential locations within schools serving (began in FY 2011):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tribal students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children with physical, cognitive, or behavioral disabilities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juvenile justice students, or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residential schools where 35% or more of their students are eligible for NSLP 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Schools can be public or private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Category 1 services are eligible (uncertain whether Category 2 services are eligible)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Residential locations of cyber school students, employees, board members, etc. are </a:t>
            </a:r>
            <a:r>
              <a:rPr lang="en-US" sz="2400" u="sng" dirty="0" smtClean="0"/>
              <a:t>not</a:t>
            </a:r>
            <a:r>
              <a:rPr lang="en-US" sz="2400" dirty="0" smtClean="0"/>
              <a:t> eligible</a:t>
            </a:r>
            <a:endParaRPr lang="en-US" sz="240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64E4D0-04CD-4053-8987-71DC33EF205E}" type="slidenum">
              <a:rPr lang="en-US">
                <a:solidFill>
                  <a:schemeClr val="tx2"/>
                </a:solidFill>
              </a:rPr>
              <a:pPr eaLnBrk="1" hangingPunct="1"/>
              <a:t>10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dirty="0"/>
              <a:t>Bidding:  </a:t>
            </a:r>
            <a:r>
              <a:rPr lang="en-US" dirty="0" smtClean="0"/>
              <a:t>PEPPM Bid Evaluation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957946"/>
              </p:ext>
            </p:extLst>
          </p:nvPr>
        </p:nvGraphicFramePr>
        <p:xfrm>
          <a:off x="533400" y="1696230"/>
          <a:ext cx="7772399" cy="460853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8983"/>
                <a:gridCol w="1214437"/>
                <a:gridCol w="1092993"/>
                <a:gridCol w="1092993"/>
                <a:gridCol w="1092993"/>
              </a:tblGrid>
              <a:tr h="7846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Evaluation Criteria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Maximum # Points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Vendor 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Vendor 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Vendor 3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63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Price of Eligible Equipment/Services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Ability to Integrate</a:t>
                      </a:r>
                      <a:r>
                        <a:rPr lang="en-US" sz="16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 Equipment into Existing Network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674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Previous Experience with the District/Knowledge of District's Infrastructure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65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Quality</a:t>
                      </a:r>
                      <a:r>
                        <a:rPr lang="en-US" sz="16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of References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135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smtClean="0">
                          <a:effectLst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70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75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4953000" y="5867400"/>
            <a:ext cx="1219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9604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PEPPM vs </a:t>
            </a:r>
            <a:r>
              <a:rPr lang="en-US" dirty="0" smtClean="0"/>
              <a:t>RFP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876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800" dirty="0" smtClean="0">
                <a:solidFill>
                  <a:srgbClr val="FF0000"/>
                </a:solidFill>
              </a:rPr>
              <a:t>PEPPM</a:t>
            </a:r>
          </a:p>
          <a:p>
            <a:r>
              <a:rPr lang="en-US" sz="2700" dirty="0" smtClean="0"/>
              <a:t>Don’t </a:t>
            </a:r>
            <a:r>
              <a:rPr lang="en-US" sz="2700" dirty="0"/>
              <a:t>have to post </a:t>
            </a:r>
            <a:r>
              <a:rPr lang="en-US" sz="2700" dirty="0" smtClean="0"/>
              <a:t>Form 470/Issue RFP</a:t>
            </a:r>
            <a:endParaRPr lang="en-US" sz="2700" dirty="0"/>
          </a:p>
          <a:p>
            <a:r>
              <a:rPr lang="en-US" sz="2700" dirty="0"/>
              <a:t>Don’t have to advertise in newspaper</a:t>
            </a:r>
          </a:p>
          <a:p>
            <a:r>
              <a:rPr lang="en-US" sz="2700" dirty="0" smtClean="0"/>
              <a:t>DO </a:t>
            </a:r>
            <a:r>
              <a:rPr lang="en-US" sz="2700" dirty="0"/>
              <a:t>have to conduct mini-bid </a:t>
            </a:r>
            <a:r>
              <a:rPr lang="en-US" sz="2700" dirty="0" smtClean="0"/>
              <a:t>of every </a:t>
            </a:r>
            <a:r>
              <a:rPr lang="en-US" sz="2700" dirty="0"/>
              <a:t>vendor that sells equipment in </a:t>
            </a:r>
            <a:r>
              <a:rPr lang="en-US" sz="2700" dirty="0" smtClean="0"/>
              <a:t>that category</a:t>
            </a:r>
            <a:endParaRPr lang="en-US" sz="2700" dirty="0"/>
          </a:p>
          <a:p>
            <a:r>
              <a:rPr lang="en-US" sz="2700" dirty="0" smtClean="0"/>
              <a:t>Don’t have </a:t>
            </a:r>
            <a:r>
              <a:rPr lang="en-US" sz="2700" dirty="0"/>
              <a:t>to wait full 28 days during mini-bid process</a:t>
            </a:r>
          </a:p>
          <a:p>
            <a:r>
              <a:rPr lang="en-US" sz="2700" b="1" u="sng" dirty="0" smtClean="0"/>
              <a:t>Can consider </a:t>
            </a:r>
            <a:r>
              <a:rPr lang="en-US" sz="2700" b="1" u="sng" dirty="0"/>
              <a:t>non-cost factors as long as </a:t>
            </a:r>
            <a:r>
              <a:rPr lang="en-US" sz="2700" b="1" u="sng" dirty="0" smtClean="0"/>
              <a:t>costs of E-rate </a:t>
            </a:r>
            <a:r>
              <a:rPr lang="en-US" sz="2700" b="1" u="sng" dirty="0"/>
              <a:t>eligible </a:t>
            </a:r>
            <a:r>
              <a:rPr lang="en-US" sz="2700" b="1" u="sng" dirty="0" smtClean="0"/>
              <a:t>equipment/services are </a:t>
            </a:r>
            <a:r>
              <a:rPr lang="en-US" sz="2700" b="1" u="sng" dirty="0"/>
              <a:t>most heavily weighted factor</a:t>
            </a:r>
          </a:p>
          <a:p>
            <a:r>
              <a:rPr lang="en-US" sz="2700" dirty="0" smtClean="0"/>
              <a:t>Can require </a:t>
            </a:r>
            <a:r>
              <a:rPr lang="en-US" sz="2700" dirty="0"/>
              <a:t>compatibility and interoperability with existing equipment</a:t>
            </a:r>
          </a:p>
          <a:p>
            <a:r>
              <a:rPr lang="en-US" sz="2700" dirty="0"/>
              <a:t>More appropriate for equipment/installation, rather than cabling project</a:t>
            </a:r>
          </a:p>
          <a:p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105400" y="1554866"/>
            <a:ext cx="3581400" cy="4791206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5100" dirty="0" smtClean="0">
                <a:solidFill>
                  <a:srgbClr val="FF0000"/>
                </a:solidFill>
              </a:rPr>
              <a:t>RFP/470</a:t>
            </a:r>
          </a:p>
          <a:p>
            <a:pPr fontAlgn="auto">
              <a:spcAft>
                <a:spcPts val="0"/>
              </a:spcAft>
            </a:pPr>
            <a:r>
              <a:rPr lang="en-US" sz="3300" dirty="0" smtClean="0"/>
              <a:t>Must post 470 and upload RFP</a:t>
            </a:r>
          </a:p>
          <a:p>
            <a:pPr fontAlgn="auto">
              <a:spcAft>
                <a:spcPts val="0"/>
              </a:spcAft>
            </a:pPr>
            <a:r>
              <a:rPr lang="en-US" sz="3300" dirty="0" smtClean="0"/>
              <a:t>More appropriate for cabling projects, in addition to equipment/installation</a:t>
            </a:r>
          </a:p>
          <a:p>
            <a:pPr fontAlgn="auto">
              <a:spcAft>
                <a:spcPts val="0"/>
              </a:spcAft>
            </a:pPr>
            <a:r>
              <a:rPr lang="en-US" sz="3300" dirty="0" smtClean="0"/>
              <a:t>Can provide greater specificity about requirements</a:t>
            </a:r>
          </a:p>
          <a:p>
            <a:pPr fontAlgn="auto">
              <a:spcAft>
                <a:spcPts val="0"/>
              </a:spcAft>
            </a:pPr>
            <a:r>
              <a:rPr lang="en-US" sz="3300" dirty="0" smtClean="0"/>
              <a:t>Can require compatibility and interoperability with existing equipment</a:t>
            </a:r>
          </a:p>
          <a:p>
            <a:pPr fontAlgn="auto">
              <a:spcAft>
                <a:spcPts val="0"/>
              </a:spcAft>
            </a:pPr>
            <a:r>
              <a:rPr lang="en-US" sz="3300" dirty="0" smtClean="0"/>
              <a:t>Can list binary disqualification factors</a:t>
            </a:r>
          </a:p>
          <a:p>
            <a:pPr fontAlgn="auto">
              <a:spcAft>
                <a:spcPts val="0"/>
              </a:spcAft>
            </a:pPr>
            <a:r>
              <a:rPr lang="en-US" sz="3300" dirty="0" smtClean="0"/>
              <a:t>Don’t have to solicit bids from any vendor</a:t>
            </a:r>
          </a:p>
          <a:p>
            <a:pPr fontAlgn="auto">
              <a:spcAft>
                <a:spcPts val="0"/>
              </a:spcAft>
            </a:pPr>
            <a:r>
              <a:rPr lang="en-US" sz="3300" b="1" u="sng" dirty="0" smtClean="0"/>
              <a:t>Cannot consider non-cost factors during bid evaluation.  If all RFP criteria have been met, must select lowest bid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876800" y="1905000"/>
            <a:ext cx="0" cy="41910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55863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dirty="0" smtClean="0"/>
              <a:t>Category 2 Bidding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Post 470/Release RFP/Issue PEPPM Mini-Bid by Dec 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Bids due Dec 29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Evaluate bids Dec 30 – Jan 15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February board approvals of contracts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Sign contracts by February 27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Upload contracts to EPC Contract Wizard by March 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Complete 471 no later than March 5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pic>
        <p:nvPicPr>
          <p:cNvPr id="5" name="Picture 4" descr="C:\Users\Owner\AppData\Local\Microsoft\Windows\Temporary Internet Files\Content.IE5\4C9FO0BZ\MC900156753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029" y="4495800"/>
            <a:ext cx="204470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26683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FCDL Arrives....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Purchase Orders</a:t>
            </a:r>
          </a:p>
          <a:p>
            <a:pPr lvl="1"/>
            <a:r>
              <a:rPr lang="en-US" dirty="0" smtClean="0"/>
              <a:t>One PO for each FRN (if possible)</a:t>
            </a:r>
          </a:p>
          <a:p>
            <a:r>
              <a:rPr lang="en-US" dirty="0" smtClean="0"/>
              <a:t>Submit the Form 486!</a:t>
            </a:r>
            <a:endParaRPr lang="en-US" dirty="0"/>
          </a:p>
          <a:p>
            <a:r>
              <a:rPr lang="en-US" dirty="0" smtClean="0"/>
              <a:t>Invoicing (applicant choice of discounted bills)</a:t>
            </a:r>
          </a:p>
          <a:p>
            <a:pPr lvl="1"/>
            <a:r>
              <a:rPr lang="en-US" dirty="0" smtClean="0"/>
              <a:t>After equipment received/discounted portion paid</a:t>
            </a:r>
            <a:endParaRPr lang="en-US" dirty="0"/>
          </a:p>
          <a:p>
            <a:r>
              <a:rPr lang="en-US" dirty="0" smtClean="0"/>
              <a:t>Create and Maintain Asset Inventory</a:t>
            </a:r>
          </a:p>
          <a:p>
            <a:pPr lvl="1"/>
            <a:r>
              <a:rPr lang="en-US" dirty="0" smtClean="0"/>
              <a:t>Sample available</a:t>
            </a:r>
            <a:endParaRPr lang="en-US" dirty="0"/>
          </a:p>
          <a:p>
            <a:r>
              <a:rPr lang="en-US" dirty="0"/>
              <a:t>Maintenance </a:t>
            </a:r>
            <a:r>
              <a:rPr lang="en-US" dirty="0" smtClean="0"/>
              <a:t>records</a:t>
            </a:r>
          </a:p>
          <a:p>
            <a:pPr lvl="1"/>
            <a:r>
              <a:rPr lang="en-US" dirty="0" smtClean="0"/>
              <a:t>Require detailed invoices (what, when, where)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763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Purchasing Prior to FCDL...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May purchase </a:t>
            </a:r>
            <a:r>
              <a:rPr lang="en-US" dirty="0"/>
              <a:t>Category 2 equipment as early as April 1 prior to the start of the funding year -- even </a:t>
            </a:r>
            <a:r>
              <a:rPr lang="en-US" dirty="0" smtClean="0"/>
              <a:t>with no FCDL</a:t>
            </a:r>
          </a:p>
          <a:p>
            <a:pPr lvl="1"/>
            <a:r>
              <a:rPr lang="en-US" dirty="0" smtClean="0"/>
              <a:t>Only make early </a:t>
            </a:r>
            <a:r>
              <a:rPr lang="en-US" dirty="0"/>
              <a:t>purchases if they are NOT contingent on E-rate funding and you plan to pay for your equipment in full and seek E-rate reimbursement after your Funding Commitment Letter </a:t>
            </a:r>
            <a:r>
              <a:rPr lang="en-US" dirty="0" smtClean="0"/>
              <a:t>arrives</a:t>
            </a:r>
          </a:p>
          <a:p>
            <a:r>
              <a:rPr lang="en-US" dirty="0" smtClean="0"/>
              <a:t>Be </a:t>
            </a:r>
            <a:r>
              <a:rPr lang="en-US" dirty="0"/>
              <a:t>sure your PO is for the FULL amount, not the non-discounted </a:t>
            </a:r>
            <a:r>
              <a:rPr lang="en-US" dirty="0" smtClean="0"/>
              <a:t>share</a:t>
            </a:r>
            <a:endParaRPr lang="en-US" dirty="0"/>
          </a:p>
          <a:p>
            <a:r>
              <a:rPr lang="en-US" dirty="0" smtClean="0"/>
              <a:t>Submit Form </a:t>
            </a:r>
            <a:r>
              <a:rPr lang="en-US" dirty="0"/>
              <a:t>486 </a:t>
            </a:r>
            <a:r>
              <a:rPr lang="en-US" dirty="0" smtClean="0"/>
              <a:t>until </a:t>
            </a:r>
            <a:r>
              <a:rPr lang="en-US" dirty="0"/>
              <a:t>AFTER the FCDL </a:t>
            </a:r>
            <a:r>
              <a:rPr lang="en-US" dirty="0" smtClean="0"/>
              <a:t>arrives</a:t>
            </a:r>
          </a:p>
          <a:p>
            <a:r>
              <a:rPr lang="en-US" dirty="0" smtClean="0"/>
              <a:t>Submit Form </a:t>
            </a:r>
            <a:r>
              <a:rPr lang="en-US" dirty="0"/>
              <a:t>472 BEAR to USAC once your FCDL arrives, and after you have paid your vendor invoice. 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6182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Transfer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Equipment MUST stay at the location indicated on the Form 471 for a period of </a:t>
            </a:r>
            <a:r>
              <a:rPr lang="en-US" dirty="0" smtClean="0">
                <a:solidFill>
                  <a:srgbClr val="FF0000"/>
                </a:solidFill>
              </a:rPr>
              <a:t>3 years </a:t>
            </a:r>
            <a:r>
              <a:rPr lang="en-US" dirty="0"/>
              <a:t>after the date of </a:t>
            </a:r>
            <a:r>
              <a:rPr lang="en-US" dirty="0" smtClean="0"/>
              <a:t>purchase</a:t>
            </a:r>
          </a:p>
          <a:p>
            <a:pPr lvl="1"/>
            <a:r>
              <a:rPr lang="en-US" dirty="0" smtClean="0"/>
              <a:t>After </a:t>
            </a:r>
            <a:r>
              <a:rPr lang="en-US" dirty="0"/>
              <a:t>that, the equipment can be transferred to other eligible </a:t>
            </a:r>
            <a:r>
              <a:rPr lang="en-US" dirty="0" smtClean="0"/>
              <a:t>entities</a:t>
            </a:r>
          </a:p>
          <a:p>
            <a:pPr lvl="1"/>
            <a:r>
              <a:rPr lang="en-US" dirty="0" smtClean="0"/>
              <a:t>Asset Inventory must be updated</a:t>
            </a:r>
          </a:p>
          <a:p>
            <a:r>
              <a:rPr lang="en-US" dirty="0" smtClean="0"/>
              <a:t>If </a:t>
            </a:r>
            <a:r>
              <a:rPr lang="en-US" dirty="0"/>
              <a:t>a location </a:t>
            </a:r>
            <a:r>
              <a:rPr lang="en-US" dirty="0">
                <a:solidFill>
                  <a:srgbClr val="FF0000"/>
                </a:solidFill>
              </a:rPr>
              <a:t>closes within </a:t>
            </a:r>
            <a:r>
              <a:rPr lang="en-US" dirty="0" smtClean="0">
                <a:solidFill>
                  <a:srgbClr val="FF0000"/>
                </a:solidFill>
              </a:rPr>
              <a:t>3 years</a:t>
            </a:r>
            <a:r>
              <a:rPr lang="en-US" dirty="0"/>
              <a:t>, equipment from that closed location can be transferred to another eligible </a:t>
            </a:r>
            <a:r>
              <a:rPr lang="en-US" dirty="0" smtClean="0"/>
              <a:t>entity</a:t>
            </a:r>
          </a:p>
          <a:p>
            <a:pPr lvl="1"/>
            <a:r>
              <a:rPr lang="en-US" dirty="0" smtClean="0"/>
              <a:t>USAC </a:t>
            </a:r>
            <a:r>
              <a:rPr lang="en-US" dirty="0"/>
              <a:t>must be notified of such equipment transfers using the Form </a:t>
            </a:r>
            <a:r>
              <a:rPr lang="en-US" dirty="0" smtClean="0"/>
              <a:t>500</a:t>
            </a:r>
          </a:p>
          <a:p>
            <a:pPr lvl="1"/>
            <a:r>
              <a:rPr lang="en-US" dirty="0" smtClean="0"/>
              <a:t>Asset </a:t>
            </a:r>
            <a:r>
              <a:rPr lang="en-US" dirty="0"/>
              <a:t>Inventory must be </a:t>
            </a:r>
            <a:r>
              <a:rPr lang="en-US" dirty="0" smtClean="0"/>
              <a:t>updated</a:t>
            </a:r>
          </a:p>
          <a:p>
            <a:r>
              <a:rPr lang="en-US" dirty="0" smtClean="0"/>
              <a:t>After </a:t>
            </a:r>
            <a:r>
              <a:rPr lang="en-US" dirty="0" smtClean="0">
                <a:solidFill>
                  <a:srgbClr val="FF0000"/>
                </a:solidFill>
              </a:rPr>
              <a:t>5 years </a:t>
            </a:r>
            <a:r>
              <a:rPr lang="en-US" dirty="0"/>
              <a:t>from the date of installation, equipment can be disposed of, sold, transferred, traded, etc. with no USAC notification </a:t>
            </a:r>
            <a:r>
              <a:rPr lang="en-US" dirty="0" smtClean="0"/>
              <a:t>required</a:t>
            </a:r>
            <a:endParaRPr lang="en-US" dirty="0"/>
          </a:p>
          <a:p>
            <a:pPr lvl="1"/>
            <a:r>
              <a:rPr lang="en-US" dirty="0" smtClean="0"/>
              <a:t>If </a:t>
            </a:r>
            <a:r>
              <a:rPr lang="en-US" dirty="0"/>
              <a:t>equipment is sold, no funding is required to be returned to </a:t>
            </a:r>
            <a:r>
              <a:rPr lang="en-US" dirty="0" smtClean="0"/>
              <a:t>USAC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1913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Substitution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 change approved equipment, </a:t>
            </a:r>
            <a:r>
              <a:rPr lang="en-US" dirty="0"/>
              <a:t>either due to clerical error on your Item 21, or because the vendor is now substituting a newer/different model number, you </a:t>
            </a:r>
            <a:r>
              <a:rPr lang="en-US" dirty="0" smtClean="0"/>
              <a:t>must submit </a:t>
            </a:r>
            <a:r>
              <a:rPr lang="en-US" dirty="0"/>
              <a:t>what USAC refers to as a "Service Substitution </a:t>
            </a:r>
            <a:r>
              <a:rPr lang="en-US" dirty="0" smtClean="0"/>
              <a:t>Request"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Service </a:t>
            </a:r>
            <a:r>
              <a:rPr lang="en-US" dirty="0"/>
              <a:t>Substitution must generally have the same functionality (i.e. data distribution, wireless distribution, cabling,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If </a:t>
            </a:r>
            <a:r>
              <a:rPr lang="en-US" dirty="0"/>
              <a:t>the service substitution results in a change in the pre-discount price, the E-rate funding commitment will be adjusted to the lower cost </a:t>
            </a:r>
          </a:p>
          <a:p>
            <a:r>
              <a:rPr lang="en-US" dirty="0" smtClean="0"/>
              <a:t>File Form 500 to return “commitment” to school’s C2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6101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3900" y="1447800"/>
            <a:ext cx="7772400" cy="1470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10A02B"/>
                </a:solidFill>
              </a:rPr>
              <a:t>Questions? </a:t>
            </a:r>
            <a:endParaRPr lang="en-US" sz="6000" b="1" dirty="0">
              <a:solidFill>
                <a:srgbClr val="10A02B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010400" y="4191000"/>
            <a:ext cx="1981200" cy="1828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41837"/>
                </a:solidFill>
              </a:rPr>
              <a:t>The end!</a:t>
            </a:r>
            <a:endParaRPr lang="en-US" sz="2800" dirty="0">
              <a:solidFill>
                <a:srgbClr val="F41837"/>
              </a:solidFill>
            </a:endParaRPr>
          </a:p>
        </p:txBody>
      </p:sp>
      <p:sp>
        <p:nvSpPr>
          <p:cNvPr id="14029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BF5338-267B-4116-837C-3F9A081254D7}" type="slidenum">
              <a:rPr lang="en-US">
                <a:solidFill>
                  <a:srgbClr val="FFFFFF"/>
                </a:solidFill>
              </a:rPr>
              <a:pPr eaLnBrk="1" hangingPunct="1"/>
              <a:t>107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4754" name="Picture 2" descr="https://encrypted-tbn0.gstatic.com/images?q=tbn:ANd9GcQXDnkiz6z8Vx4I7zQyE6yHllL-SN6tv1kFTGWfQjgyui5DWDR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1083"/>
            <a:ext cx="1752600" cy="233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52924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Process </a:t>
            </a:r>
            <a:r>
              <a:rPr lang="en-US" dirty="0" smtClean="0"/>
              <a:t>Overview*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Bid All Services – Form 470</a:t>
            </a:r>
          </a:p>
          <a:p>
            <a:r>
              <a:rPr lang="en-US" dirty="0" smtClean="0"/>
              <a:t>Bid Evaluation/Sign Contracts</a:t>
            </a:r>
          </a:p>
          <a:p>
            <a:r>
              <a:rPr lang="en-US" dirty="0" smtClean="0"/>
              <a:t>Request E-rate Funding – Form 471</a:t>
            </a:r>
          </a:p>
          <a:p>
            <a:r>
              <a:rPr lang="en-US" dirty="0" smtClean="0"/>
              <a:t>Application Review – PIA</a:t>
            </a:r>
          </a:p>
          <a:p>
            <a:r>
              <a:rPr lang="en-US" dirty="0" smtClean="0"/>
              <a:t>Funding Commitment – FCDL</a:t>
            </a:r>
          </a:p>
          <a:p>
            <a:r>
              <a:rPr lang="en-US" dirty="0" smtClean="0"/>
              <a:t>Turn on Funding/CIPA Compliance – Form 486</a:t>
            </a:r>
          </a:p>
          <a:p>
            <a:r>
              <a:rPr lang="en-US" dirty="0" smtClean="0"/>
              <a:t>Receive Services</a:t>
            </a:r>
          </a:p>
          <a:p>
            <a:r>
              <a:rPr lang="en-US" dirty="0" smtClean="0"/>
              <a:t>Submit Invoice to USAC – Form 472 BEAR</a:t>
            </a:r>
          </a:p>
          <a:p>
            <a:pPr lvl="1"/>
            <a:r>
              <a:rPr lang="en-US" dirty="0" smtClean="0"/>
              <a:t>If paying invoices in full</a:t>
            </a:r>
          </a:p>
          <a:p>
            <a:pPr lvl="1"/>
            <a:r>
              <a:rPr lang="en-US" dirty="0" smtClean="0"/>
              <a:t>Vendor submits invoice to USAC if you receive discounted bills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76400"/>
            <a:ext cx="1676400" cy="175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9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Begin...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952653"/>
              </p:ext>
            </p:extLst>
          </p:nvPr>
        </p:nvGraphicFramePr>
        <p:xfrm>
          <a:off x="1371600" y="1676400"/>
          <a:ext cx="6324600" cy="493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458" y="228600"/>
            <a:ext cx="123454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9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762000"/>
            <a:ext cx="8013192" cy="163677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/>
              <a:t>Questions about</a:t>
            </a:r>
            <a:br>
              <a:rPr lang="en-US" sz="4400" b="1" dirty="0" smtClean="0"/>
            </a:br>
            <a:r>
              <a:rPr lang="en-US" sz="4400" b="1" dirty="0" smtClean="0"/>
              <a:t>Applicant eligibility?</a:t>
            </a:r>
            <a:endParaRPr lang="en-US" sz="4400" b="1" dirty="0"/>
          </a:p>
        </p:txBody>
      </p:sp>
      <p:sp>
        <p:nvSpPr>
          <p:cNvPr id="3789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68E682-6C87-4F54-BB00-5188E4CAE703}" type="slidenum">
              <a:rPr lang="en-US">
                <a:solidFill>
                  <a:schemeClr val="bg2"/>
                </a:solidFill>
              </a:rPr>
              <a:pPr eaLnBrk="1" hangingPunct="1"/>
              <a:t>11</a:t>
            </a:fld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Picture 2" descr="https://encrypted-tbn0.gstatic.com/images?q=tbn:ANd9GcQXDnkiz6z8Vx4I7zQyE6yHllL-SN6tv1kFTGWfQjgyui5DWDR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29510"/>
            <a:ext cx="1295400" cy="172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 Posting the Form 470*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382000" cy="4854209"/>
          </a:xfrm>
        </p:spPr>
        <p:txBody>
          <a:bodyPr>
            <a:normAutofit/>
          </a:bodyPr>
          <a:lstStyle/>
          <a:p>
            <a:pPr>
              <a:buSzPct val="109000"/>
            </a:pPr>
            <a:r>
              <a:rPr lang="en-US" sz="2400" b="1" dirty="0" smtClean="0"/>
              <a:t>Purpose of the Form 470</a:t>
            </a:r>
          </a:p>
          <a:p>
            <a:pPr marL="608076" lvl="2" indent="-342900">
              <a:spcAft>
                <a:spcPts val="600"/>
              </a:spcAft>
              <a:buSzPct val="109000"/>
              <a:buFont typeface="Arial" pitchFamily="34" charset="0"/>
              <a:buChar char="•"/>
              <a:defRPr/>
            </a:pPr>
            <a:r>
              <a:rPr lang="en-US" dirty="0" smtClean="0"/>
              <a:t>Opens the competitive </a:t>
            </a:r>
            <a:r>
              <a:rPr lang="en-US" dirty="0"/>
              <a:t>bidding process</a:t>
            </a:r>
          </a:p>
          <a:p>
            <a:pPr marL="608076" lvl="2" indent="-342900">
              <a:spcAft>
                <a:spcPts val="600"/>
              </a:spcAft>
              <a:buSzPct val="109000"/>
              <a:buFont typeface="Arial" pitchFamily="34" charset="0"/>
              <a:buChar char="•"/>
              <a:defRPr/>
            </a:pPr>
            <a:r>
              <a:rPr lang="en-US" dirty="0" smtClean="0"/>
              <a:t>Identifies and describes types and quantities of services and equipment that you need</a:t>
            </a:r>
          </a:p>
          <a:p>
            <a:pPr marL="608076" lvl="2" indent="-342900">
              <a:spcAft>
                <a:spcPts val="600"/>
              </a:spcAft>
              <a:buSzPct val="109000"/>
              <a:buFont typeface="Arial" pitchFamily="34" charset="0"/>
              <a:buChar char="•"/>
              <a:defRPr/>
            </a:pPr>
            <a:r>
              <a:rPr lang="en-US" dirty="0" smtClean="0"/>
              <a:t>Notifies </a:t>
            </a:r>
            <a:r>
              <a:rPr lang="en-US" dirty="0"/>
              <a:t>potential bidders </a:t>
            </a:r>
            <a:r>
              <a:rPr lang="en-US" dirty="0" smtClean="0"/>
              <a:t>that you are seeking proposals for the listed services/equipment</a:t>
            </a:r>
            <a:endParaRPr lang="en-US" dirty="0"/>
          </a:p>
          <a:p>
            <a:pPr marL="608076" lvl="2" indent="-342900">
              <a:spcAft>
                <a:spcPts val="600"/>
              </a:spcAft>
              <a:buSzPct val="109000"/>
              <a:buFont typeface="Arial" pitchFamily="34" charset="0"/>
              <a:buChar char="•"/>
              <a:defRPr/>
            </a:pPr>
            <a:r>
              <a:rPr lang="en-US" dirty="0" smtClean="0"/>
              <a:t>Descriptions cannot be manufacturer-specific</a:t>
            </a:r>
          </a:p>
          <a:p>
            <a:pPr marL="608076" lvl="2" indent="-342900">
              <a:spcAft>
                <a:spcPts val="600"/>
              </a:spcAft>
              <a:buSzPct val="109000"/>
              <a:buFont typeface="Arial" pitchFamily="34" charset="0"/>
              <a:buChar char="•"/>
              <a:defRPr/>
            </a:pPr>
            <a:r>
              <a:rPr lang="en-US" dirty="0" smtClean="0"/>
              <a:t>Disqualification factors must be listed in Form 470 or RFP</a:t>
            </a:r>
          </a:p>
          <a:p>
            <a:pPr marL="484632" lvl="3" indent="0" algn="ctr">
              <a:spcAft>
                <a:spcPts val="600"/>
              </a:spcAft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IF </a:t>
            </a:r>
            <a:r>
              <a:rPr lang="en-US" b="1" dirty="0">
                <a:solidFill>
                  <a:srgbClr val="C00000"/>
                </a:solidFill>
              </a:rPr>
              <a:t>YOU WANT E-RATE DISCOUNTS, THE SERVICE OR EQUIPMENT MUST HAVE BEEN POSTED ON A FORM 470</a:t>
            </a:r>
          </a:p>
          <a:p>
            <a:pPr marL="827532" lvl="3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7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Requests for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New requirement to upload RFP, if one is being issued</a:t>
            </a:r>
          </a:p>
          <a:p>
            <a:pPr lvl="1"/>
            <a:r>
              <a:rPr lang="en-US" dirty="0"/>
              <a:t>In fact, </a:t>
            </a:r>
            <a:r>
              <a:rPr lang="en-US" b="1" dirty="0"/>
              <a:t>must</a:t>
            </a:r>
            <a:r>
              <a:rPr lang="en-US" dirty="0"/>
              <a:t> upload before describing the service</a:t>
            </a:r>
          </a:p>
          <a:p>
            <a:pPr lvl="1"/>
            <a:r>
              <a:rPr lang="en-US" dirty="0"/>
              <a:t>Can’t come back and upload at the end of the form</a:t>
            </a:r>
          </a:p>
          <a:p>
            <a:pPr lvl="1"/>
            <a:r>
              <a:rPr lang="en-US" dirty="0"/>
              <a:t>If addenda are issued, they also must be uploaded to the 470, post submission using the Related Actions link in the left toolbar</a:t>
            </a:r>
          </a:p>
          <a:p>
            <a:r>
              <a:rPr lang="en-US" dirty="0" smtClean="0"/>
              <a:t>E-rate defines a Request for Proposal as any supplemental documentation that an Applicant shares with Vendors in addition to posting a Form 470 (no matter what its called)</a:t>
            </a:r>
          </a:p>
          <a:p>
            <a:r>
              <a:rPr lang="en-US" dirty="0" smtClean="0"/>
              <a:t>E-rate does not mandate the use of a RFP except for dark fiber or construction of fiber procurements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4C1-3A9E-4760-8287-0CEFC01B8A9D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281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/>
              <a:t>Step </a:t>
            </a:r>
            <a:r>
              <a:rPr lang="en-US" sz="4400" dirty="0" smtClean="0"/>
              <a:t>1:  </a:t>
            </a:r>
            <a:r>
              <a:rPr lang="en-US" sz="4400" dirty="0"/>
              <a:t>Posting the Form 470</a:t>
            </a:r>
            <a:endParaRPr lang="en-US" sz="4400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7924800" cy="4495800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Filed by entity that will be negotiating with vendors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Must be filed online in EPC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All 470’s posted on SLD web site for vendors to view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 smtClean="0"/>
              <a:t>Deadline</a:t>
            </a:r>
            <a:r>
              <a:rPr lang="en-US" sz="2400" dirty="0" smtClean="0"/>
              <a:t>:  Form 470 must be posted online </a:t>
            </a:r>
            <a:r>
              <a:rPr lang="en-US" sz="2400" u="sng" dirty="0" smtClean="0"/>
              <a:t>at least</a:t>
            </a:r>
            <a:r>
              <a:rPr lang="en-US" sz="2400" dirty="0" smtClean="0"/>
              <a:t> 29 days before the Form 471 window close (example: March 18 close = Feb 18 deadline)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Don’t wait this long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File 470 by Thanksgiving, if possible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 smtClean="0"/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D9C058C-0077-4A94-96CF-393CB10737D8}" type="slidenum">
              <a:rPr lang="en-US">
                <a:solidFill>
                  <a:schemeClr val="tx2"/>
                </a:solidFill>
              </a:rPr>
              <a:pPr eaLnBrk="1" hangingPunct="1"/>
              <a:t>112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Picture 5" descr="C:\Users\Owner\AppData\Local\Microsoft\Windows\Temporary Internet Files\Content.IE5\4C9FO0BZ\MC900156753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1" y="4800600"/>
            <a:ext cx="20447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10509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When Must a Form 470 be Used?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848600" cy="5043488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accent3"/>
              </a:buClr>
              <a:defRPr/>
            </a:pPr>
            <a:r>
              <a:rPr lang="en-US" sz="2400" dirty="0" smtClean="0"/>
              <a:t>Every year, unless a multi-year contract was signed</a:t>
            </a:r>
          </a:p>
          <a:p>
            <a:pPr marL="342900" indent="-342900">
              <a:buClr>
                <a:schemeClr val="accent3"/>
              </a:buClr>
              <a:defRPr/>
            </a:pPr>
            <a:r>
              <a:rPr lang="en-US" sz="2400" dirty="0" smtClean="0"/>
              <a:t>Must be posted before any contract is signed</a:t>
            </a:r>
          </a:p>
          <a:p>
            <a:pPr marL="635508" lvl="1" indent="-342900">
              <a:buClr>
                <a:schemeClr val="accent3"/>
              </a:buClr>
              <a:defRPr/>
            </a:pPr>
            <a:r>
              <a:rPr lang="en-US" sz="2400" dirty="0" smtClean="0"/>
              <a:t>Even if no competition in your area or if bidding under state law</a:t>
            </a:r>
          </a:p>
          <a:p>
            <a:pPr marL="635508" lvl="1" indent="-342900">
              <a:buClr>
                <a:schemeClr val="accent3"/>
              </a:buClr>
              <a:defRPr/>
            </a:pPr>
            <a:r>
              <a:rPr lang="en-US" sz="2400" dirty="0" smtClean="0"/>
              <a:t>Bidding via E-rate does not exempt you from bidding under state law, but can be done simultaneously</a:t>
            </a:r>
          </a:p>
          <a:p>
            <a:pPr marL="342900" indent="-342900">
              <a:buClr>
                <a:schemeClr val="accent3"/>
              </a:buClr>
              <a:defRPr/>
            </a:pPr>
            <a:r>
              <a:rPr lang="en-US" sz="2400" dirty="0" smtClean="0"/>
              <a:t>May file single or multiple 470s, it’s up to you</a:t>
            </a:r>
          </a:p>
          <a:p>
            <a:pPr>
              <a:buClr>
                <a:schemeClr val="accent3"/>
              </a:buClr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Hint:  File all services under single 470</a:t>
            </a:r>
          </a:p>
          <a:p>
            <a:pPr marL="635508" lvl="1" indent="-342900">
              <a:buClr>
                <a:schemeClr val="accent3"/>
              </a:buClr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1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B783303-EC5E-4532-AEF0-9FAD3FB4B1F4}" type="slidenum">
              <a:rPr lang="en-US">
                <a:solidFill>
                  <a:schemeClr val="tx2"/>
                </a:solidFill>
              </a:rPr>
              <a:pPr eaLnBrk="1" hangingPunct="1"/>
              <a:t>113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Reminder!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lvl="1" indent="0" algn="ctr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marL="118872" lvl="1" indent="0" algn="ctr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en-US" sz="2400" b="1" dirty="0">
              <a:solidFill>
                <a:srgbClr val="C00000"/>
              </a:solidFill>
            </a:endParaRPr>
          </a:p>
          <a:p>
            <a:pPr marL="118872" lvl="1" indent="0" algn="ctr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Be sure to tell everyone at your school or library involved with procurement that they can’t sign contracts for E-rate eligible services without first posting a Form 470!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Form 470 for FY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Form 470 is new and must be filed in EPC</a:t>
            </a:r>
          </a:p>
          <a:p>
            <a:r>
              <a:rPr lang="en-US" dirty="0" smtClean="0"/>
              <a:t>Much simpler than previous years</a:t>
            </a:r>
          </a:p>
          <a:p>
            <a:pPr lvl="1"/>
            <a:r>
              <a:rPr lang="en-US" dirty="0" smtClean="0"/>
              <a:t>Much of “profile/contact” information is ported from EPC profile</a:t>
            </a:r>
          </a:p>
          <a:p>
            <a:r>
              <a:rPr lang="en-US" dirty="0" smtClean="0"/>
              <a:t>EPC Full Rights Users can create/submit form</a:t>
            </a:r>
          </a:p>
          <a:p>
            <a:pPr lvl="1"/>
            <a:r>
              <a:rPr lang="en-US" dirty="0" smtClean="0"/>
              <a:t>Partial Rights Users can create but must have Full Rights User submit the form</a:t>
            </a:r>
          </a:p>
          <a:p>
            <a:r>
              <a:rPr lang="en-US" dirty="0" smtClean="0"/>
              <a:t>Form 470s being accepted now!</a:t>
            </a:r>
          </a:p>
          <a:p>
            <a:pPr lvl="1"/>
            <a:r>
              <a:rPr lang="en-US" dirty="0" smtClean="0"/>
              <a:t>Try to post by Thanksgiving</a:t>
            </a:r>
          </a:p>
          <a:p>
            <a:pPr lvl="1"/>
            <a:r>
              <a:rPr lang="en-US" dirty="0" smtClean="0"/>
              <a:t>PA Form 470 training on Wed., Nov 18</a:t>
            </a:r>
          </a:p>
          <a:p>
            <a:r>
              <a:rPr lang="en-US" dirty="0" smtClean="0"/>
              <a:t>Form 470 Receipt Notification Letter will no longer be mailed</a:t>
            </a:r>
          </a:p>
          <a:p>
            <a:pPr lvl="1"/>
            <a:r>
              <a:rPr lang="en-US" dirty="0" smtClean="0"/>
              <a:t>Instead, a notice of the 470 posting will appear in  your EPC Newsfeed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6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Let’s File a 470 in EPC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02" y="4201952"/>
            <a:ext cx="8692515" cy="2468880"/>
          </a:xfrm>
          <a:prstGeom prst="rect">
            <a:avLst/>
          </a:prstGeom>
          <a:ln w="41275"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4681402" y="4750593"/>
            <a:ext cx="759278" cy="457200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42" y="1406938"/>
            <a:ext cx="5214938" cy="2733675"/>
          </a:xfrm>
          <a:prstGeom prst="rect">
            <a:avLst/>
          </a:prstGeom>
          <a:ln w="41275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680" y="1345598"/>
            <a:ext cx="3492437" cy="285635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437040" y="2416629"/>
            <a:ext cx="796018" cy="52251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788354" y="2773774"/>
            <a:ext cx="85725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114484" y="3414115"/>
            <a:ext cx="796018" cy="52251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440680" y="3675373"/>
            <a:ext cx="829492" cy="109205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40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33" y="505034"/>
            <a:ext cx="8949849" cy="444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533400" y="3581400"/>
            <a:ext cx="16764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3400" y="4343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a well-described nickname for easier identification.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87" y="457200"/>
            <a:ext cx="8727636" cy="485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1371600" y="3124200"/>
            <a:ext cx="1676400" cy="7386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696200" y="1143000"/>
            <a:ext cx="457200" cy="174124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86600" y="3124200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Notice the new numbering convention for the 470’s.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5814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is pre-populated from the EPC Profile.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67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81" y="533400"/>
            <a:ext cx="88898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2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for 2016?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248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6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9" y="685800"/>
            <a:ext cx="8994861" cy="513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41900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1199"/>
            <a:ext cx="8889442" cy="512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72775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13" y="457200"/>
            <a:ext cx="8783172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1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" y="533400"/>
            <a:ext cx="8946600" cy="518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60965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2" y="457200"/>
            <a:ext cx="9079838" cy="52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838200" y="5029200"/>
            <a:ext cx="1524000" cy="71066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9600" y="5739863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the narrative box to describe your services more fully.  For example, if you want pricing for 50 and 100 </a:t>
            </a:r>
            <a:r>
              <a:rPr lang="en-US" dirty="0" err="1" smtClean="0">
                <a:solidFill>
                  <a:srgbClr val="FF0000"/>
                </a:solidFill>
              </a:rPr>
              <a:t>mb</a:t>
            </a:r>
            <a:r>
              <a:rPr lang="en-US" dirty="0" smtClean="0">
                <a:solidFill>
                  <a:srgbClr val="FF0000"/>
                </a:solidFill>
              </a:rPr>
              <a:t> of Internet, list that  here.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3112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Competitive Bidding*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077200" cy="464820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After the Form 470 has been posted online, vendors submit proposals to the school or library</a:t>
            </a:r>
          </a:p>
          <a:p>
            <a:pPr marL="566928" lvl="1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Proposals must be accepted for a minimum of 28 calendar days, but applicants </a:t>
            </a:r>
            <a:r>
              <a:rPr lang="en-US" sz="2000" u="sng" dirty="0" smtClean="0"/>
              <a:t>may</a:t>
            </a:r>
            <a:r>
              <a:rPr lang="en-US" sz="2000" dirty="0" smtClean="0"/>
              <a:t> accept proposals after this date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Vendors will contact you if they need additional information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When </a:t>
            </a:r>
            <a:r>
              <a:rPr lang="en-US" sz="2400" dirty="0"/>
              <a:t>contacted by a vendor, you </a:t>
            </a:r>
            <a:r>
              <a:rPr lang="en-US" sz="2400" u="sng" dirty="0"/>
              <a:t>must</a:t>
            </a:r>
            <a:r>
              <a:rPr lang="en-US" sz="2400" dirty="0"/>
              <a:t> indicate your willingness to receive a proposal for services listed on Form </a:t>
            </a:r>
            <a:r>
              <a:rPr lang="en-US" sz="2400" dirty="0" smtClean="0"/>
              <a:t>470</a:t>
            </a:r>
          </a:p>
          <a:p>
            <a:pPr marL="566928" lvl="1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Do NOT say you are just going to stay with your current vendor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 smtClean="0"/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CDCA84-CB2F-4197-86E8-7938E99CA3DC}" type="slidenum">
              <a:rPr lang="en-US">
                <a:solidFill>
                  <a:schemeClr val="tx2"/>
                </a:solidFill>
              </a:rPr>
              <a:pPr eaLnBrk="1" hangingPunct="1"/>
              <a:t>125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Bidding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78009"/>
          </a:xfrm>
        </p:spPr>
        <p:txBody>
          <a:bodyPr>
            <a:normAutofit fontScale="92500" lnSpcReduction="20000"/>
          </a:bodyPr>
          <a:lstStyle/>
          <a:p>
            <a:pPr marL="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You </a:t>
            </a:r>
            <a:r>
              <a:rPr lang="en-US" sz="2400" u="sng" dirty="0"/>
              <a:t>are</a:t>
            </a:r>
            <a:r>
              <a:rPr lang="en-US" sz="2400" dirty="0"/>
              <a:t> allowed </a:t>
            </a:r>
            <a:r>
              <a:rPr lang="en-US" sz="2400" dirty="0" smtClean="0"/>
              <a:t>to....</a:t>
            </a:r>
          </a:p>
          <a:p>
            <a:pPr marL="635508" lvl="1" indent="-3429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2100" dirty="0" smtClean="0"/>
              <a:t>change </a:t>
            </a:r>
            <a:r>
              <a:rPr lang="en-US" sz="2100" dirty="0"/>
              <a:t>your mind and not purchase a service that is listed on Form </a:t>
            </a:r>
            <a:r>
              <a:rPr lang="en-US" sz="2100" dirty="0" smtClean="0"/>
              <a:t>470</a:t>
            </a:r>
          </a:p>
          <a:p>
            <a:pPr marL="635508" lvl="1" indent="-3429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2100" dirty="0" smtClean="0"/>
              <a:t>have </a:t>
            </a:r>
            <a:r>
              <a:rPr lang="en-US" sz="2100" dirty="0"/>
              <a:t>pre-Form 470 discussions with vendors as long as that doesn’t lead to one bidder having “inside” </a:t>
            </a:r>
            <a:r>
              <a:rPr lang="en-US" sz="2100" dirty="0" smtClean="0"/>
              <a:t>information</a:t>
            </a:r>
          </a:p>
          <a:p>
            <a:pPr marL="635508" lvl="1" indent="-3429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2100" dirty="0" smtClean="0"/>
              <a:t>attend </a:t>
            </a:r>
            <a:r>
              <a:rPr lang="en-US" sz="2100" dirty="0"/>
              <a:t>product </a:t>
            </a:r>
            <a:r>
              <a:rPr lang="en-US" sz="2100" dirty="0" smtClean="0"/>
              <a:t>demonstrations</a:t>
            </a:r>
          </a:p>
          <a:p>
            <a:pPr marL="635508" lvl="1" indent="-3429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2100" dirty="0"/>
              <a:t>e</a:t>
            </a:r>
            <a:r>
              <a:rPr lang="en-US" sz="2100" dirty="0" smtClean="0"/>
              <a:t>ncourage </a:t>
            </a:r>
            <a:r>
              <a:rPr lang="en-US" sz="2100" dirty="0"/>
              <a:t>and seek vendors to bid </a:t>
            </a:r>
            <a:endParaRPr lang="en-US" sz="2100" dirty="0" smtClean="0"/>
          </a:p>
          <a:p>
            <a:pPr marL="635508" lvl="1" indent="-3429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2100" dirty="0" smtClean="0"/>
              <a:t>do </a:t>
            </a:r>
            <a:r>
              <a:rPr lang="en-US" sz="2100" dirty="0"/>
              <a:t>research to determine what cost-effective solutions are available</a:t>
            </a:r>
          </a:p>
          <a:p>
            <a:pPr marL="566928" lvl="1"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 smtClean="0"/>
          </a:p>
          <a:p>
            <a:pPr marL="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You are </a:t>
            </a:r>
            <a:r>
              <a:rPr lang="en-US" sz="2400" u="sng" dirty="0" smtClean="0"/>
              <a:t>not</a:t>
            </a:r>
            <a:r>
              <a:rPr lang="en-US" sz="2400" dirty="0" smtClean="0"/>
              <a:t> allowed to...</a:t>
            </a:r>
          </a:p>
          <a:p>
            <a:pPr marL="635508" lvl="1" indent="-342900">
              <a:buFont typeface="Wingdings" panose="05000000000000000000" pitchFamily="2" charset="2"/>
              <a:buChar char="§"/>
              <a:defRPr/>
            </a:pPr>
            <a:r>
              <a:rPr lang="en-US" sz="2100" dirty="0"/>
              <a:t>Have a relationship with service providers that would </a:t>
            </a:r>
            <a:r>
              <a:rPr lang="en-US" sz="2100" dirty="0">
                <a:solidFill>
                  <a:srgbClr val="C00000"/>
                </a:solidFill>
              </a:rPr>
              <a:t>unfairly influence </a:t>
            </a:r>
            <a:r>
              <a:rPr lang="en-US" sz="2100" dirty="0"/>
              <a:t>the outcome of </a:t>
            </a:r>
            <a:r>
              <a:rPr lang="en-US" sz="2100" dirty="0" smtClean="0"/>
              <a:t>the </a:t>
            </a:r>
            <a:r>
              <a:rPr lang="en-US" sz="2100" dirty="0"/>
              <a:t>competition</a:t>
            </a:r>
          </a:p>
          <a:p>
            <a:pPr marL="635508" lvl="1" indent="-342900">
              <a:buFont typeface="Wingdings" panose="05000000000000000000" pitchFamily="2" charset="2"/>
              <a:buChar char="§"/>
              <a:defRPr/>
            </a:pPr>
            <a:r>
              <a:rPr lang="en-US" sz="2100" dirty="0"/>
              <a:t>Furnish service providers with inside competitive information</a:t>
            </a:r>
          </a:p>
          <a:p>
            <a:pPr marL="635508" lvl="1" indent="-342900">
              <a:buFont typeface="Wingdings" panose="05000000000000000000" pitchFamily="2" charset="2"/>
              <a:buChar char="§"/>
              <a:defRPr/>
            </a:pPr>
            <a:r>
              <a:rPr lang="en-US" sz="2100" dirty="0"/>
              <a:t>Provide information to only some bidders</a:t>
            </a:r>
          </a:p>
          <a:p>
            <a:pPr marL="635508" lvl="1" indent="-342900">
              <a:buFont typeface="Wingdings" panose="05000000000000000000" pitchFamily="2" charset="2"/>
              <a:buChar char="§"/>
              <a:defRPr/>
            </a:pPr>
            <a:r>
              <a:rPr lang="en-US" sz="2100" dirty="0"/>
              <a:t>Have ownership interest in a service provider’s company competing for </a:t>
            </a:r>
            <a:r>
              <a:rPr lang="en-US" sz="2100" dirty="0" smtClean="0"/>
              <a:t>services</a:t>
            </a:r>
          </a:p>
          <a:p>
            <a:pPr marL="635508" lvl="1" indent="-342900">
              <a:buFont typeface="Wingdings" panose="05000000000000000000" pitchFamily="2" charset="2"/>
              <a:buChar char="§"/>
              <a:defRPr/>
            </a:pPr>
            <a:r>
              <a:rPr lang="en-US" sz="2100" dirty="0" smtClean="0"/>
              <a:t>Violate </a:t>
            </a:r>
            <a:r>
              <a:rPr lang="en-US" sz="2100" dirty="0"/>
              <a:t>gifts rules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</a:t>
            </a:r>
            <a:r>
              <a:rPr lang="en-US" dirty="0" smtClean="0"/>
              <a:t>Bidding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You are not </a:t>
            </a:r>
            <a:r>
              <a:rPr lang="en-US" sz="2400" u="sng" dirty="0"/>
              <a:t>required</a:t>
            </a:r>
            <a:r>
              <a:rPr lang="en-US" sz="2400" dirty="0"/>
              <a:t> to...</a:t>
            </a:r>
          </a:p>
          <a:p>
            <a:pPr marL="635508" lvl="1" indent="-3429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meet with any vendor during or after the 470 bidding period</a:t>
            </a:r>
          </a:p>
          <a:p>
            <a:pPr marL="635508" lvl="1" indent="-3429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respond to “generic” or “spam” e-mails such as:  “I saw your 470, please call me to discuss your needs”</a:t>
            </a:r>
          </a:p>
          <a:p>
            <a:pPr marL="635508" lvl="1" indent="-3429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respond to inquiries for services you did not request</a:t>
            </a:r>
          </a:p>
          <a:p>
            <a:pPr marL="274320" algn="ctr"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>
              <a:solidFill>
                <a:srgbClr val="C00000"/>
              </a:solidFill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en-US" sz="2400" dirty="0">
                <a:solidFill>
                  <a:srgbClr val="C00000"/>
                </a:solidFill>
              </a:rPr>
              <a:t>Let’s discuss:  Form 470 Download/Vendor Spam Database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Service Providers Cannot...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H</a:t>
            </a:r>
            <a:r>
              <a:rPr lang="en-US" sz="2400" dirty="0" smtClean="0"/>
              <a:t>elp prepare the Form 470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Help write or provide a RFP to applicant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Be a contact person on Form 470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Sign any applicant forms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Be involved with bid evaluation in any way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Provide funding for the applicant's non-discount portion or waive the applicant's non-discount portion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Coerce or pressure the applicant to use a specific service provider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Provide gifts to applicants that violate the gift restrictions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DE7686-E190-4A3B-A469-C93ED2905964}" type="slidenum">
              <a:rPr lang="en-US">
                <a:solidFill>
                  <a:schemeClr val="tx2"/>
                </a:solidFill>
              </a:rPr>
              <a:pPr eaLnBrk="1" hangingPunct="1"/>
              <a:t>128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51205" name="Picture 7" descr="MCj034082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05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7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Service Providers Can...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Answer general questions about the products and services they sell in response to applicant inquiries</a:t>
            </a:r>
          </a:p>
          <a:p>
            <a:pPr marL="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Provide information to applicants to assist with responding to USAC questions regarding their application</a:t>
            </a:r>
          </a:p>
          <a:p>
            <a:pPr marL="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P</a:t>
            </a:r>
            <a:r>
              <a:rPr lang="en-US" sz="2400" dirty="0" smtClean="0"/>
              <a:t>rovide assistance with service substitutions and other post-commitment activities</a:t>
            </a:r>
            <a:endParaRPr lang="en-US" sz="2400" dirty="0"/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5FE7C79-2F5F-49E7-9EA7-DB1AF41B0CF7}" type="slidenum">
              <a:rPr lang="en-US">
                <a:solidFill>
                  <a:schemeClr val="tx2"/>
                </a:solidFill>
              </a:rPr>
              <a:pPr eaLnBrk="1" hangingPunct="1"/>
              <a:t>129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1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EPC?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EPC = E-rate Productivity Center</a:t>
            </a:r>
          </a:p>
          <a:p>
            <a:r>
              <a:rPr lang="en-US" dirty="0"/>
              <a:t>New account and application management </a:t>
            </a:r>
            <a:r>
              <a:rPr lang="en-US" dirty="0" smtClean="0"/>
              <a:t>portal</a:t>
            </a:r>
          </a:p>
          <a:p>
            <a:r>
              <a:rPr lang="en-US" dirty="0" smtClean="0"/>
              <a:t>Over the next 10 months, all E-rate forms, letters and interactions will phased in to the EPC Portal system</a:t>
            </a:r>
          </a:p>
          <a:p>
            <a:r>
              <a:rPr lang="en-US" dirty="0" smtClean="0"/>
              <a:t>Advantages?</a:t>
            </a:r>
          </a:p>
          <a:p>
            <a:pPr lvl="1"/>
            <a:r>
              <a:rPr lang="en-US" dirty="0" smtClean="0"/>
              <a:t>All forms, submitted documentation and requests will be archived in a single location</a:t>
            </a:r>
          </a:p>
          <a:p>
            <a:pPr lvl="1"/>
            <a:r>
              <a:rPr lang="en-US" dirty="0" smtClean="0"/>
              <a:t>Forms will be pre-populated with information</a:t>
            </a:r>
          </a:p>
          <a:p>
            <a:pPr lvl="1"/>
            <a:r>
              <a:rPr lang="en-US" dirty="0" smtClean="0"/>
              <a:t>Lots of data will be entered into EPC prior to filing the application</a:t>
            </a:r>
          </a:p>
          <a:p>
            <a:pPr lvl="1"/>
            <a:r>
              <a:rPr lang="en-US" dirty="0" smtClean="0"/>
              <a:t>Supposed to provide streamlined reviews</a:t>
            </a:r>
          </a:p>
          <a:p>
            <a:r>
              <a:rPr lang="en-US" dirty="0" smtClean="0"/>
              <a:t>You </a:t>
            </a:r>
            <a:r>
              <a:rPr lang="en-US" b="1" dirty="0" smtClean="0"/>
              <a:t>MUST</a:t>
            </a:r>
            <a:r>
              <a:rPr lang="en-US" dirty="0" smtClean="0"/>
              <a:t> be in EPC to apply for E-rate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685800"/>
            <a:ext cx="8013192" cy="163677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/>
              <a:t>Questions about </a:t>
            </a:r>
            <a:r>
              <a:rPr lang="en-US" sz="4400" b="1" dirty="0" smtClean="0"/>
              <a:t>the Form 470, Competitive bidding or gift rules Issues</a:t>
            </a:r>
            <a:r>
              <a:rPr lang="en-US" sz="4400" b="1" dirty="0"/>
              <a:t>?</a:t>
            </a:r>
          </a:p>
        </p:txBody>
      </p:sp>
      <p:sp>
        <p:nvSpPr>
          <p:cNvPr id="3789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68E682-6C87-4F54-BB00-5188E4CAE703}" type="slidenum">
              <a:rPr lang="en-US">
                <a:solidFill>
                  <a:schemeClr val="bg2"/>
                </a:solidFill>
              </a:rPr>
              <a:pPr eaLnBrk="1" hangingPunct="1"/>
              <a:t>130</a:t>
            </a:fld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Picture 2" descr="https://encrypted-tbn0.gstatic.com/images?q=tbn:ANd9GcQXDnkiz6z8Vx4I7zQyE6yHllL-SN6tv1kFTGWfQjgyui5DWDR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1083"/>
            <a:ext cx="1752600" cy="233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Step 2:  Bid Evaluation</a:t>
            </a:r>
            <a:endParaRPr lang="en-US" sz="4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219200" y="1676399"/>
            <a:ext cx="6629401" cy="4699951"/>
            <a:chOff x="1219200" y="1676399"/>
            <a:chExt cx="6629401" cy="4699951"/>
          </a:xfrm>
          <a:solidFill>
            <a:srgbClr val="92D050"/>
          </a:solidFill>
        </p:grpSpPr>
        <p:sp>
          <p:nvSpPr>
            <p:cNvPr id="6" name="Freeform 5"/>
            <p:cNvSpPr/>
            <p:nvPr/>
          </p:nvSpPr>
          <p:spPr>
            <a:xfrm>
              <a:off x="1219200" y="5831054"/>
              <a:ext cx="6629400" cy="545296"/>
            </a:xfrm>
            <a:custGeom>
              <a:avLst/>
              <a:gdLst>
                <a:gd name="connsiteX0" fmla="*/ 0 w 6629400"/>
                <a:gd name="connsiteY0" fmla="*/ 0 h 545296"/>
                <a:gd name="connsiteX1" fmla="*/ 6629400 w 6629400"/>
                <a:gd name="connsiteY1" fmla="*/ 0 h 545296"/>
                <a:gd name="connsiteX2" fmla="*/ 6629400 w 6629400"/>
                <a:gd name="connsiteY2" fmla="*/ 545296 h 545296"/>
                <a:gd name="connsiteX3" fmla="*/ 0 w 6629400"/>
                <a:gd name="connsiteY3" fmla="*/ 545296 h 545296"/>
                <a:gd name="connsiteX4" fmla="*/ 0 w 6629400"/>
                <a:gd name="connsiteY4" fmla="*/ 0 h 545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9400" h="545296">
                  <a:moveTo>
                    <a:pt x="0" y="0"/>
                  </a:moveTo>
                  <a:lnTo>
                    <a:pt x="6629400" y="0"/>
                  </a:lnTo>
                  <a:lnTo>
                    <a:pt x="6629400" y="545296"/>
                  </a:lnTo>
                  <a:lnTo>
                    <a:pt x="0" y="545296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tx1"/>
                  </a:solidFill>
                </a:rPr>
                <a:t>Forms 472 (BEAR) and 474 (SPI)</a:t>
              </a:r>
              <a:endParaRPr lang="en-US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rot="21600000">
              <a:off x="1219200" y="5000567"/>
              <a:ext cx="6629401" cy="838666"/>
            </a:xfrm>
            <a:custGeom>
              <a:avLst/>
              <a:gdLst>
                <a:gd name="connsiteX0" fmla="*/ 0 w 6629400"/>
                <a:gd name="connsiteY0" fmla="*/ 293726 h 838665"/>
                <a:gd name="connsiteX1" fmla="*/ 3209867 w 6629400"/>
                <a:gd name="connsiteY1" fmla="*/ 293726 h 838665"/>
                <a:gd name="connsiteX2" fmla="*/ 3209867 w 6629400"/>
                <a:gd name="connsiteY2" fmla="*/ 209666 h 838665"/>
                <a:gd name="connsiteX3" fmla="*/ 3105034 w 6629400"/>
                <a:gd name="connsiteY3" fmla="*/ 209666 h 838665"/>
                <a:gd name="connsiteX4" fmla="*/ 3314700 w 6629400"/>
                <a:gd name="connsiteY4" fmla="*/ 0 h 838665"/>
                <a:gd name="connsiteX5" fmla="*/ 3524366 w 6629400"/>
                <a:gd name="connsiteY5" fmla="*/ 209666 h 838665"/>
                <a:gd name="connsiteX6" fmla="*/ 3419533 w 6629400"/>
                <a:gd name="connsiteY6" fmla="*/ 209666 h 838665"/>
                <a:gd name="connsiteX7" fmla="*/ 3419533 w 6629400"/>
                <a:gd name="connsiteY7" fmla="*/ 293726 h 838665"/>
                <a:gd name="connsiteX8" fmla="*/ 6629400 w 6629400"/>
                <a:gd name="connsiteY8" fmla="*/ 293726 h 838665"/>
                <a:gd name="connsiteX9" fmla="*/ 6629400 w 6629400"/>
                <a:gd name="connsiteY9" fmla="*/ 838665 h 838665"/>
                <a:gd name="connsiteX10" fmla="*/ 0 w 6629400"/>
                <a:gd name="connsiteY10" fmla="*/ 838665 h 838665"/>
                <a:gd name="connsiteX11" fmla="*/ 0 w 6629400"/>
                <a:gd name="connsiteY11" fmla="*/ 293726 h 838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29400" h="838665">
                  <a:moveTo>
                    <a:pt x="6629400" y="544939"/>
                  </a:moveTo>
                  <a:lnTo>
                    <a:pt x="3419533" y="544939"/>
                  </a:lnTo>
                  <a:lnTo>
                    <a:pt x="3419533" y="628999"/>
                  </a:lnTo>
                  <a:lnTo>
                    <a:pt x="3524366" y="628999"/>
                  </a:lnTo>
                  <a:lnTo>
                    <a:pt x="3314700" y="838664"/>
                  </a:lnTo>
                  <a:lnTo>
                    <a:pt x="3105034" y="628999"/>
                  </a:lnTo>
                  <a:lnTo>
                    <a:pt x="3209867" y="628999"/>
                  </a:lnTo>
                  <a:lnTo>
                    <a:pt x="3209867" y="544939"/>
                  </a:lnTo>
                  <a:lnTo>
                    <a:pt x="0" y="544939"/>
                  </a:lnTo>
                  <a:lnTo>
                    <a:pt x="0" y="1"/>
                  </a:lnTo>
                  <a:lnTo>
                    <a:pt x="6629400" y="1"/>
                  </a:lnTo>
                  <a:lnTo>
                    <a:pt x="6629400" y="544939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5" tIns="128017" rIns="128017" bIns="42174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tx1"/>
                  </a:solidFill>
                </a:rPr>
                <a:t>Form 486</a:t>
              </a:r>
              <a:endParaRPr lang="en-US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rot="21600000">
              <a:off x="1219200" y="4152746"/>
              <a:ext cx="6629400" cy="838666"/>
            </a:xfrm>
            <a:custGeom>
              <a:avLst/>
              <a:gdLst>
                <a:gd name="connsiteX0" fmla="*/ 0 w 6629400"/>
                <a:gd name="connsiteY0" fmla="*/ 293726 h 838665"/>
                <a:gd name="connsiteX1" fmla="*/ 3209867 w 6629400"/>
                <a:gd name="connsiteY1" fmla="*/ 293726 h 838665"/>
                <a:gd name="connsiteX2" fmla="*/ 3209867 w 6629400"/>
                <a:gd name="connsiteY2" fmla="*/ 209666 h 838665"/>
                <a:gd name="connsiteX3" fmla="*/ 3105034 w 6629400"/>
                <a:gd name="connsiteY3" fmla="*/ 209666 h 838665"/>
                <a:gd name="connsiteX4" fmla="*/ 3314700 w 6629400"/>
                <a:gd name="connsiteY4" fmla="*/ 0 h 838665"/>
                <a:gd name="connsiteX5" fmla="*/ 3524366 w 6629400"/>
                <a:gd name="connsiteY5" fmla="*/ 209666 h 838665"/>
                <a:gd name="connsiteX6" fmla="*/ 3419533 w 6629400"/>
                <a:gd name="connsiteY6" fmla="*/ 209666 h 838665"/>
                <a:gd name="connsiteX7" fmla="*/ 3419533 w 6629400"/>
                <a:gd name="connsiteY7" fmla="*/ 293726 h 838665"/>
                <a:gd name="connsiteX8" fmla="*/ 6629400 w 6629400"/>
                <a:gd name="connsiteY8" fmla="*/ 293726 h 838665"/>
                <a:gd name="connsiteX9" fmla="*/ 6629400 w 6629400"/>
                <a:gd name="connsiteY9" fmla="*/ 838665 h 838665"/>
                <a:gd name="connsiteX10" fmla="*/ 0 w 6629400"/>
                <a:gd name="connsiteY10" fmla="*/ 838665 h 838665"/>
                <a:gd name="connsiteX11" fmla="*/ 0 w 6629400"/>
                <a:gd name="connsiteY11" fmla="*/ 293726 h 838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29400" h="838665">
                  <a:moveTo>
                    <a:pt x="6629400" y="544939"/>
                  </a:moveTo>
                  <a:lnTo>
                    <a:pt x="3419533" y="544939"/>
                  </a:lnTo>
                  <a:lnTo>
                    <a:pt x="3419533" y="628999"/>
                  </a:lnTo>
                  <a:lnTo>
                    <a:pt x="3524366" y="628999"/>
                  </a:lnTo>
                  <a:lnTo>
                    <a:pt x="3314700" y="838664"/>
                  </a:lnTo>
                  <a:lnTo>
                    <a:pt x="3105034" y="628999"/>
                  </a:lnTo>
                  <a:lnTo>
                    <a:pt x="3209867" y="628999"/>
                  </a:lnTo>
                  <a:lnTo>
                    <a:pt x="3209867" y="544939"/>
                  </a:lnTo>
                  <a:lnTo>
                    <a:pt x="0" y="544939"/>
                  </a:lnTo>
                  <a:lnTo>
                    <a:pt x="0" y="1"/>
                  </a:lnTo>
                  <a:lnTo>
                    <a:pt x="6629400" y="1"/>
                  </a:lnTo>
                  <a:lnTo>
                    <a:pt x="6629400" y="544939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128017" rIns="128016" bIns="42174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tx1"/>
                  </a:solidFill>
                </a:rPr>
                <a:t>Application Review and FCDL</a:t>
              </a:r>
              <a:endParaRPr lang="en-US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 rot="21600000">
              <a:off x="1219200" y="3339595"/>
              <a:ext cx="6629400" cy="838667"/>
            </a:xfrm>
            <a:custGeom>
              <a:avLst/>
              <a:gdLst>
                <a:gd name="connsiteX0" fmla="*/ 0 w 6629400"/>
                <a:gd name="connsiteY0" fmla="*/ 293726 h 838665"/>
                <a:gd name="connsiteX1" fmla="*/ 3209867 w 6629400"/>
                <a:gd name="connsiteY1" fmla="*/ 293726 h 838665"/>
                <a:gd name="connsiteX2" fmla="*/ 3209867 w 6629400"/>
                <a:gd name="connsiteY2" fmla="*/ 209666 h 838665"/>
                <a:gd name="connsiteX3" fmla="*/ 3105034 w 6629400"/>
                <a:gd name="connsiteY3" fmla="*/ 209666 h 838665"/>
                <a:gd name="connsiteX4" fmla="*/ 3314700 w 6629400"/>
                <a:gd name="connsiteY4" fmla="*/ 0 h 838665"/>
                <a:gd name="connsiteX5" fmla="*/ 3524366 w 6629400"/>
                <a:gd name="connsiteY5" fmla="*/ 209666 h 838665"/>
                <a:gd name="connsiteX6" fmla="*/ 3419533 w 6629400"/>
                <a:gd name="connsiteY6" fmla="*/ 209666 h 838665"/>
                <a:gd name="connsiteX7" fmla="*/ 3419533 w 6629400"/>
                <a:gd name="connsiteY7" fmla="*/ 293726 h 838665"/>
                <a:gd name="connsiteX8" fmla="*/ 6629400 w 6629400"/>
                <a:gd name="connsiteY8" fmla="*/ 293726 h 838665"/>
                <a:gd name="connsiteX9" fmla="*/ 6629400 w 6629400"/>
                <a:gd name="connsiteY9" fmla="*/ 838665 h 838665"/>
                <a:gd name="connsiteX10" fmla="*/ 0 w 6629400"/>
                <a:gd name="connsiteY10" fmla="*/ 838665 h 838665"/>
                <a:gd name="connsiteX11" fmla="*/ 0 w 6629400"/>
                <a:gd name="connsiteY11" fmla="*/ 293726 h 838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29400" h="838665">
                  <a:moveTo>
                    <a:pt x="6629400" y="544939"/>
                  </a:moveTo>
                  <a:lnTo>
                    <a:pt x="3419533" y="544939"/>
                  </a:lnTo>
                  <a:lnTo>
                    <a:pt x="3419533" y="628999"/>
                  </a:lnTo>
                  <a:lnTo>
                    <a:pt x="3524366" y="628999"/>
                  </a:lnTo>
                  <a:lnTo>
                    <a:pt x="3314700" y="838664"/>
                  </a:lnTo>
                  <a:lnTo>
                    <a:pt x="3105034" y="628999"/>
                  </a:lnTo>
                  <a:lnTo>
                    <a:pt x="3209867" y="628999"/>
                  </a:lnTo>
                  <a:lnTo>
                    <a:pt x="3209867" y="544939"/>
                  </a:lnTo>
                  <a:lnTo>
                    <a:pt x="0" y="544939"/>
                  </a:lnTo>
                  <a:lnTo>
                    <a:pt x="0" y="1"/>
                  </a:lnTo>
                  <a:lnTo>
                    <a:pt x="6629400" y="1"/>
                  </a:lnTo>
                  <a:lnTo>
                    <a:pt x="6629400" y="544939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5" tIns="128017" rIns="128016" bIns="42174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tx1"/>
                  </a:solidFill>
                </a:rPr>
                <a:t>Form 471 </a:t>
              </a:r>
              <a:endParaRPr lang="en-US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21600000">
              <a:off x="1219200" y="2509109"/>
              <a:ext cx="6629400" cy="838667"/>
            </a:xfrm>
            <a:custGeom>
              <a:avLst/>
              <a:gdLst>
                <a:gd name="connsiteX0" fmla="*/ 0 w 6629400"/>
                <a:gd name="connsiteY0" fmla="*/ 293726 h 838665"/>
                <a:gd name="connsiteX1" fmla="*/ 3209867 w 6629400"/>
                <a:gd name="connsiteY1" fmla="*/ 293726 h 838665"/>
                <a:gd name="connsiteX2" fmla="*/ 3209867 w 6629400"/>
                <a:gd name="connsiteY2" fmla="*/ 209666 h 838665"/>
                <a:gd name="connsiteX3" fmla="*/ 3105034 w 6629400"/>
                <a:gd name="connsiteY3" fmla="*/ 209666 h 838665"/>
                <a:gd name="connsiteX4" fmla="*/ 3314700 w 6629400"/>
                <a:gd name="connsiteY4" fmla="*/ 0 h 838665"/>
                <a:gd name="connsiteX5" fmla="*/ 3524366 w 6629400"/>
                <a:gd name="connsiteY5" fmla="*/ 209666 h 838665"/>
                <a:gd name="connsiteX6" fmla="*/ 3419533 w 6629400"/>
                <a:gd name="connsiteY6" fmla="*/ 209666 h 838665"/>
                <a:gd name="connsiteX7" fmla="*/ 3419533 w 6629400"/>
                <a:gd name="connsiteY7" fmla="*/ 293726 h 838665"/>
                <a:gd name="connsiteX8" fmla="*/ 6629400 w 6629400"/>
                <a:gd name="connsiteY8" fmla="*/ 293726 h 838665"/>
                <a:gd name="connsiteX9" fmla="*/ 6629400 w 6629400"/>
                <a:gd name="connsiteY9" fmla="*/ 838665 h 838665"/>
                <a:gd name="connsiteX10" fmla="*/ 0 w 6629400"/>
                <a:gd name="connsiteY10" fmla="*/ 838665 h 838665"/>
                <a:gd name="connsiteX11" fmla="*/ 0 w 6629400"/>
                <a:gd name="connsiteY11" fmla="*/ 293726 h 838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29400" h="838665">
                  <a:moveTo>
                    <a:pt x="6629400" y="544939"/>
                  </a:moveTo>
                  <a:lnTo>
                    <a:pt x="3419533" y="544939"/>
                  </a:lnTo>
                  <a:lnTo>
                    <a:pt x="3419533" y="628999"/>
                  </a:lnTo>
                  <a:lnTo>
                    <a:pt x="3524366" y="628999"/>
                  </a:lnTo>
                  <a:lnTo>
                    <a:pt x="3314700" y="838664"/>
                  </a:lnTo>
                  <a:lnTo>
                    <a:pt x="3105034" y="628999"/>
                  </a:lnTo>
                  <a:lnTo>
                    <a:pt x="3209867" y="628999"/>
                  </a:lnTo>
                  <a:lnTo>
                    <a:pt x="3209867" y="544939"/>
                  </a:lnTo>
                  <a:lnTo>
                    <a:pt x="0" y="544939"/>
                  </a:lnTo>
                  <a:lnTo>
                    <a:pt x="0" y="1"/>
                  </a:lnTo>
                  <a:lnTo>
                    <a:pt x="6629400" y="1"/>
                  </a:lnTo>
                  <a:lnTo>
                    <a:pt x="6629400" y="544939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7" tIns="170689" rIns="170688" bIns="464415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i="1" kern="1200" dirty="0" smtClean="0">
                  <a:solidFill>
                    <a:schemeClr val="bg1"/>
                  </a:solidFill>
                </a:rPr>
                <a:t>Bid Evaluation</a:t>
              </a:r>
              <a:endParaRPr lang="en-US" sz="2400" b="1" i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21600000">
              <a:off x="1219200" y="1676399"/>
              <a:ext cx="6629400" cy="838667"/>
            </a:xfrm>
            <a:custGeom>
              <a:avLst/>
              <a:gdLst>
                <a:gd name="connsiteX0" fmla="*/ 0 w 6629400"/>
                <a:gd name="connsiteY0" fmla="*/ 293726 h 838665"/>
                <a:gd name="connsiteX1" fmla="*/ 3209867 w 6629400"/>
                <a:gd name="connsiteY1" fmla="*/ 293726 h 838665"/>
                <a:gd name="connsiteX2" fmla="*/ 3209867 w 6629400"/>
                <a:gd name="connsiteY2" fmla="*/ 209666 h 838665"/>
                <a:gd name="connsiteX3" fmla="*/ 3105034 w 6629400"/>
                <a:gd name="connsiteY3" fmla="*/ 209666 h 838665"/>
                <a:gd name="connsiteX4" fmla="*/ 3314700 w 6629400"/>
                <a:gd name="connsiteY4" fmla="*/ 0 h 838665"/>
                <a:gd name="connsiteX5" fmla="*/ 3524366 w 6629400"/>
                <a:gd name="connsiteY5" fmla="*/ 209666 h 838665"/>
                <a:gd name="connsiteX6" fmla="*/ 3419533 w 6629400"/>
                <a:gd name="connsiteY6" fmla="*/ 209666 h 838665"/>
                <a:gd name="connsiteX7" fmla="*/ 3419533 w 6629400"/>
                <a:gd name="connsiteY7" fmla="*/ 293726 h 838665"/>
                <a:gd name="connsiteX8" fmla="*/ 6629400 w 6629400"/>
                <a:gd name="connsiteY8" fmla="*/ 293726 h 838665"/>
                <a:gd name="connsiteX9" fmla="*/ 6629400 w 6629400"/>
                <a:gd name="connsiteY9" fmla="*/ 838665 h 838665"/>
                <a:gd name="connsiteX10" fmla="*/ 0 w 6629400"/>
                <a:gd name="connsiteY10" fmla="*/ 838665 h 838665"/>
                <a:gd name="connsiteX11" fmla="*/ 0 w 6629400"/>
                <a:gd name="connsiteY11" fmla="*/ 293726 h 838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29400" h="838665">
                  <a:moveTo>
                    <a:pt x="6629400" y="544939"/>
                  </a:moveTo>
                  <a:lnTo>
                    <a:pt x="3419533" y="544939"/>
                  </a:lnTo>
                  <a:lnTo>
                    <a:pt x="3419533" y="628999"/>
                  </a:lnTo>
                  <a:lnTo>
                    <a:pt x="3524366" y="628999"/>
                  </a:lnTo>
                  <a:lnTo>
                    <a:pt x="3314700" y="838664"/>
                  </a:lnTo>
                  <a:lnTo>
                    <a:pt x="3105034" y="628999"/>
                  </a:lnTo>
                  <a:lnTo>
                    <a:pt x="3209867" y="628999"/>
                  </a:lnTo>
                  <a:lnTo>
                    <a:pt x="3209867" y="544939"/>
                  </a:lnTo>
                  <a:lnTo>
                    <a:pt x="0" y="544939"/>
                  </a:lnTo>
                  <a:lnTo>
                    <a:pt x="0" y="1"/>
                  </a:lnTo>
                  <a:lnTo>
                    <a:pt x="6629400" y="1"/>
                  </a:lnTo>
                  <a:lnTo>
                    <a:pt x="6629400" y="544939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5" tIns="128017" rIns="128016" bIns="42174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tx1"/>
                  </a:solidFill>
                </a:rPr>
                <a:t>Form 470 / Competitive Bidding</a:t>
              </a:r>
              <a:endParaRPr lang="en-US" sz="18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131</a:t>
            </a:fld>
            <a:endParaRPr lang="en-US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458" y="228600"/>
            <a:ext cx="123454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8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Step 2: Bid Evaluation*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382000" cy="4648200"/>
          </a:xfrm>
        </p:spPr>
        <p:txBody>
          <a:bodyPr>
            <a:normAutofit/>
          </a:bodyPr>
          <a:lstStyle/>
          <a:p>
            <a:pPr marL="347472" indent="-246888">
              <a:buFont typeface="Wingdings 2"/>
              <a:buChar char=""/>
              <a:defRPr/>
            </a:pPr>
            <a:r>
              <a:rPr lang="en-US" sz="2400" dirty="0" smtClean="0"/>
              <a:t>After 470 is posted for </a:t>
            </a:r>
            <a:r>
              <a:rPr lang="en-US" sz="2400" u="sng" dirty="0" smtClean="0"/>
              <a:t>at least</a:t>
            </a:r>
            <a:r>
              <a:rPr lang="en-US" sz="2400" dirty="0" smtClean="0"/>
              <a:t> 28 days, billed entity must review all bids received for all services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Keep </a:t>
            </a:r>
            <a:r>
              <a:rPr lang="en-US" sz="2000" dirty="0"/>
              <a:t>documentation of criteria used to select vendor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Keep all winning and losing bids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Keep bid evaluation matrix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Retain all correspondence between applicant and all vendors (winning and losing</a:t>
            </a:r>
            <a:r>
              <a:rPr lang="en-US" sz="2000" dirty="0" smtClean="0"/>
              <a:t>)</a:t>
            </a:r>
          </a:p>
          <a:p>
            <a:pPr marL="347472" indent="-246888"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Price of eligible services/equipment MUST be the most heavily weighted factor during bid evaluation</a:t>
            </a:r>
          </a:p>
          <a:p>
            <a:pPr marL="347472" indent="-246888">
              <a:buFont typeface="Wingdings 2"/>
              <a:buChar char=""/>
              <a:defRPr/>
            </a:pPr>
            <a:r>
              <a:rPr lang="en-US" sz="2400" dirty="0" smtClean="0"/>
              <a:t>Create Bid Evaluation Matrix*</a:t>
            </a:r>
            <a:endParaRPr lang="en-US" sz="2400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1800" b="1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400" dirty="0" smtClean="0"/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BAA35CB-D72A-454C-9658-F0B632BBFF94}" type="slidenum">
              <a:rPr lang="en-US">
                <a:solidFill>
                  <a:schemeClr val="tx2"/>
                </a:solidFill>
              </a:rPr>
              <a:pPr eaLnBrk="1" hangingPunct="1"/>
              <a:t>132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Bid Evaluation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8229600" cy="4778009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Applicants can consider other criteria </a:t>
            </a:r>
            <a:r>
              <a:rPr lang="en-US" sz="2400" u="sng" dirty="0" smtClean="0"/>
              <a:t>besides</a:t>
            </a:r>
            <a:r>
              <a:rPr lang="en-US" sz="2400" dirty="0" smtClean="0"/>
              <a:t> price in bid evaluation.  Examples: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en-US" sz="1800" dirty="0" smtClean="0"/>
              <a:t>History with vendor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en-US" sz="1800" dirty="0" smtClean="0"/>
              <a:t>Quality </a:t>
            </a:r>
            <a:r>
              <a:rPr lang="en-US" sz="1800" dirty="0"/>
              <a:t>of proposed solution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Cost of ineligible items</a:t>
            </a:r>
          </a:p>
          <a:p>
            <a:pPr marL="905256" lvl="2" indent="-246888">
              <a:buFont typeface="Wingdings 2"/>
              <a:buChar char=""/>
              <a:defRPr/>
            </a:pPr>
            <a:r>
              <a:rPr lang="en-US" sz="1400" dirty="0" smtClean="0"/>
              <a:t>New vendors’ cell phones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Cost to switch vendors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References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1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Cannot consider “free services”</a:t>
            </a:r>
          </a:p>
          <a:p>
            <a:pPr marL="566928" lvl="1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i="1" dirty="0" smtClean="0"/>
              <a:t>“I’ll give you 5 free months of service if you sign a contract with  me.”</a:t>
            </a:r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79FE565-7F2D-4319-95AC-B32AA9155460}" type="slidenum">
              <a:rPr lang="en-US">
                <a:solidFill>
                  <a:schemeClr val="tx2"/>
                </a:solidFill>
              </a:rPr>
              <a:pPr eaLnBrk="1" hangingPunct="1"/>
              <a:t>133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5" name="Picture 4" descr="C:\Users\Owner\AppData\Local\Microsoft\Windows\Temporary Internet Files\Content.IE5\4C9FO0BZ\MC900078828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31242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 Evaluation Matrix Example*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134</a:t>
            </a:fld>
            <a:endParaRPr lang="en-US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48775"/>
            <a:ext cx="8839200" cy="423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84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Received No Bids?*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610600" cy="5181600"/>
          </a:xfrm>
        </p:spPr>
        <p:txBody>
          <a:bodyPr/>
          <a:lstStyle/>
          <a:p>
            <a:pPr marL="347472" indent="-246888">
              <a:buFont typeface="Wingdings 2"/>
              <a:buChar char=""/>
              <a:defRPr/>
            </a:pPr>
            <a:r>
              <a:rPr lang="en-US" sz="2400" dirty="0" smtClean="0"/>
              <a:t>Document via an email or file memo that no bids were received</a:t>
            </a:r>
          </a:p>
          <a:p>
            <a:pPr marL="347472" indent="-246888">
              <a:buFont typeface="Wingdings 2"/>
              <a:buChar char=""/>
              <a:defRPr/>
            </a:pPr>
            <a:r>
              <a:rPr lang="en-US" sz="2400" dirty="0" smtClean="0"/>
              <a:t>Existing Services: can continue to receive services from existing service provider</a:t>
            </a:r>
          </a:p>
          <a:p>
            <a:pPr marL="347472" indent="-246888">
              <a:buFont typeface="Wingdings 2"/>
              <a:buChar char=""/>
              <a:defRPr/>
            </a:pPr>
            <a:r>
              <a:rPr lang="en-US" sz="2400" dirty="0" smtClean="0"/>
              <a:t>New Services/Procurement:  Solicit bid from willing vendor </a:t>
            </a:r>
            <a:r>
              <a:rPr lang="en-US" sz="2400" dirty="0" smtClean="0">
                <a:solidFill>
                  <a:srgbClr val="F41837"/>
                </a:solidFill>
              </a:rPr>
              <a:t>(who is not your brother-in-law)</a:t>
            </a:r>
          </a:p>
          <a:p>
            <a:pPr marL="557784" lvl="1" indent="-24688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Make sure price is cost-effective</a:t>
            </a:r>
          </a:p>
          <a:p>
            <a:pPr marL="557784" lvl="1" indent="-24688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Check marketplace options from other vendors in your area or nearby areas</a:t>
            </a:r>
          </a:p>
          <a:p>
            <a:pPr marL="557784" lvl="1" indent="-24688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Save research and information to justify buying service from this vendor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/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1600" b="1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200" dirty="0" smtClean="0"/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3C4EF0-2668-488F-B6E8-DDD5F22863FD}" type="slidenum">
              <a:rPr lang="en-US">
                <a:solidFill>
                  <a:schemeClr val="tx2"/>
                </a:solidFill>
              </a:rPr>
              <a:pPr eaLnBrk="1" hangingPunct="1"/>
              <a:t>135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62469" name="Picture 4" descr="MCj034082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429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6080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Vendor Selection*</a:t>
            </a:r>
            <a:endParaRPr lang="en-US" sz="4400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Vendor selection must be done </a:t>
            </a:r>
            <a:r>
              <a:rPr lang="en-US" sz="2400" u="sng" dirty="0" smtClean="0"/>
              <a:t>before</a:t>
            </a:r>
            <a:r>
              <a:rPr lang="en-US" sz="2400" dirty="0" smtClean="0"/>
              <a:t> you submit Form 471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Be careful not to make any decisions, sign anything or file any forms during 28-day waiting period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Contracts </a:t>
            </a:r>
            <a:r>
              <a:rPr lang="en-US" sz="2400" u="sng" dirty="0" smtClean="0"/>
              <a:t>must</a:t>
            </a:r>
            <a:r>
              <a:rPr lang="en-US" sz="2400" dirty="0" smtClean="0"/>
              <a:t> be signed and dated by applicant</a:t>
            </a:r>
          </a:p>
          <a:p>
            <a:pPr marL="566928" lvl="1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Unless receiving services on month-to-month basis</a:t>
            </a:r>
          </a:p>
          <a:p>
            <a:pPr marL="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Cannot select 2 vendors to provide the same service</a:t>
            </a:r>
          </a:p>
          <a:p>
            <a:pPr marL="566928" lvl="1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USAC believes there should always be one bidder that is more ‘cost </a:t>
            </a:r>
            <a:r>
              <a:rPr lang="en-US" sz="2000" dirty="0"/>
              <a:t>effective’ than any other</a:t>
            </a:r>
          </a:p>
          <a:p>
            <a:pPr marL="566928" lvl="1"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 smtClean="0"/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720620-6A86-4AF4-8C14-5CBFC878D040}" type="slidenum">
              <a:rPr lang="en-US">
                <a:solidFill>
                  <a:schemeClr val="tx2"/>
                </a:solidFill>
              </a:rPr>
              <a:pPr eaLnBrk="1" hangingPunct="1"/>
              <a:t>136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Vendor Selection*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List </a:t>
            </a:r>
            <a:r>
              <a:rPr lang="en-US" sz="2400" dirty="0"/>
              <a:t>extensions and expiration date in contract (cannot be open-ended)</a:t>
            </a:r>
          </a:p>
          <a:p>
            <a:pPr marL="566928" lvl="1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/>
              <a:t>For example, 3-year contract, with two 1-year renewals is ok and will not require new 470 </a:t>
            </a:r>
            <a:r>
              <a:rPr lang="en-US" sz="2000" dirty="0" smtClean="0"/>
              <a:t>until </a:t>
            </a:r>
            <a:r>
              <a:rPr lang="en-US" sz="2000" dirty="0"/>
              <a:t>the end of 5 years</a:t>
            </a:r>
          </a:p>
          <a:p>
            <a:pPr marL="566928" lvl="1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/>
              <a:t>3 year contract that automatically renews is </a:t>
            </a:r>
            <a:r>
              <a:rPr lang="en-US" sz="2000" u="sng" dirty="0"/>
              <a:t>not</a:t>
            </a:r>
            <a:r>
              <a:rPr lang="en-US" sz="2000" dirty="0"/>
              <a:t> ok and will require new 470 at the end of 3 years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Include out-clauses if you can’t pay without E-rate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Have </a:t>
            </a:r>
            <a:r>
              <a:rPr lang="en-US" sz="2400" dirty="0" smtClean="0"/>
              <a:t>C1 contracts </a:t>
            </a:r>
            <a:r>
              <a:rPr lang="en-US" sz="2400" dirty="0"/>
              <a:t>begin July 1 and end June 30, 20XX to coincide with E-rate funding </a:t>
            </a:r>
            <a:r>
              <a:rPr lang="en-US" sz="2400" dirty="0" smtClean="0"/>
              <a:t>year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Have C2 contracts begin April 1 and end September 30, 20XX to coincide with the C2 funding year allowable installation dates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8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838200"/>
            <a:ext cx="8013192" cy="163677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/>
              <a:t>Questions about </a:t>
            </a:r>
            <a:br>
              <a:rPr lang="en-US" sz="4000" b="1" dirty="0"/>
            </a:br>
            <a:r>
              <a:rPr lang="en-US" sz="4000" b="1" dirty="0" smtClean="0"/>
              <a:t>Bid </a:t>
            </a:r>
            <a:r>
              <a:rPr lang="en-US" sz="4000" b="1" dirty="0"/>
              <a:t>Evaluation </a:t>
            </a:r>
            <a:r>
              <a:rPr lang="en-US" sz="4000" b="1" dirty="0" smtClean="0"/>
              <a:t> or Vendor Selection?</a:t>
            </a:r>
            <a:endParaRPr lang="en-US" sz="4000" b="1" dirty="0"/>
          </a:p>
        </p:txBody>
      </p:sp>
      <p:sp>
        <p:nvSpPr>
          <p:cNvPr id="6553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24414C-C603-4276-A0BE-21B433E8197F}" type="slidenum">
              <a:rPr lang="en-US">
                <a:solidFill>
                  <a:schemeClr val="bg2"/>
                </a:solidFill>
              </a:rPr>
              <a:pPr eaLnBrk="1" hangingPunct="1"/>
              <a:t>138</a:t>
            </a:fld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Picture 2" descr="https://encrypted-tbn0.gstatic.com/images?q=tbn:ANd9GcQXDnkiz6z8Vx4I7zQyE6yHllL-SN6tv1kFTGWfQjgyui5DWDR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1083"/>
            <a:ext cx="1752600" cy="233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Step 3:  Filing the Form 471</a:t>
            </a:r>
            <a:endParaRPr lang="en-US" sz="4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342235"/>
              </p:ext>
            </p:extLst>
          </p:nvPr>
        </p:nvGraphicFramePr>
        <p:xfrm>
          <a:off x="1676400" y="1752600"/>
          <a:ext cx="6019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139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458" y="228600"/>
            <a:ext cx="123454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76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Establishing Your Initial EPC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USAC created an EPC account in their database for each applicant entity and identified an Account Administrator</a:t>
            </a:r>
          </a:p>
          <a:p>
            <a:r>
              <a:rPr lang="en-US" dirty="0" smtClean="0"/>
              <a:t>The </a:t>
            </a:r>
            <a:r>
              <a:rPr lang="en-US" dirty="0"/>
              <a:t>AA can perform these functions:</a:t>
            </a:r>
          </a:p>
          <a:p>
            <a:pPr lvl="1"/>
            <a:r>
              <a:rPr lang="en-US" dirty="0"/>
              <a:t>Create Users</a:t>
            </a:r>
          </a:p>
          <a:p>
            <a:pPr lvl="1"/>
            <a:r>
              <a:rPr lang="en-US" dirty="0"/>
              <a:t>Assign Users’ Rights/Permissions</a:t>
            </a:r>
          </a:p>
          <a:p>
            <a:pPr lvl="1"/>
            <a:r>
              <a:rPr lang="en-US" dirty="0"/>
              <a:t>Change AA to another user</a:t>
            </a:r>
          </a:p>
          <a:p>
            <a:pPr lvl="1"/>
            <a:r>
              <a:rPr lang="en-US" dirty="0" smtClean="0"/>
              <a:t>Join Consortia</a:t>
            </a:r>
            <a:endParaRPr lang="en-US" dirty="0">
              <a:solidFill>
                <a:srgbClr val="F80EC6"/>
              </a:solidFill>
            </a:endParaRPr>
          </a:p>
          <a:p>
            <a:pPr lvl="1"/>
            <a:r>
              <a:rPr lang="en-US" dirty="0"/>
              <a:t>Link to Your </a:t>
            </a:r>
            <a:r>
              <a:rPr lang="en-US" dirty="0" smtClean="0"/>
              <a:t>Consultant</a:t>
            </a:r>
            <a:endParaRPr lang="en-US" dirty="0">
              <a:solidFill>
                <a:srgbClr val="F80EC6"/>
              </a:solidFill>
            </a:endParaRPr>
          </a:p>
          <a:p>
            <a:pPr lvl="1"/>
            <a:r>
              <a:rPr lang="en-US" dirty="0"/>
              <a:t>Enter Enrollment/NSLP Data</a:t>
            </a:r>
            <a:r>
              <a:rPr lang="en-US" dirty="0">
                <a:solidFill>
                  <a:srgbClr val="F80EC6"/>
                </a:solidFill>
              </a:rPr>
              <a:t>*</a:t>
            </a:r>
          </a:p>
          <a:p>
            <a:r>
              <a:rPr lang="en-US" dirty="0" smtClean="0"/>
              <a:t>As of last week, ‘full and partial </a:t>
            </a:r>
            <a:r>
              <a:rPr lang="en-US" dirty="0"/>
              <a:t>rights users’ </a:t>
            </a:r>
            <a:r>
              <a:rPr lang="en-US" dirty="0" smtClean="0"/>
              <a:t>also are able </a:t>
            </a:r>
            <a:r>
              <a:rPr lang="en-US" dirty="0"/>
              <a:t>to perform some of these functions (</a:t>
            </a:r>
            <a:r>
              <a:rPr lang="en-US" dirty="0">
                <a:solidFill>
                  <a:srgbClr val="F80EC6"/>
                </a:solidFill>
              </a:rPr>
              <a:t>*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Step 3:  Filing the 471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 smtClean="0"/>
              <a:t>Purpose of the Form 471</a:t>
            </a:r>
          </a:p>
          <a:p>
            <a:pPr marL="566928" lvl="1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Formally requests E-rate funding commitments from USAC </a:t>
            </a:r>
          </a:p>
          <a:p>
            <a:pPr marL="566928" lvl="1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Shows discount calculations </a:t>
            </a:r>
          </a:p>
          <a:p>
            <a:pPr marL="566928" lvl="1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/>
              <a:t>S</a:t>
            </a:r>
            <a:r>
              <a:rPr lang="en-US" sz="2000" dirty="0" smtClean="0"/>
              <a:t>hows which entities are receiving service</a:t>
            </a:r>
          </a:p>
          <a:p>
            <a:pPr marL="566928" lvl="1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Lists which 470 was used to bid services, provides contract signing dates, contract amounts,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pPr marL="566928" lvl="1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Asks detailed questions about services or equipment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Filed by entity that actually pays the bills (the billed entity)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 smtClean="0"/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3B11BED-42D0-43B4-9E47-FC6521875F6C}" type="slidenum">
              <a:rPr lang="en-US">
                <a:solidFill>
                  <a:schemeClr val="tx2"/>
                </a:solidFill>
              </a:rPr>
              <a:pPr eaLnBrk="1" hangingPunct="1"/>
              <a:t>140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and How Many to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 smtClean="0"/>
              <a:t>471 Application Window: Likely early January – Mid March</a:t>
            </a:r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Do </a:t>
            </a:r>
            <a:r>
              <a:rPr lang="en-US" sz="2400" dirty="0">
                <a:solidFill>
                  <a:srgbClr val="FF0000"/>
                </a:solidFill>
              </a:rPr>
              <a:t>NOT miss this </a:t>
            </a:r>
            <a:r>
              <a:rPr lang="en-US" sz="2400" dirty="0" smtClean="0">
                <a:solidFill>
                  <a:srgbClr val="FF0000"/>
                </a:solidFill>
              </a:rPr>
              <a:t>March deadline</a:t>
            </a:r>
            <a:r>
              <a:rPr lang="en-US" sz="2400" dirty="0">
                <a:solidFill>
                  <a:srgbClr val="FF0000"/>
                </a:solidFill>
              </a:rPr>
              <a:t>!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Can </a:t>
            </a:r>
            <a:r>
              <a:rPr lang="en-US" sz="2400" dirty="0"/>
              <a:t>file a single 471 for all </a:t>
            </a:r>
            <a:r>
              <a:rPr lang="en-US" sz="2400" dirty="0" smtClean="0"/>
              <a:t>C1 </a:t>
            </a:r>
            <a:r>
              <a:rPr lang="en-US" sz="2400" dirty="0"/>
              <a:t>requests</a:t>
            </a:r>
          </a:p>
          <a:p>
            <a:pPr marL="566928" lvl="1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/>
              <a:t>Multiple </a:t>
            </a:r>
            <a:r>
              <a:rPr lang="en-US" sz="2000" dirty="0" smtClean="0"/>
              <a:t>Category 1 </a:t>
            </a:r>
            <a:r>
              <a:rPr lang="en-US" sz="2000" dirty="0"/>
              <a:t>471s are </a:t>
            </a:r>
            <a:r>
              <a:rPr lang="en-US" sz="2000" dirty="0" smtClean="0"/>
              <a:t>ok</a:t>
            </a:r>
          </a:p>
          <a:p>
            <a:pPr marL="566928" lvl="1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Put any cellular data  plan requests on separate 471</a:t>
            </a:r>
          </a:p>
          <a:p>
            <a:pPr marL="16687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Category 2 </a:t>
            </a:r>
            <a:r>
              <a:rPr lang="en-US" sz="2400" dirty="0"/>
              <a:t>requests </a:t>
            </a:r>
            <a:r>
              <a:rPr lang="en-US" sz="2400" dirty="0" smtClean="0"/>
              <a:t>must be </a:t>
            </a:r>
            <a:r>
              <a:rPr lang="en-US" sz="2400" dirty="0"/>
              <a:t>placed on a </a:t>
            </a:r>
            <a:r>
              <a:rPr lang="en-US" sz="2400" dirty="0" smtClean="0"/>
              <a:t>separate 471</a:t>
            </a:r>
          </a:p>
          <a:p>
            <a:pPr marL="566928" lvl="1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All requests can go on single 471 because all buildings have same district-wide discount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141</a:t>
            </a:fld>
            <a:endParaRPr lang="en-US"/>
          </a:p>
        </p:txBody>
      </p:sp>
      <p:pic>
        <p:nvPicPr>
          <p:cNvPr id="5" name="Picture 4" descr="C:\Users\Owner\AppData\Local\Microsoft\Windows\Temporary Internet Files\Content.IE5\4C9FO0BZ\MC900156753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38400"/>
            <a:ext cx="1349829" cy="129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45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Form 471 for FY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Form 471 is new and must be filed in EPC</a:t>
            </a:r>
          </a:p>
          <a:p>
            <a:r>
              <a:rPr lang="en-US" dirty="0" smtClean="0"/>
              <a:t>Survey questions have been eliminated</a:t>
            </a:r>
          </a:p>
          <a:p>
            <a:r>
              <a:rPr lang="en-US" dirty="0" smtClean="0"/>
              <a:t>More detailed service questions</a:t>
            </a:r>
          </a:p>
          <a:p>
            <a:pPr lvl="1"/>
            <a:r>
              <a:rPr lang="en-US" dirty="0" smtClean="0"/>
              <a:t>Want to know if Internet includes circuit</a:t>
            </a:r>
          </a:p>
          <a:p>
            <a:pPr lvl="1"/>
            <a:r>
              <a:rPr lang="en-US" dirty="0" smtClean="0"/>
              <a:t>Want to know if circuit is fiber or copper based	</a:t>
            </a:r>
          </a:p>
          <a:p>
            <a:r>
              <a:rPr lang="en-US" dirty="0" smtClean="0"/>
              <a:t>Block 4 will automatically be pre-populated from EPC profile for each school</a:t>
            </a:r>
          </a:p>
          <a:p>
            <a:r>
              <a:rPr lang="en-US" dirty="0" smtClean="0"/>
              <a:t>Contracts must be uploaded into EPC </a:t>
            </a:r>
            <a:r>
              <a:rPr lang="en-US" u="sng" dirty="0" smtClean="0"/>
              <a:t>prior to </a:t>
            </a:r>
            <a:r>
              <a:rPr lang="en-US" dirty="0" smtClean="0"/>
              <a:t>completing the Form 471</a:t>
            </a:r>
          </a:p>
          <a:p>
            <a:r>
              <a:rPr lang="en-US" dirty="0" smtClean="0"/>
              <a:t>Data transparency is the most important part of the new 471</a:t>
            </a:r>
          </a:p>
          <a:p>
            <a:r>
              <a:rPr lang="en-US" dirty="0" smtClean="0"/>
              <a:t>Form 471 Receipt Acknowledgement Letter (RAL) will no be mailed</a:t>
            </a:r>
          </a:p>
          <a:p>
            <a:pPr lvl="1"/>
            <a:r>
              <a:rPr lang="en-US" dirty="0" smtClean="0"/>
              <a:t>Instead, it will be posted in EPC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Form 471 for FY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471 Window dates will be announced in December</a:t>
            </a:r>
          </a:p>
          <a:p>
            <a:r>
              <a:rPr lang="en-US" dirty="0" smtClean="0"/>
              <a:t>Window expected to open early January, close mid-late March</a:t>
            </a:r>
          </a:p>
          <a:p>
            <a:r>
              <a:rPr lang="en-US" dirty="0" smtClean="0"/>
              <a:t>Be sure to file your 470s in enough time to have the contracts placed on your </a:t>
            </a:r>
            <a:r>
              <a:rPr lang="en-US" u="sng" dirty="0" smtClean="0"/>
              <a:t>February</a:t>
            </a:r>
            <a:r>
              <a:rPr lang="en-US" dirty="0" smtClean="0"/>
              <a:t> board meeting agendas</a:t>
            </a:r>
          </a:p>
          <a:p>
            <a:r>
              <a:rPr lang="en-US" dirty="0" smtClean="0"/>
              <a:t>I will schedule a separate 471 webinar when the draft form becomes 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en-US" dirty="0" smtClean="0"/>
              <a:t>New EPC Contract Wizard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All C2 requests must have signed contracts</a:t>
            </a:r>
          </a:p>
          <a:p>
            <a:r>
              <a:rPr lang="en-US" dirty="0" smtClean="0"/>
              <a:t>All contracts </a:t>
            </a:r>
            <a:r>
              <a:rPr lang="en-US" dirty="0"/>
              <a:t>must be uploaded into EPC </a:t>
            </a:r>
            <a:r>
              <a:rPr lang="en-US" u="sng" dirty="0"/>
              <a:t>prior </a:t>
            </a:r>
            <a:r>
              <a:rPr lang="en-US" u="sng" dirty="0" smtClean="0"/>
              <a:t>to</a:t>
            </a:r>
            <a:r>
              <a:rPr lang="en-US" dirty="0" smtClean="0"/>
              <a:t> completing </a:t>
            </a:r>
            <a:r>
              <a:rPr lang="en-US" dirty="0"/>
              <a:t>the Form 471</a:t>
            </a:r>
          </a:p>
          <a:p>
            <a:pPr lvl="1"/>
            <a:r>
              <a:rPr lang="en-US" dirty="0"/>
              <a:t>All contract related information </a:t>
            </a:r>
            <a:r>
              <a:rPr lang="en-US" dirty="0" smtClean="0"/>
              <a:t>(470 #, contract signing dates, expiration dates, vendor, spin, etc.) </a:t>
            </a:r>
            <a:r>
              <a:rPr lang="en-US" dirty="0"/>
              <a:t>will be done </a:t>
            </a:r>
            <a:r>
              <a:rPr lang="en-US" u="sng" dirty="0"/>
              <a:t>outside</a:t>
            </a:r>
            <a:r>
              <a:rPr lang="en-US" dirty="0"/>
              <a:t> of 471 in EPC</a:t>
            </a:r>
          </a:p>
          <a:p>
            <a:pPr lvl="1"/>
            <a:r>
              <a:rPr lang="en-US" dirty="0"/>
              <a:t>Then just refer to that contract in the </a:t>
            </a:r>
            <a:r>
              <a:rPr lang="en-US" dirty="0" smtClean="0"/>
              <a:t>471</a:t>
            </a:r>
          </a:p>
          <a:p>
            <a:pPr lvl="1"/>
            <a:r>
              <a:rPr lang="en-US" dirty="0" smtClean="0"/>
              <a:t>Contract can be as simple as a vendor quote that is signed by the school. Be sure to include: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Contract </a:t>
            </a:r>
            <a:r>
              <a:rPr lang="en-US" sz="2000" dirty="0">
                <a:solidFill>
                  <a:srgbClr val="FF0000"/>
                </a:solidFill>
              </a:rPr>
              <a:t>signing date (must be before 471 filing date)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Contract term:  4/1/2016  through  9/30/2017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Purchase is contingent upon E-rate funding and local funding approval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0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Creating Contracts in EPC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Prototype - Subject to Change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See Contracts from School District’s record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2480"/>
            <a:ext cx="7924800" cy="343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New Contract from Drafts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7763"/>
            <a:ext cx="8686800" cy="413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22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Basic Information about Contract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977188" cy="506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4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Copy of Contract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58" y="1143000"/>
            <a:ext cx="6616742" cy="536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90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is the Account Administrator?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USAC initially established each applicant’s AA as the person who signed the FY 2015 Form 471</a:t>
            </a:r>
          </a:p>
          <a:p>
            <a:pPr lvl="1"/>
            <a:r>
              <a:rPr lang="en-US" dirty="0" smtClean="0"/>
              <a:t>unless it was a consultant</a:t>
            </a:r>
          </a:p>
          <a:p>
            <a:r>
              <a:rPr lang="en-US" dirty="0" smtClean="0"/>
              <a:t>In July, each AA received an e-mail from USAC indicating that their EPC Account had been created (in the backend) and that they should establish their password</a:t>
            </a:r>
          </a:p>
          <a:p>
            <a:pPr lvl="1"/>
            <a:r>
              <a:rPr lang="en-US" dirty="0" smtClean="0"/>
              <a:t>If you are the AA and did not receive this e-mail, contact CSB at 888-203-8100 to have AA account set up in their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58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Detail Questions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143000"/>
            <a:ext cx="8291512" cy="550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7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Associate FCC Form 470 with Contract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619875" cy="580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3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14300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dirty="0" smtClean="0"/>
              <a:t>Associate Service Provider with Contract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240480" cy="527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0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Contract Dates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315200" cy="525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24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7" y="3858"/>
            <a:ext cx="8229600" cy="1143000"/>
          </a:xfrm>
        </p:spPr>
        <p:txBody>
          <a:bodyPr/>
          <a:lstStyle/>
          <a:p>
            <a:r>
              <a:rPr lang="en-US" dirty="0" smtClean="0"/>
              <a:t>Contract Extensions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4" y="990600"/>
            <a:ext cx="7469186" cy="565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6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Pricing Confidentiality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36004"/>
            <a:ext cx="7772400" cy="557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confirmation by User, Contract Now Appears in EPC Portal Profile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881188"/>
            <a:ext cx="908526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58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888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Draft Screen Shots of New Form 471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1" y="2756647"/>
            <a:ext cx="6400799" cy="814703"/>
          </a:xfrm>
          <a:prstGeom prst="rect">
            <a:avLst/>
          </a:prstGeom>
        </p:spPr>
        <p:txBody>
          <a:bodyPr lIns="82058" tIns="41029" rIns="82058" bIns="41029">
            <a:normAutofit fontScale="92500" lnSpcReduction="10000"/>
          </a:bodyPr>
          <a:lstStyle/>
          <a:p>
            <a:pPr algn="ctr"/>
            <a:r>
              <a:rPr lang="en-US" sz="1800" b="1" i="1" dirty="0"/>
              <a:t>THESE ARE LIKELY TO CHANGE AND ARE BEING PROVIDED TO SHARE THE LOOK AND FEEL OF THE NEW FORM 471 INSIDE THE EPC PORTAL</a:t>
            </a:r>
          </a:p>
        </p:txBody>
      </p:sp>
    </p:spTree>
    <p:extLst>
      <p:ext uri="{BB962C8B-B14F-4D97-AF65-F5344CB8AC3E}">
        <p14:creationId xmlns:p14="http://schemas.microsoft.com/office/powerpoint/2010/main" val="341383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" y="1075765"/>
            <a:ext cx="9120248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6545" y="5378824"/>
            <a:ext cx="4364182" cy="636857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Create your own application nickname here.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78094"/>
            <a:ext cx="9127242" cy="35985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marL="11397" algn="ctr">
              <a:spcBef>
                <a:spcPts val="642"/>
              </a:spcBef>
            </a:pPr>
            <a:r>
              <a:rPr lang="en-US" spc="-4" dirty="0">
                <a:solidFill>
                  <a:srgbClr val="FF0000"/>
                </a:solidFill>
                <a:latin typeface="Arial Rounded MT Bold"/>
                <a:cs typeface="Arial Rounded MT Bold"/>
              </a:rPr>
              <a:t>Basi</a:t>
            </a:r>
            <a:r>
              <a:rPr lang="en-US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c Information</a:t>
            </a:r>
            <a:r>
              <a:rPr lang="en-US" spc="-4" dirty="0">
                <a:solidFill>
                  <a:srgbClr val="FF0000"/>
                </a:solidFill>
                <a:latin typeface="Arial Rounded MT Bold"/>
                <a:cs typeface="Arial Rounded MT Bold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= </a:t>
            </a:r>
            <a:r>
              <a:rPr lang="en-US" spc="-9" dirty="0">
                <a:solidFill>
                  <a:srgbClr val="FF0000"/>
                </a:solidFill>
                <a:latin typeface="Arial Rounded MT Bold"/>
                <a:cs typeface="Arial Rounded MT Bold"/>
              </a:rPr>
              <a:t>Old</a:t>
            </a:r>
            <a:r>
              <a:rPr lang="en-US" spc="-4" dirty="0">
                <a:solidFill>
                  <a:srgbClr val="FF0000"/>
                </a:solidFill>
                <a:latin typeface="Arial Rounded MT Bold"/>
                <a:cs typeface="Arial Rounded MT Bold"/>
              </a:rPr>
              <a:t> Bloc</a:t>
            </a:r>
            <a:r>
              <a:rPr lang="en-US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k </a:t>
            </a:r>
            <a:r>
              <a:rPr lang="en-US" spc="-4" dirty="0">
                <a:solidFill>
                  <a:srgbClr val="FF0000"/>
                </a:solidFill>
                <a:latin typeface="Arial Rounded MT Bold"/>
                <a:cs typeface="Arial Rounded MT Bold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.  Information</a:t>
            </a:r>
            <a:r>
              <a:rPr lang="en-US" spc="-4" dirty="0">
                <a:solidFill>
                  <a:srgbClr val="FF0000"/>
                </a:solidFill>
                <a:latin typeface="Arial Rounded MT Bold"/>
                <a:cs typeface="Arial Rounded MT Bold"/>
              </a:rPr>
              <a:t> is</a:t>
            </a:r>
            <a:r>
              <a:rPr lang="en-US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 taken </a:t>
            </a:r>
            <a:r>
              <a:rPr lang="en-US" spc="-9" dirty="0">
                <a:solidFill>
                  <a:srgbClr val="FF0000"/>
                </a:solidFill>
                <a:latin typeface="Arial Rounded MT Bold"/>
                <a:cs typeface="Arial Rounded MT Bold"/>
              </a:rPr>
              <a:t>from</a:t>
            </a:r>
            <a:r>
              <a:rPr lang="en-US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 EPC</a:t>
            </a:r>
            <a:r>
              <a:rPr lang="en-US" spc="-4" dirty="0">
                <a:solidFill>
                  <a:srgbClr val="FF0000"/>
                </a:solidFill>
                <a:latin typeface="Arial Rounded MT Bold"/>
                <a:cs typeface="Arial Rounded MT Bold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Profile</a:t>
            </a:r>
            <a:endParaRPr lang="en-US" sz="13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25722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529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273" y="403412"/>
            <a:ext cx="9074727" cy="35985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Contact Information </a:t>
            </a:r>
          </a:p>
        </p:txBody>
      </p:sp>
    </p:spTree>
    <p:extLst>
      <p:ext uri="{BB962C8B-B14F-4D97-AF65-F5344CB8AC3E}">
        <p14:creationId xmlns:p14="http://schemas.microsoft.com/office/powerpoint/2010/main" val="54268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en-US" dirty="0" smtClean="0"/>
              <a:t>How to Change the AA to Someone Else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Three methods:</a:t>
            </a:r>
          </a:p>
          <a:p>
            <a:pPr marL="971550" lvl="1" indent="-514350">
              <a:buAutoNum type="arabicParenR"/>
            </a:pPr>
            <a:r>
              <a:rPr lang="en-US" dirty="0" smtClean="0"/>
              <a:t>If the current AA has set up their password, they can log-in to the system and change AA authority to another User</a:t>
            </a:r>
          </a:p>
          <a:p>
            <a:pPr marL="971550" lvl="1" indent="-514350">
              <a:buAutoNum type="arabicParenR"/>
            </a:pPr>
            <a:r>
              <a:rPr lang="en-US" dirty="0" smtClean="0"/>
              <a:t>If the current AA has not yet set up their password, the AA can send an e-mail to </a:t>
            </a:r>
            <a:r>
              <a:rPr lang="en-US" u="sng" dirty="0">
                <a:hlinkClick r:id="rId2"/>
              </a:rPr>
              <a:t>SLDPR@GDIT.com</a:t>
            </a:r>
            <a:r>
              <a:rPr lang="en-US" dirty="0"/>
              <a:t> </a:t>
            </a:r>
            <a:r>
              <a:rPr lang="en-US" dirty="0" smtClean="0"/>
              <a:t>requesting that the AA be changed to another person</a:t>
            </a:r>
          </a:p>
          <a:p>
            <a:pPr marL="1371600" lvl="2" indent="-514350"/>
            <a:r>
              <a:rPr lang="en-US" dirty="0" smtClean="0"/>
              <a:t>Must provide full contact information for </a:t>
            </a:r>
            <a:r>
              <a:rPr lang="en-US" u="sng" dirty="0" smtClean="0"/>
              <a:t>new</a:t>
            </a:r>
            <a:r>
              <a:rPr lang="en-US" dirty="0" smtClean="0"/>
              <a:t> AA</a:t>
            </a:r>
          </a:p>
          <a:p>
            <a:pPr marL="971550" lvl="1" indent="-514350">
              <a:buAutoNum type="arabicParenR"/>
            </a:pPr>
            <a:r>
              <a:rPr lang="en-US" dirty="0" smtClean="0"/>
              <a:t>If the current AA is no longer with the organization, the new AA can send an e-mail to </a:t>
            </a:r>
            <a:r>
              <a:rPr lang="en-US" u="sng" dirty="0" smtClean="0">
                <a:hlinkClick r:id="rId2"/>
              </a:rPr>
              <a:t>SLDPR@GDIT.com</a:t>
            </a:r>
            <a:r>
              <a:rPr lang="en-US" u="sng" dirty="0" smtClean="0"/>
              <a:t> </a:t>
            </a:r>
            <a:r>
              <a:rPr lang="en-US" dirty="0" smtClean="0"/>
              <a:t>requesting that they be designated the new AA</a:t>
            </a:r>
          </a:p>
          <a:p>
            <a:pPr marL="1371600" lvl="2" indent="-514350">
              <a:buFont typeface="Calibri" panose="020F0502020204030204" pitchFamily="34" charset="0"/>
              <a:buChar char="–"/>
            </a:pPr>
            <a:r>
              <a:rPr lang="en-US" dirty="0" smtClean="0"/>
              <a:t>Be sure to explain that the original AA is gone</a:t>
            </a:r>
          </a:p>
          <a:p>
            <a:pPr marL="1371600" lvl="2" indent="-514350">
              <a:buFont typeface="Calibri" panose="020F0502020204030204" pitchFamily="34" charset="0"/>
              <a:buChar char="–"/>
            </a:pPr>
            <a:r>
              <a:rPr lang="en-US" dirty="0"/>
              <a:t>Must provide full contact information for </a:t>
            </a:r>
            <a:r>
              <a:rPr lang="en-US" u="sng" dirty="0"/>
              <a:t>new</a:t>
            </a:r>
            <a:r>
              <a:rPr lang="en-US" dirty="0"/>
              <a:t> </a:t>
            </a:r>
            <a:r>
              <a:rPr lang="en-US" dirty="0" smtClean="0"/>
              <a:t>AA</a:t>
            </a:r>
          </a:p>
          <a:p>
            <a:pPr marL="514350" indent="-457200"/>
            <a:r>
              <a:rPr lang="en-US" dirty="0" smtClean="0"/>
              <a:t>For 2 and 3, the new AA will then receive an e-mail from EPC inviting them to establish their EPC password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96" y="336177"/>
            <a:ext cx="9139304" cy="636857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marL="11397" algn="ctr"/>
            <a:r>
              <a:rPr lang="en-US" spc="-4" dirty="0">
                <a:solidFill>
                  <a:srgbClr val="FF0000"/>
                </a:solidFill>
                <a:latin typeface="Arial Rounded MT Bold" panose="020F0704030504030204" pitchFamily="34" charset="0"/>
                <a:cs typeface="Arial"/>
              </a:rPr>
              <a:t>Select Category of Service (C1 or C2) – Can Only Choose One Option </a:t>
            </a:r>
          </a:p>
          <a:p>
            <a:pPr marL="11397" algn="ctr"/>
            <a:r>
              <a:rPr lang="en-US" spc="-4" dirty="0">
                <a:solidFill>
                  <a:srgbClr val="FF0000"/>
                </a:solidFill>
                <a:latin typeface="Arial Rounded MT Bold" panose="020F0704030504030204" pitchFamily="34" charset="0"/>
                <a:cs typeface="Arial"/>
              </a:rPr>
              <a:t>471 Category 1 Example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  <a:cs typeface="Arial"/>
            </a:endParaRPr>
          </a:p>
        </p:txBody>
      </p:sp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844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133600" y="4124417"/>
            <a:ext cx="1108364" cy="47064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638800" y="4114800"/>
            <a:ext cx="969818" cy="47064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058" tIns="41029" rIns="82058" bIns="410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70364" y="2958353"/>
            <a:ext cx="2008909" cy="33617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66472" y="3899647"/>
            <a:ext cx="1436255" cy="35985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Category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1637" y="3899647"/>
            <a:ext cx="1524000" cy="35985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Category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11795"/>
            <a:ext cx="9144000" cy="636857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marL="11397" algn="ctr"/>
            <a:r>
              <a:rPr lang="en-US" spc="-4" dirty="0">
                <a:solidFill>
                  <a:srgbClr val="FF0000"/>
                </a:solidFill>
                <a:latin typeface="Arial Rounded MT Bold" panose="020F0704030504030204" pitchFamily="34" charset="0"/>
                <a:cs typeface="Arial"/>
              </a:rPr>
              <a:t>Select Category of Service (C1 or C2) </a:t>
            </a:r>
          </a:p>
          <a:p>
            <a:pPr marL="11397" algn="ctr"/>
            <a:r>
              <a:rPr lang="en-US" spc="-4" dirty="0">
                <a:solidFill>
                  <a:srgbClr val="FF0000"/>
                </a:solidFill>
                <a:latin typeface="Arial Rounded MT Bold" panose="020F0704030504030204" pitchFamily="34" charset="0"/>
                <a:cs typeface="Arial"/>
              </a:rPr>
              <a:t>471 Category 1 Example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  <a:cs typeface="Arial"/>
            </a:endParaRPr>
          </a:p>
        </p:txBody>
      </p:sp>
      <p:pic>
        <p:nvPicPr>
          <p:cNvPr id="3076" name="Picture 4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106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042113" y="3496235"/>
            <a:ext cx="1039091" cy="4034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058" tIns="41029" rIns="82058" bIns="410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80397"/>
            <a:ext cx="9144000" cy="913856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marL="11397" algn="ctr"/>
            <a:r>
              <a:rPr lang="en-US" spc="-4" dirty="0">
                <a:solidFill>
                  <a:srgbClr val="FF0000"/>
                </a:solidFill>
                <a:latin typeface="Arial Rounded MT Bold" panose="020F0704030504030204" pitchFamily="34" charset="0"/>
                <a:cs typeface="Arial"/>
              </a:rPr>
              <a:t>Old Block 4 – Discount Calculations and Recipients of Service</a:t>
            </a:r>
          </a:p>
          <a:p>
            <a:pPr marL="11397" algn="ctr"/>
            <a:r>
              <a:rPr lang="en-US" spc="-4" dirty="0">
                <a:solidFill>
                  <a:srgbClr val="FF0000"/>
                </a:solidFill>
                <a:latin typeface="Arial Rounded MT Bold" panose="020F0704030504030204" pitchFamily="34" charset="0"/>
                <a:cs typeface="Arial"/>
              </a:rPr>
              <a:t>Entities, Enrollment and NSLP information imported from EPC Portal.  </a:t>
            </a:r>
          </a:p>
          <a:p>
            <a:pPr marL="11397" algn="ctr"/>
            <a:r>
              <a:rPr lang="en-US" spc="-4" dirty="0">
                <a:solidFill>
                  <a:srgbClr val="FF0000"/>
                </a:solidFill>
                <a:latin typeface="Arial Rounded MT Bold" panose="020F0704030504030204" pitchFamily="34" charset="0"/>
                <a:cs typeface="Arial"/>
              </a:rPr>
              <a:t>If necessary, make changes and add entities in EPC portal.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  <a:cs typeface="Arial"/>
            </a:endParaRPr>
          </a:p>
        </p:txBody>
      </p:sp>
      <p:pic>
        <p:nvPicPr>
          <p:cNvPr id="5122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593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29867" y="5311588"/>
            <a:ext cx="4502727" cy="636857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All of this information is “hard coded” from EPC.</a:t>
            </a:r>
          </a:p>
        </p:txBody>
      </p:sp>
    </p:spTree>
    <p:extLst>
      <p:ext uri="{BB962C8B-B14F-4D97-AF65-F5344CB8AC3E}">
        <p14:creationId xmlns:p14="http://schemas.microsoft.com/office/powerpoint/2010/main" val="735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" y="874059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41" y="336177"/>
            <a:ext cx="9111528" cy="35985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Detailed Student Count/NSLP information</a:t>
            </a:r>
          </a:p>
        </p:txBody>
      </p:sp>
    </p:spTree>
    <p:extLst>
      <p:ext uri="{BB962C8B-B14F-4D97-AF65-F5344CB8AC3E}">
        <p14:creationId xmlns:p14="http://schemas.microsoft.com/office/powerpoint/2010/main" val="114889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3412"/>
            <a:ext cx="9144000" cy="35985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Old Block 5 – Funding Request.  First task is to assign a nickname to the FRN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0" y="3765177"/>
            <a:ext cx="1385455" cy="7395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17273" y="3462087"/>
            <a:ext cx="2909455" cy="636857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Nickname link (hard to read)</a:t>
            </a:r>
          </a:p>
        </p:txBody>
      </p:sp>
      <p:pic>
        <p:nvPicPr>
          <p:cNvPr id="7170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0252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6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09" y="941294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03412"/>
            <a:ext cx="9144000" cy="35985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Nickname and Service Type Selection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41818" y="3966883"/>
            <a:ext cx="3255818" cy="1190855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Choices here are either: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Data Transmission and/or Internet Access OR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Voice Service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849091" y="4496439"/>
            <a:ext cx="623455" cy="344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14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70364" y="2823883"/>
            <a:ext cx="2216727" cy="336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483" y="143978"/>
            <a:ext cx="9120517" cy="913856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NEW – Associate a Contract.  If contract information is uploaded in EPC Portal, select from there.  If not, go to EPC Portal and input information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See Separate Slides on EPC Contract Wizard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71454" y="5378824"/>
            <a:ext cx="2147455" cy="636857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Associate a Contract</a:t>
            </a:r>
          </a:p>
        </p:txBody>
      </p:sp>
      <p:pic>
        <p:nvPicPr>
          <p:cNvPr id="9218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765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67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53" y="941294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95105"/>
            <a:ext cx="9114647" cy="35985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Detailed Contract Information for FRN</a:t>
            </a:r>
          </a:p>
        </p:txBody>
      </p:sp>
    </p:spTree>
    <p:extLst>
      <p:ext uri="{BB962C8B-B14F-4D97-AF65-F5344CB8AC3E}">
        <p14:creationId xmlns:p14="http://schemas.microsoft.com/office/powerpoint/2010/main" val="16955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76518"/>
            <a:ext cx="9118169" cy="35985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Narrative Explanation of FRN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70364" y="2487706"/>
            <a:ext cx="1316182" cy="4706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1" y="921052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32364" y="3502887"/>
            <a:ext cx="4572000" cy="636857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Text Box for you to enter description about FRN.</a:t>
            </a:r>
          </a:p>
        </p:txBody>
      </p:sp>
    </p:spTree>
    <p:extLst>
      <p:ext uri="{BB962C8B-B14F-4D97-AF65-F5344CB8AC3E}">
        <p14:creationId xmlns:p14="http://schemas.microsoft.com/office/powerpoint/2010/main" val="31245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579" y="336177"/>
            <a:ext cx="8995352" cy="35985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Revised Questions to Ask About Purpose of C1 FRNs</a:t>
            </a:r>
          </a:p>
        </p:txBody>
      </p:sp>
      <p:sp>
        <p:nvSpPr>
          <p:cNvPr id="7" name="Right Arrow 6"/>
          <p:cNvSpPr/>
          <p:nvPr/>
        </p:nvSpPr>
        <p:spPr>
          <a:xfrm rot="10800000">
            <a:off x="4641273" y="3496235"/>
            <a:ext cx="484909" cy="268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74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Your EPC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Click on District Name (first entity on the list)</a:t>
            </a:r>
          </a:p>
          <a:p>
            <a:r>
              <a:rPr lang="en-US" dirty="0" smtClean="0"/>
              <a:t>Then &gt; Related Actions on left toolbar</a:t>
            </a:r>
          </a:p>
          <a:p>
            <a:r>
              <a:rPr lang="en-US" dirty="0" smtClean="0"/>
              <a:t>Perform these functions using &gt; Related Actions</a:t>
            </a:r>
          </a:p>
          <a:p>
            <a:r>
              <a:rPr lang="en-US" dirty="0" smtClean="0"/>
              <a:t>Establish </a:t>
            </a:r>
            <a:r>
              <a:rPr lang="en-US" dirty="0"/>
              <a:t>other users and giving them permissions (if </a:t>
            </a:r>
            <a:r>
              <a:rPr lang="en-US" dirty="0" smtClean="0"/>
              <a:t>any)</a:t>
            </a:r>
          </a:p>
          <a:p>
            <a:pPr lvl="1"/>
            <a:r>
              <a:rPr lang="en-US" dirty="0" smtClean="0"/>
              <a:t>Be </a:t>
            </a:r>
            <a:r>
              <a:rPr lang="en-US" dirty="0"/>
              <a:t>sure those users then establish their passwords, and accept their terms and </a:t>
            </a:r>
            <a:r>
              <a:rPr lang="en-US" dirty="0" smtClean="0"/>
              <a:t>conditions</a:t>
            </a:r>
            <a:endParaRPr lang="en-US" dirty="0"/>
          </a:p>
          <a:p>
            <a:r>
              <a:rPr lang="en-US" dirty="0"/>
              <a:t>Review your school list to make sure all buildings are </a:t>
            </a:r>
            <a:r>
              <a:rPr lang="en-US" dirty="0" smtClean="0"/>
              <a:t>listed</a:t>
            </a:r>
            <a:endParaRPr lang="en-US" dirty="0"/>
          </a:p>
          <a:p>
            <a:r>
              <a:rPr lang="en-US" dirty="0"/>
              <a:t>Add your NIFs by creating a customer service case with </a:t>
            </a:r>
            <a:r>
              <a:rPr lang="en-US" dirty="0" smtClean="0"/>
              <a:t>USAC</a:t>
            </a:r>
          </a:p>
          <a:p>
            <a:r>
              <a:rPr lang="en-US" dirty="0" smtClean="0"/>
              <a:t>Ensure </a:t>
            </a:r>
            <a:r>
              <a:rPr lang="en-US" dirty="0"/>
              <a:t>that the addresses are accurate for each building, as well as the “profile” information for each school</a:t>
            </a:r>
          </a:p>
          <a:p>
            <a:r>
              <a:rPr lang="en-US" dirty="0"/>
              <a:t>Join a </a:t>
            </a:r>
            <a:r>
              <a:rPr lang="en-US" dirty="0" smtClean="0"/>
              <a:t>consortium, if applicable</a:t>
            </a:r>
            <a:endParaRPr lang="en-US" dirty="0"/>
          </a:p>
          <a:p>
            <a:r>
              <a:rPr lang="en-US" dirty="0"/>
              <a:t>Link to a </a:t>
            </a:r>
            <a:r>
              <a:rPr lang="en-US" dirty="0" smtClean="0"/>
              <a:t>consultant, if applicable</a:t>
            </a:r>
            <a:endParaRPr lang="en-US" dirty="0"/>
          </a:p>
          <a:p>
            <a:r>
              <a:rPr lang="en-US" dirty="0"/>
              <a:t>Update your enrollment/NSLP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want to wait until the PDE data comes out in January</a:t>
            </a:r>
          </a:p>
          <a:p>
            <a:pPr lvl="1"/>
            <a:r>
              <a:rPr lang="en-US" dirty="0" smtClean="0"/>
              <a:t>NSLP </a:t>
            </a:r>
            <a:r>
              <a:rPr lang="en-US" dirty="0"/>
              <a:t>data should already be in your </a:t>
            </a:r>
            <a:r>
              <a:rPr lang="en-US" dirty="0" smtClean="0"/>
              <a:t>portal from FY 2015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03412"/>
            <a:ext cx="9143999" cy="35985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Specific Information about each Line Item (similar to FY 2015 Form 471)</a:t>
            </a:r>
          </a:p>
        </p:txBody>
      </p:sp>
      <p:pic>
        <p:nvPicPr>
          <p:cNvPr id="13314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059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3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00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529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403412"/>
            <a:ext cx="9143999" cy="636857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Firewall Protection Question / Questions about whether Connection is Directly to a Building or Supports Service to a Building</a:t>
            </a:r>
          </a:p>
        </p:txBody>
      </p:sp>
    </p:spTree>
    <p:extLst>
      <p:ext uri="{BB962C8B-B14F-4D97-AF65-F5344CB8AC3E}">
        <p14:creationId xmlns:p14="http://schemas.microsoft.com/office/powerpoint/2010/main" val="25002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7235"/>
            <a:ext cx="9144000" cy="913856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Old Block 5 – Price Information for each FRN Line Item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Note that the Form asks for Total Costs &amp; Ineligible Costs.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Eligible Monthly Cost is a computed value – similar to FY 2014 and prior years)</a:t>
            </a:r>
          </a:p>
        </p:txBody>
      </p:sp>
      <p:pic>
        <p:nvPicPr>
          <p:cNvPr id="14338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6496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05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1" y="874059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5871" y="371543"/>
            <a:ext cx="9144000" cy="35985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Completed FRN Calculations</a:t>
            </a:r>
          </a:p>
        </p:txBody>
      </p:sp>
    </p:spTree>
    <p:extLst>
      <p:ext uri="{BB962C8B-B14F-4D97-AF65-F5344CB8AC3E}">
        <p14:creationId xmlns:p14="http://schemas.microsoft.com/office/powerpoint/2010/main" val="26859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36177"/>
            <a:ext cx="9144000" cy="35985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Manage Recipients – Identify Recipients of Service for Each Line Item</a:t>
            </a:r>
          </a:p>
        </p:txBody>
      </p:sp>
      <p:pic>
        <p:nvPicPr>
          <p:cNvPr id="16386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059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76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471"/>
            <a:ext cx="9144000" cy="636857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471 Category 2 Example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Note that the Nickname given to the 471 is “Routers”</a:t>
            </a:r>
          </a:p>
        </p:txBody>
      </p:sp>
      <p:pic>
        <p:nvPicPr>
          <p:cNvPr id="17410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6468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34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403412"/>
            <a:ext cx="9143999" cy="35985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Select Category 2 Type of Application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17818" y="3227295"/>
            <a:ext cx="1801091" cy="6539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26727" y="3227295"/>
            <a:ext cx="2147455" cy="913856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Hard to read:  Button says Category 2</a:t>
            </a:r>
          </a:p>
        </p:txBody>
      </p:sp>
      <p:pic>
        <p:nvPicPr>
          <p:cNvPr id="18434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0604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15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1706"/>
            <a:ext cx="9144000" cy="913856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Old Block 4 – Discount Calculations and Recipients of Service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Like Category 1, Entities, NSLP and Enrollment is imported from EPC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Make data corrections, revisions and additions in EPC</a:t>
            </a:r>
          </a:p>
        </p:txBody>
      </p:sp>
      <p:pic>
        <p:nvPicPr>
          <p:cNvPr id="19458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409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2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545" y="268942"/>
            <a:ext cx="9005455" cy="636857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Funding Request – Old Block 5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Assign a FRN Nickname</a:t>
            </a:r>
          </a:p>
        </p:txBody>
      </p:sp>
      <p:pic>
        <p:nvPicPr>
          <p:cNvPr id="20482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3704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7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529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03412"/>
            <a:ext cx="9144000" cy="35985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FRN Nickname and Service Type for C2 FRN</a:t>
            </a:r>
          </a:p>
        </p:txBody>
      </p:sp>
    </p:spTree>
    <p:extLst>
      <p:ext uri="{BB962C8B-B14F-4D97-AF65-F5344CB8AC3E}">
        <p14:creationId xmlns:p14="http://schemas.microsoft.com/office/powerpoint/2010/main" val="14078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EPC...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4C1-3A9E-4760-8287-0CEFC01B8A9D}" type="slidenum">
              <a:rPr lang="en-US" smtClean="0"/>
              <a:t>18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87" y="2195514"/>
            <a:ext cx="4723195" cy="4525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27" y="1417638"/>
            <a:ext cx="4101894" cy="384048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92128" y="4577580"/>
            <a:ext cx="1005994" cy="53326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945059" y="2811148"/>
            <a:ext cx="663485" cy="32525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614076" y="2065656"/>
            <a:ext cx="592355" cy="908119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06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045" y="134471"/>
            <a:ext cx="9144000" cy="636857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NEW – Associate a Contract.  If contract information is uploaded in EPC Portal, select from there.  If not, go to EPC Portal and input information</a:t>
            </a:r>
          </a:p>
        </p:txBody>
      </p:sp>
      <p:pic>
        <p:nvPicPr>
          <p:cNvPr id="23554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45" y="874059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0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336177"/>
            <a:ext cx="9143999" cy="35985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Narrative Description of C2 FRN</a:t>
            </a:r>
          </a:p>
        </p:txBody>
      </p:sp>
      <p:pic>
        <p:nvPicPr>
          <p:cNvPr id="22530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8" y="850089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5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5" y="134470"/>
            <a:ext cx="9142825" cy="1190855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Old Block 5 – Item 21 Details per Line Item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Type of Internal Connection / Type of Product / Quantity / Make Model / Leased?  Y/N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4578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643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9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823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68941"/>
            <a:ext cx="9144000" cy="35985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Error Messaging When Fields are Left Blank</a:t>
            </a:r>
          </a:p>
        </p:txBody>
      </p:sp>
    </p:spTree>
    <p:extLst>
      <p:ext uri="{BB962C8B-B14F-4D97-AF65-F5344CB8AC3E}">
        <p14:creationId xmlns:p14="http://schemas.microsoft.com/office/powerpoint/2010/main" val="21912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1706"/>
            <a:ext cx="9144000" cy="636857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Old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Block 5 – Price Information for each FRN Line Item </a:t>
            </a:r>
          </a:p>
          <a:p>
            <a:pPr algn="ctr"/>
            <a:endParaRPr lang="en-US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6626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529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6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89" y="403412"/>
            <a:ext cx="9129911" cy="35985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Block 5 – Link Line Item to Recipients of Service</a:t>
            </a:r>
          </a:p>
        </p:txBody>
      </p:sp>
      <p:pic>
        <p:nvPicPr>
          <p:cNvPr id="27650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" y="941294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2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9588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06001"/>
            <a:ext cx="9144000" cy="636857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Manage Entities when Less Than All Entities Receive Service -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Costs Shared Equally Among Entities</a:t>
            </a:r>
          </a:p>
        </p:txBody>
      </p:sp>
    </p:spTree>
    <p:extLst>
      <p:ext uri="{BB962C8B-B14F-4D97-AF65-F5344CB8AC3E}">
        <p14:creationId xmlns:p14="http://schemas.microsoft.com/office/powerpoint/2010/main" val="388410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059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03412"/>
            <a:ext cx="9144000" cy="35985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Cost Allocation for Single School (formerly known as “Manage Entities”)</a:t>
            </a:r>
          </a:p>
        </p:txBody>
      </p:sp>
    </p:spTree>
    <p:extLst>
      <p:ext uri="{BB962C8B-B14F-4D97-AF65-F5344CB8AC3E}">
        <p14:creationId xmlns:p14="http://schemas.microsoft.com/office/powerpoint/2010/main" val="324744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94"/>
            <a:ext cx="9144000" cy="516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06001"/>
            <a:ext cx="9144000" cy="636857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Single FRN Line Item Completed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Could add more FRN line items by clicking Add New FRN Line Item</a:t>
            </a:r>
          </a:p>
        </p:txBody>
      </p:sp>
    </p:spTree>
    <p:extLst>
      <p:ext uri="{BB962C8B-B14F-4D97-AF65-F5344CB8AC3E}">
        <p14:creationId xmlns:p14="http://schemas.microsoft.com/office/powerpoint/2010/main" val="23506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19" y="941294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8219" y="268942"/>
            <a:ext cx="9143999" cy="636857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Completed FRN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Can add new FRN (Add Funding Request) or Continue to Certification</a:t>
            </a:r>
          </a:p>
        </p:txBody>
      </p:sp>
    </p:spTree>
    <p:extLst>
      <p:ext uri="{BB962C8B-B14F-4D97-AF65-F5344CB8AC3E}">
        <p14:creationId xmlns:p14="http://schemas.microsoft.com/office/powerpoint/2010/main" val="320134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about EPC?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If you’re unsure if your account has been established, or run into problems...</a:t>
            </a:r>
          </a:p>
          <a:p>
            <a:r>
              <a:rPr lang="en-US" dirty="0" smtClean="0"/>
              <a:t>Call USAC at 888-203-8100</a:t>
            </a:r>
          </a:p>
          <a:p>
            <a:pPr lvl="1"/>
            <a:r>
              <a:rPr lang="en-US" dirty="0" smtClean="0"/>
              <a:t>They are the only entity that can troubleshoot EPC problems</a:t>
            </a:r>
          </a:p>
          <a:p>
            <a:r>
              <a:rPr lang="en-US" dirty="0"/>
              <a:t>USAC’s EPC Website:  </a:t>
            </a:r>
            <a:r>
              <a:rPr lang="en-US" dirty="0">
                <a:hlinkClick r:id="rId2"/>
              </a:rPr>
              <a:t>www.usac.org/sl</a:t>
            </a:r>
            <a:endParaRPr lang="en-US" dirty="0"/>
          </a:p>
          <a:p>
            <a:pPr lvl="1"/>
            <a:r>
              <a:rPr lang="en-US" dirty="0"/>
              <a:t>Contains FAQs</a:t>
            </a:r>
          </a:p>
          <a:p>
            <a:pPr lvl="1"/>
            <a:r>
              <a:rPr lang="en-US" dirty="0"/>
              <a:t>User Guides</a:t>
            </a:r>
          </a:p>
          <a:p>
            <a:pPr lvl="1"/>
            <a:r>
              <a:rPr lang="en-US" dirty="0"/>
              <a:t>Video </a:t>
            </a:r>
            <a:r>
              <a:rPr lang="en-US" dirty="0" smtClean="0"/>
              <a:t>Tutorials</a:t>
            </a:r>
          </a:p>
          <a:p>
            <a:r>
              <a:rPr lang="en-US" dirty="0" smtClean="0"/>
              <a:t>PA EPC presentation is posted to the PA  E-rate website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Let’s do EPC Demo...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059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36177"/>
            <a:ext cx="9144000" cy="35985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Tasks Toolbar - Where to Re-Start Incomplete Form to finish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3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4" y="874059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36177"/>
            <a:ext cx="9144000" cy="35985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471 Certification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5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6177"/>
            <a:ext cx="9144000" cy="636857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Once all of the Certification boxes are checked, click Certify to Submit/Certify Form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  <a:cs typeface="MV Boli" panose="02000500030200090000" pitchFamily="2" charset="0"/>
            </a:endParaRPr>
          </a:p>
        </p:txBody>
      </p:sp>
      <p:pic>
        <p:nvPicPr>
          <p:cNvPr id="34818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823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08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059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36177"/>
            <a:ext cx="9144000" cy="35985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Certification Confirmation Screen after Clicking Certify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823"/>
            <a:ext cx="9144000" cy="51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68941"/>
            <a:ext cx="9144000" cy="35985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471 RAL Appears in News Feed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M/C Error Examples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1"/>
            <a:ext cx="8559800" cy="5105400"/>
          </a:xfrm>
        </p:spPr>
        <p:txBody>
          <a:bodyPr>
            <a:normAutofit lnSpcReduction="10000"/>
          </a:bodyPr>
          <a:lstStyle/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Using wrong Form 470 number or wrong billed entity number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Using wrong name or service provider identification number (SPIN)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Using wrong expiration date for a contract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Requesting recurring service when the service is one time charge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Requesting one time service when the service is recurring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Inaccurately reporting the prediscount amount on Block 5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Leaving off a building from Block 4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Referring to wrong Block 4 worksheet for a funding request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Listing wrong service category in Block 5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Simple math </a:t>
            </a:r>
            <a:r>
              <a:rPr lang="en-US" sz="2400" dirty="0"/>
              <a:t>errors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2400" b="1" dirty="0" smtClean="0"/>
              <a:t>Failing </a:t>
            </a:r>
            <a:r>
              <a:rPr lang="en-US" sz="2400" b="1" dirty="0"/>
              <a:t>to enter an item from the source list (e.g., NSLP data, uploading Block 4 data, FRN, etc.)</a:t>
            </a:r>
          </a:p>
          <a:p>
            <a:pPr marL="274320" fontAlgn="auto">
              <a:spcAft>
                <a:spcPts val="0"/>
              </a:spcAft>
              <a:defRPr/>
            </a:pPr>
            <a:endParaRPr lang="en-US" sz="2400" dirty="0" smtClean="0"/>
          </a:p>
        </p:txBody>
      </p:sp>
      <p:sp>
        <p:nvSpPr>
          <p:cNvPr id="911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641EFA-D5CC-41EF-8A90-0E0F07A672AE}" type="slidenum">
              <a:rPr lang="en-US">
                <a:solidFill>
                  <a:schemeClr val="tx2"/>
                </a:solidFill>
              </a:rPr>
              <a:pPr eaLnBrk="1" hangingPunct="1"/>
              <a:t>195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Requesting a M&amp;C Correction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PIA will ask if this is a ministerial/clerical error</a:t>
            </a:r>
          </a:p>
          <a:p>
            <a:pPr marL="548640" lvl="1" indent="-182880" fontAlgn="auto">
              <a:spcAft>
                <a:spcPts val="0"/>
              </a:spcAft>
              <a:defRPr/>
            </a:pPr>
            <a:r>
              <a:rPr lang="en-US" sz="2400" dirty="0" smtClean="0"/>
              <a:t>Explain how the error occurred </a:t>
            </a:r>
          </a:p>
          <a:p>
            <a:pPr marL="548640" lvl="1" indent="-182880" fontAlgn="auto">
              <a:spcAft>
                <a:spcPts val="0"/>
              </a:spcAft>
              <a:defRPr/>
            </a:pPr>
            <a:r>
              <a:rPr lang="en-US" sz="2400" dirty="0" smtClean="0"/>
              <a:t>Provide a reasonable explanation</a:t>
            </a:r>
          </a:p>
          <a:p>
            <a:pPr marL="548640" lvl="1" indent="-182880" fontAlgn="auto">
              <a:spcAft>
                <a:spcPts val="0"/>
              </a:spcAft>
              <a:defRPr/>
            </a:pPr>
            <a:r>
              <a:rPr lang="en-US" sz="2400" dirty="0" smtClean="0"/>
              <a:t>Provide documentation that was in existence </a:t>
            </a:r>
            <a:r>
              <a:rPr lang="en-US" sz="2400" u="sng" dirty="0" smtClean="0"/>
              <a:t>as of the date of submission</a:t>
            </a:r>
            <a:r>
              <a:rPr lang="en-US" sz="2400" dirty="0" smtClean="0"/>
              <a:t> of Form 470 or Form 471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Explain that the error occurred when consulting </a:t>
            </a:r>
            <a:r>
              <a:rPr lang="en-US" sz="2400" b="1" dirty="0" smtClean="0"/>
              <a:t>“source list”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PIA must approve the explanation before the change will be made</a:t>
            </a:r>
          </a:p>
          <a:p>
            <a:pPr marL="274320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318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E326472-CAFB-4AD9-85C7-48AB577BB622}" type="slidenum">
              <a:rPr lang="en-US">
                <a:solidFill>
                  <a:schemeClr val="tx2"/>
                </a:solidFill>
              </a:rPr>
              <a:pPr eaLnBrk="1" hangingPunct="1"/>
              <a:t>196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838200"/>
            <a:ext cx="8013192" cy="163677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/>
              <a:t>Questions on Form 471, Item 21, M/C Errors?</a:t>
            </a:r>
            <a:endParaRPr lang="en-US" sz="4400" b="1" dirty="0"/>
          </a:p>
        </p:txBody>
      </p:sp>
      <p:sp>
        <p:nvSpPr>
          <p:cNvPr id="9523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954B30-D6D9-45E5-9921-91BAC6F78E8A}" type="slidenum">
              <a:rPr lang="en-US">
                <a:solidFill>
                  <a:schemeClr val="bg2"/>
                </a:solidFill>
              </a:rPr>
              <a:pPr eaLnBrk="1" hangingPunct="1"/>
              <a:t>197</a:t>
            </a:fld>
            <a:endParaRPr lang="en-US">
              <a:solidFill>
                <a:schemeClr val="bg2"/>
              </a:solidFill>
            </a:endParaRPr>
          </a:p>
        </p:txBody>
      </p:sp>
      <p:pic>
        <p:nvPicPr>
          <p:cNvPr id="6" name="Picture 2" descr="https://encrypted-tbn0.gstatic.com/images?q=tbn:ANd9GcQXDnkiz6z8Vx4I7zQyE6yHllL-SN6tv1kFTGWfQjgyui5DWDR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1083"/>
            <a:ext cx="1752600" cy="233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Step 4:  Application Review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198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5353752"/>
              </p:ext>
            </p:extLst>
          </p:nvPr>
        </p:nvGraphicFramePr>
        <p:xfrm>
          <a:off x="2209800" y="1752600"/>
          <a:ext cx="4648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458" y="228600"/>
            <a:ext cx="123454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27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15325" cy="1295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Step 4: PIA Review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1013"/>
            <a:ext cx="8305800" cy="4421187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Program Integrity Assurance (PIA) Review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Checks for rule compliance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eligible services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eligible entities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appropriate discount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Most applicants receive a PIA contact</a:t>
            </a:r>
          </a:p>
          <a:p>
            <a:pPr marL="566928" lvl="1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Applicants have 15 days to respond</a:t>
            </a:r>
          </a:p>
          <a:p>
            <a:pPr marL="566928" lvl="1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FY 2016 may have more streamlined reviews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If they are going to deny an FRN, they will tell you so and give you 1 more chance to submit new information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Ask Julie if you are unsure of your answers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Check application status on SLD website</a:t>
            </a:r>
          </a:p>
          <a:p>
            <a:pPr marL="67437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May be in EPC?</a:t>
            </a:r>
          </a:p>
        </p:txBody>
      </p:sp>
      <p:sp>
        <p:nvSpPr>
          <p:cNvPr id="962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9C96A4-6BDC-4E90-9E5E-7F4866B92CB2}" type="slidenum">
              <a:rPr lang="en-US">
                <a:solidFill>
                  <a:schemeClr val="tx2"/>
                </a:solidFill>
              </a:rPr>
              <a:pPr eaLnBrk="1" hangingPunct="1"/>
              <a:t>199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Picture 5" descr="C:\Users\Owner\AppData\Local\Microsoft\Windows\Temporary Internet Files\Content.IE5\F3L62R5G\MC900300842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25146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533400"/>
            <a:ext cx="8229600" cy="606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10A02B"/>
                </a:solidFill>
              </a:rPr>
              <a:t>Agenda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7772400" cy="4530725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Entity Eligibilities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E-rate Productivity Center - EPC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Discount Calculations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Category 1 Eligible Services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Category 2 E-rate Budget Caps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Category 2 Eligible Services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Category </a:t>
            </a:r>
            <a:r>
              <a:rPr lang="en-US" sz="2400" dirty="0"/>
              <a:t>2 Bidding Options/Requirements </a:t>
            </a: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Application </a:t>
            </a:r>
            <a:r>
              <a:rPr lang="en-US" sz="2400" dirty="0" smtClean="0"/>
              <a:t>Process and Forms Overview</a:t>
            </a:r>
          </a:p>
          <a:p>
            <a:pPr marL="67437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File Form 470 in </a:t>
            </a:r>
            <a:r>
              <a:rPr lang="en-US" sz="2000" dirty="0" smtClean="0"/>
              <a:t>EPC</a:t>
            </a:r>
          </a:p>
          <a:p>
            <a:pPr marL="67437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Show Contract Wizard Screenshots</a:t>
            </a:r>
          </a:p>
          <a:p>
            <a:pPr marL="67437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Show Form 471 Screenshots</a:t>
            </a: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Morning break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Questions at end of each section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Lunch from 12 -12:30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>
              <a:solidFill>
                <a:schemeClr val="hlink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>
              <a:solidFill>
                <a:schemeClr val="hlink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4900" u="sng" dirty="0" smtClean="0">
              <a:latin typeface="Comic Sans MS" pitchFamily="66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i="1" dirty="0" smtClean="0">
              <a:solidFill>
                <a:srgbClr val="00CC00"/>
              </a:solidFill>
            </a:endParaRP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2DA6A4-0E18-4C98-8D62-A9BD300665BB}" type="slidenum">
              <a:rPr lang="en-US">
                <a:solidFill>
                  <a:schemeClr val="tx2"/>
                </a:solidFill>
              </a:rPr>
              <a:pPr eaLnBrk="1" hangingPunct="1"/>
              <a:t>2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2190251" cy="123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752600"/>
            <a:ext cx="8013192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/>
              <a:t>Discount calculations</a:t>
            </a:r>
            <a:endParaRPr lang="en-US" sz="4400" b="1" dirty="0"/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6AE8268-F54D-4697-AA84-1CF7198E8516}" type="slidenum">
              <a:rPr lang="en-US">
                <a:solidFill>
                  <a:schemeClr val="bg2"/>
                </a:solidFill>
              </a:rPr>
              <a:pPr eaLnBrk="1" hangingPunct="1"/>
              <a:t>20</a:t>
            </a:fld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379" y="2819400"/>
            <a:ext cx="1676400" cy="175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3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1447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Next: SLD Issues FCDL*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229600" cy="457200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FCDL = Funding Commitment </a:t>
            </a:r>
            <a:r>
              <a:rPr lang="en-US" sz="2400" dirty="0" smtClean="0"/>
              <a:t>Decision </a:t>
            </a:r>
            <a:r>
              <a:rPr lang="en-US" sz="2400" dirty="0"/>
              <a:t>Letter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Tells you which funding </a:t>
            </a:r>
            <a:r>
              <a:rPr lang="en-US" sz="2400" dirty="0" smtClean="0"/>
              <a:t>requests of </a:t>
            </a:r>
            <a:r>
              <a:rPr lang="en-US" sz="2400" dirty="0"/>
              <a:t>Form 471 are approved or </a:t>
            </a:r>
            <a:r>
              <a:rPr lang="en-US" sz="2400" dirty="0" smtClean="0"/>
              <a:t>denied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Will only be available in EPC Portal</a:t>
            </a:r>
          </a:p>
          <a:p>
            <a:pPr marL="67437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Notice will come via e-mail to check EPC</a:t>
            </a:r>
            <a:endParaRPr lang="en-US" sz="2000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Provides information for </a:t>
            </a:r>
            <a:r>
              <a:rPr lang="en-US" sz="2400" dirty="0" smtClean="0"/>
              <a:t>the next form - Form </a:t>
            </a:r>
            <a:r>
              <a:rPr lang="en-US" sz="2400" dirty="0"/>
              <a:t>486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Can appeal </a:t>
            </a:r>
            <a:r>
              <a:rPr lang="en-US" sz="2400" dirty="0" smtClean="0"/>
              <a:t>within 60 days if </a:t>
            </a:r>
            <a:r>
              <a:rPr lang="en-US" sz="2400" dirty="0"/>
              <a:t>you don’t agree with your decision*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Appeal to SLD if they made an error</a:t>
            </a:r>
          </a:p>
          <a:p>
            <a:pPr marL="905256" lvl="2" indent="-246888">
              <a:buFont typeface="Wingdings 2"/>
              <a:buChar char=""/>
              <a:defRPr/>
            </a:pPr>
            <a:r>
              <a:rPr lang="en-US" sz="2000" dirty="0" smtClean="0"/>
              <a:t>Can then appeal to the FCC if USAC denies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Appeal to FCC for waivers and policy issues</a:t>
            </a:r>
            <a:endParaRPr lang="en-US" sz="2400" dirty="0"/>
          </a:p>
          <a:p>
            <a:pPr marL="240030" indent="-246888">
              <a:buFont typeface="Wingdings 2"/>
              <a:buChar char=""/>
              <a:defRPr/>
            </a:pPr>
            <a:r>
              <a:rPr lang="en-US" sz="2400" dirty="0" smtClean="0"/>
              <a:t>Watch PA E-rate listserve for weekly wave notices!</a:t>
            </a:r>
            <a:endParaRPr lang="en-US" sz="2400" dirty="0"/>
          </a:p>
        </p:txBody>
      </p:sp>
      <p:sp>
        <p:nvSpPr>
          <p:cNvPr id="9830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3F8970C-F264-4982-A842-2BF1CF8F2364}" type="slidenum">
              <a:rPr lang="en-US">
                <a:solidFill>
                  <a:schemeClr val="tx2"/>
                </a:solidFill>
              </a:rPr>
              <a:pPr eaLnBrk="1" hangingPunct="1"/>
              <a:t>200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98309" name="Picture 4" descr="MCj033464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144" y="2819400"/>
            <a:ext cx="1434529" cy="168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Step 5:  Filing the Form 486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201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15227641"/>
              </p:ext>
            </p:extLst>
          </p:nvPr>
        </p:nvGraphicFramePr>
        <p:xfrm>
          <a:off x="2133600" y="1752600"/>
          <a:ext cx="4724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458" y="228600"/>
            <a:ext cx="123454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0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Step 5: Filing the Form 486*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5029199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600" b="1" dirty="0" smtClean="0"/>
              <a:t>Purpose of Form</a:t>
            </a:r>
          </a:p>
          <a:p>
            <a:pPr marL="566928" lvl="1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 smtClean="0"/>
              <a:t>Signifies that it’s OK for SLD to pay any invoices for that FRN</a:t>
            </a:r>
          </a:p>
          <a:p>
            <a:pPr marL="566928" lvl="1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 smtClean="0"/>
              <a:t>Certifies CIPA compliance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600" b="1" dirty="0" smtClean="0"/>
              <a:t>Deadline</a:t>
            </a:r>
            <a:r>
              <a:rPr lang="en-US" sz="2600" dirty="0" smtClean="0"/>
              <a:t>:  Must </a:t>
            </a:r>
            <a:r>
              <a:rPr lang="en-US" sz="2600" dirty="0"/>
              <a:t>be postmarked no later than: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/>
              <a:t>120 calendar days after the Service Start Date featured on the Form 486 or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/>
              <a:t>120 calendar days after the date of the Funding Commitment Decision Letter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200" dirty="0"/>
              <a:t>		</a:t>
            </a:r>
            <a:r>
              <a:rPr lang="en-US" sz="2200" u="sng" dirty="0"/>
              <a:t>whichever is later.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600" dirty="0" smtClean="0"/>
              <a:t>For FY 2016, submit in EPC</a:t>
            </a:r>
            <a:endParaRPr lang="en-US" sz="2600" dirty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/>
              <a:t>Use </a:t>
            </a:r>
            <a:r>
              <a:rPr lang="en-US" sz="2200" dirty="0" smtClean="0"/>
              <a:t>07/01/2016 </a:t>
            </a:r>
            <a:r>
              <a:rPr lang="en-US" sz="2200" dirty="0"/>
              <a:t>as service start date for </a:t>
            </a:r>
            <a:r>
              <a:rPr lang="en-US" sz="2200" dirty="0" smtClean="0"/>
              <a:t>FY 2016 (Year 19)</a:t>
            </a:r>
            <a:endParaRPr lang="en-US" sz="2200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600" dirty="0" smtClean="0"/>
              <a:t>USAC then issues Form </a:t>
            </a:r>
            <a:r>
              <a:rPr lang="en-US" sz="2600" dirty="0"/>
              <a:t>486 Approval Letter </a:t>
            </a:r>
            <a:r>
              <a:rPr lang="en-US" sz="2600" dirty="0" smtClean="0"/>
              <a:t>to vendor and applicant (in EPC for FY 2016)</a:t>
            </a:r>
            <a:endParaRPr lang="en-US" sz="2600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b="1" dirty="0"/>
          </a:p>
        </p:txBody>
      </p:sp>
      <p:sp>
        <p:nvSpPr>
          <p:cNvPr id="9933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BB94627-C22D-4532-8AE0-4C1B803EB780}" type="slidenum">
              <a:rPr lang="en-US">
                <a:solidFill>
                  <a:schemeClr val="tx2"/>
                </a:solidFill>
              </a:rPr>
              <a:pPr eaLnBrk="1" hangingPunct="1"/>
              <a:t>202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371" y="533400"/>
            <a:ext cx="8610600" cy="6032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CIPA Requirements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2400" b="1" dirty="0" smtClean="0"/>
              <a:t>Any </a:t>
            </a:r>
            <a:r>
              <a:rPr lang="en-US" sz="2400" b="1" dirty="0"/>
              <a:t>school or library </a:t>
            </a:r>
            <a:r>
              <a:rPr lang="en-US" sz="2400" b="1" dirty="0" smtClean="0"/>
              <a:t>receiving either </a:t>
            </a:r>
            <a:r>
              <a:rPr lang="en-US" sz="2400" b="1" dirty="0"/>
              <a:t>Internal connections or Internet </a:t>
            </a:r>
            <a:r>
              <a:rPr lang="en-US" sz="2400" b="1" dirty="0" smtClean="0"/>
              <a:t>access must...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Filter all Internet access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Have an Internet Safety Policy that addresses required elements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Policy must have been adopted after public hearing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Recipients only receiving telecommunications services are exempt from E-rate CIPA compliance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Consortium members submit Form 479 to consortium leader certifying compliance in order for consortium lead to submit Form 486</a:t>
            </a:r>
          </a:p>
        </p:txBody>
      </p:sp>
      <p:sp>
        <p:nvSpPr>
          <p:cNvPr id="10035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438EADD-B253-4EC4-A1A4-D80C487FFF03}" type="slidenum">
              <a:rPr lang="en-US">
                <a:solidFill>
                  <a:schemeClr val="tx2"/>
                </a:solidFill>
              </a:rPr>
              <a:pPr eaLnBrk="1" hangingPunct="1"/>
              <a:t>203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CIPA Requirements</a:t>
            </a:r>
            <a:endParaRPr lang="en-US" sz="4400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19262"/>
            <a:ext cx="8407400" cy="4681537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dirty="0" smtClean="0"/>
              <a:t>Effective 7/1/2012: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Schools’ (not libraries) Internet Safety Policies must include </a:t>
            </a:r>
            <a:r>
              <a:rPr lang="en-US" sz="2400" i="1" dirty="0" smtClean="0"/>
              <a:t>"... 	</a:t>
            </a:r>
            <a:r>
              <a:rPr lang="en-US" sz="2000" i="1" dirty="0" smtClean="0">
                <a:solidFill>
                  <a:srgbClr val="C00000"/>
                </a:solidFill>
              </a:rPr>
              <a:t>educating minors about appropriate online behavior, including 	interacting with other individuals on social networking websites and in 	chat rooms and cyberbullying awareness and response."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This means that schools are required to teach online safety to students as a prerequisite to receiving E-rate funding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Local boards determine delivery of online safety/cyberbullying education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Can’t be once every 3 years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Establish policy, follow policy and document implementation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 smtClean="0"/>
          </a:p>
        </p:txBody>
      </p:sp>
      <p:sp>
        <p:nvSpPr>
          <p:cNvPr id="10137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ADE71E2-1AE6-44E1-87DC-58B6DE103843}" type="slidenum">
              <a:rPr lang="en-US">
                <a:solidFill>
                  <a:schemeClr val="tx2"/>
                </a:solidFill>
              </a:rPr>
              <a:pPr eaLnBrk="1" hangingPunct="1"/>
              <a:t>204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CIPA Documentation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Notice of public hearing or public meeting (such as school board meeting) where </a:t>
            </a:r>
            <a:r>
              <a:rPr lang="en-US" sz="2400" dirty="0" smtClean="0"/>
              <a:t>CIPA </a:t>
            </a:r>
            <a:r>
              <a:rPr lang="en-US" sz="2400" dirty="0"/>
              <a:t>policy was </a:t>
            </a:r>
            <a:r>
              <a:rPr lang="en-US" sz="2400" dirty="0" smtClean="0"/>
              <a:t>considered</a:t>
            </a:r>
            <a:endParaRPr lang="en-US" sz="2400" dirty="0"/>
          </a:p>
          <a:p>
            <a:pPr marL="548640" lvl="1" indent="-182880" fontAlgn="auto">
              <a:spcAft>
                <a:spcPts val="0"/>
              </a:spcAft>
              <a:defRPr/>
            </a:pPr>
            <a:r>
              <a:rPr lang="en-US" sz="2000" dirty="0" smtClean="0"/>
              <a:t> Agenda </a:t>
            </a:r>
            <a:r>
              <a:rPr lang="en-US" sz="2000" dirty="0"/>
              <a:t>for meeting – show opportunity for public input/comment before adoption of CIPA policy</a:t>
            </a:r>
          </a:p>
          <a:p>
            <a:pPr marL="548640" lvl="1" indent="-182880" fontAlgn="auto">
              <a:spcAft>
                <a:spcPts val="0"/>
              </a:spcAft>
              <a:defRPr/>
            </a:pPr>
            <a:r>
              <a:rPr lang="en-US" sz="2000" dirty="0" smtClean="0"/>
              <a:t> Other </a:t>
            </a:r>
            <a:r>
              <a:rPr lang="en-US" sz="2000" dirty="0"/>
              <a:t>documentation for opportunity for public </a:t>
            </a:r>
            <a:r>
              <a:rPr lang="en-US" sz="2000" dirty="0" smtClean="0"/>
              <a:t>comment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Filtering records, purchase order</a:t>
            </a:r>
            <a:endParaRPr lang="en-US" sz="2400" dirty="0"/>
          </a:p>
          <a:p>
            <a:pPr marL="274320" fontAlgn="auto">
              <a:spcAft>
                <a:spcPts val="0"/>
              </a:spcAft>
              <a:defRPr/>
            </a:pPr>
            <a:r>
              <a:rPr lang="en-US" sz="2400" dirty="0"/>
              <a:t>Documentation of cyberbullying/appropriate online </a:t>
            </a:r>
            <a:r>
              <a:rPr lang="en-US" sz="2400" dirty="0" smtClean="0"/>
              <a:t>behavior education for all minors</a:t>
            </a:r>
            <a:endParaRPr lang="en-US" sz="2400" dirty="0"/>
          </a:p>
          <a:p>
            <a:pPr marL="274320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AD16D59-3E75-497D-AA77-2B4FF4951439}" type="slidenum">
              <a:rPr lang="en-US">
                <a:solidFill>
                  <a:schemeClr val="tx2"/>
                </a:solidFill>
              </a:rPr>
              <a:pPr eaLnBrk="1" hangingPunct="1"/>
              <a:t>205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838200"/>
            <a:ext cx="8013192" cy="163677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/>
              <a:t>Questions on PIA Review, FCDLs, Form 486, CIPA?</a:t>
            </a:r>
            <a:endParaRPr lang="en-US" sz="4400" b="1" dirty="0"/>
          </a:p>
        </p:txBody>
      </p:sp>
      <p:sp>
        <p:nvSpPr>
          <p:cNvPr id="10445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4E1B731-D793-4A8E-9277-759D1889EAAC}" type="slidenum">
              <a:rPr lang="en-US">
                <a:solidFill>
                  <a:schemeClr val="bg2"/>
                </a:solidFill>
              </a:rPr>
              <a:pPr eaLnBrk="1" hangingPunct="1"/>
              <a:t>206</a:t>
            </a:fld>
            <a:endParaRPr lang="en-US">
              <a:solidFill>
                <a:schemeClr val="bg2"/>
              </a:solidFill>
            </a:endParaRPr>
          </a:p>
        </p:txBody>
      </p:sp>
      <p:pic>
        <p:nvPicPr>
          <p:cNvPr id="6" name="Picture 2" descr="https://encrypted-tbn0.gstatic.com/images?q=tbn:ANd9GcQXDnkiz6z8Vx4I7zQyE6yHllL-SN6tv1kFTGWfQjgyui5DWDR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1083"/>
            <a:ext cx="1752600" cy="233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6:  Getting Paid!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207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37201318"/>
              </p:ext>
            </p:extLst>
          </p:nvPr>
        </p:nvGraphicFramePr>
        <p:xfrm>
          <a:off x="1905000" y="1676400"/>
          <a:ext cx="4953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458" y="228600"/>
            <a:ext cx="123454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00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4" y="420687"/>
            <a:ext cx="8147050" cy="722313"/>
          </a:xfrm>
        </p:spPr>
        <p:txBody>
          <a:bodyPr>
            <a:noAutofit/>
          </a:bodyPr>
          <a:lstStyle/>
          <a:p>
            <a:pPr fontAlgn="auto">
              <a:lnSpc>
                <a:spcPts val="3800"/>
              </a:lnSpc>
              <a:spcAft>
                <a:spcPts val="0"/>
              </a:spcAft>
              <a:defRPr/>
            </a:pPr>
            <a:r>
              <a:rPr lang="en-US" sz="4400" dirty="0" smtClean="0"/>
              <a:t>How and When Do You Actually Receive E-rate Funding?!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534400" cy="457200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 Applicant has a choice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Discounts on bills (vendor invoices USAC)</a:t>
            </a:r>
          </a:p>
          <a:p>
            <a:pPr marL="393192" lvl="1" indent="0" fontAlgn="auto">
              <a:spcAft>
                <a:spcPts val="0"/>
              </a:spcAft>
              <a:buNone/>
              <a:defRPr/>
            </a:pPr>
            <a:r>
              <a:rPr lang="en-US" sz="2400" dirty="0" smtClean="0"/>
              <a:t>	</a:t>
            </a:r>
            <a:r>
              <a:rPr lang="en-US" sz="2400" i="1" dirty="0" smtClean="0"/>
              <a:t>or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Reimbursement process (applicant pays bills in full, then invoices USAC)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Must select one or the other for entire year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If you want discounted bills, call provider and file Form 486 as soon as you are funded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Vendors sometimes have additional forms to complete to proceed with discounted bills</a:t>
            </a:r>
          </a:p>
        </p:txBody>
      </p:sp>
      <p:sp>
        <p:nvSpPr>
          <p:cNvPr id="10547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B909F6-4940-4B16-9D2C-929B0F05901C}" type="slidenum">
              <a:rPr lang="en-US">
                <a:solidFill>
                  <a:schemeClr val="tx2"/>
                </a:solidFill>
              </a:rPr>
              <a:pPr eaLnBrk="1" hangingPunct="1"/>
              <a:t>208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105477" name="Picture 4" descr="MCj042446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87" y="1726210"/>
            <a:ext cx="1003314" cy="106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032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Discounted Billing Method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19263"/>
            <a:ext cx="8559800" cy="4406900"/>
          </a:xfrm>
        </p:spPr>
        <p:txBody>
          <a:bodyPr/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Discounts appear on applicant’s bill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Service provider submits Form 474 to USAC </a:t>
            </a:r>
            <a:r>
              <a:rPr lang="en-US" sz="2400" u="sng" dirty="0" smtClean="0"/>
              <a:t>after</a:t>
            </a:r>
            <a:r>
              <a:rPr lang="en-US" sz="2400" dirty="0" smtClean="0"/>
              <a:t> providing discounted bill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the Service Provider Invoice Form (SPIF)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Providers usually get reimbursed by USAC within 30 days from date of submission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Applicants do nothing except make sure they are receiving the discounts they deserve on bills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F41837"/>
                </a:solidFill>
              </a:rPr>
              <a:t>Do the math!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 smtClean="0"/>
          </a:p>
        </p:txBody>
      </p:sp>
      <p:sp>
        <p:nvSpPr>
          <p:cNvPr id="10649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110DB13-B9AE-4FA7-A8C5-84250A6B6F67}" type="slidenum">
              <a:rPr lang="en-US">
                <a:solidFill>
                  <a:schemeClr val="tx2"/>
                </a:solidFill>
              </a:rPr>
              <a:pPr eaLnBrk="1" hangingPunct="1"/>
              <a:t>209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106501" name="Picture 4" descr="MCj040415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62668"/>
            <a:ext cx="1784350" cy="183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048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/>
              <a:t>What is My E-rate Discount</a:t>
            </a:r>
            <a:r>
              <a:rPr lang="en-US" sz="4400" dirty="0" smtClean="0"/>
              <a:t>?*</a:t>
            </a:r>
            <a:endParaRPr lang="en-US" sz="4400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458200" cy="464820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Discount level for a school district or library system depends on: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dirty="0" smtClean="0"/>
              <a:t>	 1) Percentage of students who are eligible for National School</a:t>
            </a:r>
            <a:br>
              <a:rPr lang="en-US" sz="2400" dirty="0" smtClean="0"/>
            </a:br>
            <a:r>
              <a:rPr lang="en-US" sz="2400" dirty="0" smtClean="0"/>
              <a:t>      Lunch Program (</a:t>
            </a:r>
            <a:r>
              <a:rPr lang="en-US" sz="2400" dirty="0" smtClean="0">
                <a:solidFill>
                  <a:srgbClr val="FF0000"/>
                </a:solidFill>
              </a:rPr>
              <a:t>NSLP</a:t>
            </a:r>
            <a:r>
              <a:rPr lang="en-US" sz="2400" dirty="0" smtClean="0"/>
              <a:t>) </a:t>
            </a:r>
          </a:p>
          <a:p>
            <a:pPr marL="822960" lvl="2" indent="-24688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Doesn’t matter if school serves lunch or participates in NSLP</a:t>
            </a:r>
          </a:p>
          <a:p>
            <a:pPr marL="822960" lvl="2" indent="-24688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AVTS and nonpublic schools use their own students’ data, not sending schools’ data</a:t>
            </a:r>
          </a:p>
          <a:p>
            <a:pPr marL="822960" lvl="2" indent="-24688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October NSLP data on PA E-rate website by mid January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dirty="0" smtClean="0"/>
              <a:t>	 2) </a:t>
            </a:r>
            <a:r>
              <a:rPr lang="en-US" sz="2400" dirty="0" smtClean="0">
                <a:solidFill>
                  <a:srgbClr val="FF0000"/>
                </a:solidFill>
              </a:rPr>
              <a:t>Urban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rgbClr val="FF0000"/>
                </a:solidFill>
              </a:rPr>
              <a:t>rural</a:t>
            </a:r>
            <a:r>
              <a:rPr lang="en-US" sz="2400" dirty="0" smtClean="0"/>
              <a:t> location of the school or library</a:t>
            </a: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D8AA73D-6337-47E0-A1E7-3200C7A73753}" type="slidenum">
              <a:rPr lang="en-US">
                <a:solidFill>
                  <a:schemeClr val="tx2"/>
                </a:solidFill>
              </a:rPr>
              <a:pPr eaLnBrk="1" hangingPunct="1"/>
              <a:t>21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1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382000" cy="6381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Reimbursement Method - BEAR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1012"/>
            <a:ext cx="8383588" cy="4725987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Applicant pays bill in full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Applicant submits Form 472 – BEAR Form for reimbursement*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Quarterly, semi-annually, or at end of year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Complete one BEAR for each SPIN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Calculated based on eligible charges on </a:t>
            </a:r>
            <a:r>
              <a:rPr lang="en-US" sz="2400" u="sng" dirty="0" smtClean="0"/>
              <a:t>actual bills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Not AP register or amount committed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Subtract ineligible charges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 smtClean="0"/>
              <a:t>Deadline</a:t>
            </a:r>
            <a:r>
              <a:rPr lang="en-US" dirty="0" smtClean="0"/>
              <a:t>: </a:t>
            </a:r>
            <a:endParaRPr lang="en-US" sz="2400" dirty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October 28 (following close of funding year) for recurring services;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January 28 for non-recurring </a:t>
            </a:r>
            <a:r>
              <a:rPr lang="en-US" sz="2000" dirty="0" smtClean="0"/>
              <a:t>services/equipment</a:t>
            </a:r>
            <a:endParaRPr lang="en-US" sz="2000" dirty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Can request </a:t>
            </a:r>
            <a:r>
              <a:rPr lang="en-US" sz="2000" dirty="0" smtClean="0"/>
              <a:t>1 extension if submitted by original invoice deadline</a:t>
            </a:r>
            <a:endParaRPr lang="en-US" sz="2000" dirty="0"/>
          </a:p>
          <a:p>
            <a:pPr marL="347472" indent="-246888">
              <a:buFont typeface="Wingdings 2"/>
              <a:buChar char=""/>
              <a:defRPr/>
            </a:pPr>
            <a:endParaRPr lang="en-US" dirty="0" smtClean="0"/>
          </a:p>
        </p:txBody>
      </p:sp>
      <p:sp>
        <p:nvSpPr>
          <p:cNvPr id="10752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0F7BEEF-0C13-426F-BF6F-A16F4A92ED2A}" type="slidenum">
              <a:rPr lang="en-US">
                <a:solidFill>
                  <a:schemeClr val="tx2"/>
                </a:solidFill>
              </a:rPr>
              <a:pPr eaLnBrk="1" hangingPunct="1"/>
              <a:t>210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457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4900" dirty="0"/>
              <a:t>Reimbursement </a:t>
            </a:r>
            <a:r>
              <a:rPr lang="en-US" sz="4900" dirty="0" smtClean="0"/>
              <a:t>Method - BEAR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458200" cy="4160838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b="1" dirty="0" smtClean="0"/>
              <a:t>CURRENT PROCESS (through 7/1/2016)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SLD approves BEAR and sends approval letter to vendor and copy of letter to applicant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SLD then sends check to vendor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Vendor must send check to applicant within 20 business days of date on BEAR approval letter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Call SLD if you don’t get a check in a timely manner after receiving approval letter</a:t>
            </a:r>
          </a:p>
        </p:txBody>
      </p:sp>
      <p:sp>
        <p:nvSpPr>
          <p:cNvPr id="10854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0A9990-ED70-4E00-B236-C573FBCC2088}" type="slidenum">
              <a:rPr lang="en-US">
                <a:solidFill>
                  <a:schemeClr val="tx2"/>
                </a:solidFill>
              </a:rPr>
              <a:pPr eaLnBrk="1" hangingPunct="1"/>
              <a:t>211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Online and Paper BEARs*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458200" cy="4953000"/>
          </a:xfrm>
        </p:spPr>
        <p:txBody>
          <a:bodyPr/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Online (preferred):</a:t>
            </a:r>
          </a:p>
          <a:p>
            <a:pPr marL="566928" lvl="1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Applicant </a:t>
            </a:r>
            <a:r>
              <a:rPr lang="en-US" sz="2000" i="1" dirty="0" smtClean="0"/>
              <a:t>and</a:t>
            </a:r>
            <a:r>
              <a:rPr lang="en-US" sz="2000" dirty="0" smtClean="0"/>
              <a:t> Vendor must have PINs to file online BEARs</a:t>
            </a:r>
          </a:p>
          <a:p>
            <a:pPr marL="566928" lvl="1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Applicant completes BEAR Online</a:t>
            </a:r>
          </a:p>
          <a:p>
            <a:pPr marL="566928" lvl="1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BEAR is electronically sent to vendor</a:t>
            </a:r>
          </a:p>
          <a:p>
            <a:pPr marL="566928" lvl="1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Vendor certifies or denies</a:t>
            </a:r>
          </a:p>
          <a:p>
            <a:pPr marL="566928" lvl="1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If approved, applicant receives e-mail and BEAR is automatically sent to USAC for payment</a:t>
            </a:r>
          </a:p>
          <a:p>
            <a:pPr marL="566928" lvl="1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If denied, applicant receives e-mail and must </a:t>
            </a:r>
            <a:r>
              <a:rPr lang="en-US" sz="2000" dirty="0" err="1" smtClean="0"/>
              <a:t>refile</a:t>
            </a:r>
            <a:r>
              <a:rPr lang="en-US" sz="2000" dirty="0" smtClean="0"/>
              <a:t> the BEAR from scratch</a:t>
            </a:r>
          </a:p>
          <a:p>
            <a:pPr marL="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Paper</a:t>
            </a:r>
          </a:p>
          <a:p>
            <a:pPr marL="566928" lvl="1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Applicant completes pages 1 – 4 and faxes to vendor</a:t>
            </a:r>
          </a:p>
          <a:p>
            <a:pPr marL="566928" lvl="1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Vendor signs page 4 and returns to applicant</a:t>
            </a:r>
          </a:p>
          <a:p>
            <a:pPr marL="566928" lvl="1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Applicant mails pages 1-4 to USAC</a:t>
            </a:r>
          </a:p>
          <a:p>
            <a:pPr marL="566928" lvl="1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/>
          </a:p>
          <a:p>
            <a:pPr marL="292608" lvl="1" indent="0" algn="ctr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Applicant must include check remittance information on page 4</a:t>
            </a:r>
          </a:p>
        </p:txBody>
      </p:sp>
      <p:sp>
        <p:nvSpPr>
          <p:cNvPr id="1095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465674-A98D-4F4F-8140-59C66E18A94F}" type="slidenum">
              <a:rPr lang="en-US">
                <a:solidFill>
                  <a:schemeClr val="tx2"/>
                </a:solidFill>
              </a:rPr>
              <a:pPr eaLnBrk="1" hangingPunct="1"/>
              <a:t>212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BEAR Reimbursement Payments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NEW PROCESS (Beginning 7/1/2016)</a:t>
            </a:r>
          </a:p>
          <a:p>
            <a:r>
              <a:rPr lang="en-US" sz="2600" dirty="0"/>
              <a:t>A</a:t>
            </a:r>
            <a:r>
              <a:rPr lang="en-US" sz="2600" dirty="0" smtClean="0"/>
              <a:t>pplicants using the BEAR process will submit BEARs </a:t>
            </a:r>
            <a:r>
              <a:rPr lang="en-US" sz="2600" dirty="0"/>
              <a:t>directly to USAC without </a:t>
            </a:r>
            <a:r>
              <a:rPr lang="en-US" sz="2600" dirty="0" smtClean="0"/>
              <a:t>service </a:t>
            </a:r>
            <a:r>
              <a:rPr lang="en-US" sz="2600" dirty="0"/>
              <a:t>provider approval</a:t>
            </a:r>
          </a:p>
          <a:p>
            <a:r>
              <a:rPr lang="en-US" sz="2600" dirty="0"/>
              <a:t>USAC will send funds directly to applicants </a:t>
            </a:r>
            <a:r>
              <a:rPr lang="en-US" sz="2600" dirty="0" smtClean="0"/>
              <a:t>(will not pass through the service providers)</a:t>
            </a:r>
          </a:p>
          <a:p>
            <a:r>
              <a:rPr lang="en-US" sz="2600" dirty="0" smtClean="0"/>
              <a:t>All reimbursements from USAC will be made using </a:t>
            </a:r>
            <a:r>
              <a:rPr lang="en-US" sz="2600" dirty="0"/>
              <a:t>electronic funds transfer (EFT)</a:t>
            </a:r>
          </a:p>
          <a:p>
            <a:r>
              <a:rPr lang="en-US" sz="2600" dirty="0"/>
              <a:t>Applicants will need to provide bank account information to USAC in order set up EFT </a:t>
            </a:r>
            <a:r>
              <a:rPr lang="en-US" sz="2600" dirty="0" smtClean="0"/>
              <a:t>arrangements</a:t>
            </a:r>
          </a:p>
          <a:p>
            <a:pPr lvl="1"/>
            <a:r>
              <a:rPr lang="en-US" sz="2200" dirty="0" smtClean="0"/>
              <a:t>This will be done by completing the Form 498 in EPC, beginning in January</a:t>
            </a:r>
          </a:p>
          <a:p>
            <a:pPr lvl="1"/>
            <a:r>
              <a:rPr lang="en-US" sz="2200" dirty="0" smtClean="0"/>
              <a:t>Must be done by an school or library official – details coming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213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BEAR Payments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completing the Form 498 in EPC Portal, the school or library “official” will need entity’s EIN number and DUNs Number</a:t>
            </a:r>
          </a:p>
          <a:p>
            <a:pPr lvl="1"/>
            <a:r>
              <a:rPr lang="en-US" sz="2000" dirty="0" smtClean="0"/>
              <a:t>Most entities already have DUNs Number</a:t>
            </a:r>
          </a:p>
          <a:p>
            <a:pPr lvl="1"/>
            <a:r>
              <a:rPr lang="en-US" sz="2000" dirty="0" smtClean="0"/>
              <a:t>You </a:t>
            </a:r>
            <a:r>
              <a:rPr lang="en-US" sz="2000" dirty="0"/>
              <a:t>can search for your organization, by name, through D&amp;B’s online D-U-N-S database: </a:t>
            </a:r>
            <a:r>
              <a:rPr lang="en-US" sz="2000" u="sng" dirty="0">
                <a:hlinkClick r:id="rId2"/>
              </a:rPr>
              <a:t>https://iupdate.dnb.com/iUpdate/companylookup.html</a:t>
            </a:r>
            <a:r>
              <a:rPr lang="en-US" sz="2000" dirty="0"/>
              <a:t> or call (866) 705-5711 to speak to a representative</a:t>
            </a:r>
          </a:p>
          <a:p>
            <a:pPr lvl="1"/>
            <a:r>
              <a:rPr lang="en-US" sz="2000" dirty="0"/>
              <a:t>If your organization does not have one, you can apply online through Dun &amp; Bradstreet’s website: </a:t>
            </a:r>
            <a:r>
              <a:rPr lang="en-US" sz="2000" u="sng" dirty="0">
                <a:hlinkClick r:id="rId3"/>
              </a:rPr>
              <a:t>http://www.dnb.com/get-a-duns-number.html</a:t>
            </a:r>
            <a:r>
              <a:rPr lang="en-US" sz="2000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214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1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Ineligible Charges on Bills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5257799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900" dirty="0"/>
              <a:t>When determining the amount to list on a BEAR, create a quick spreadsheet showing each month’s total charges, and total ineligible charges</a:t>
            </a:r>
          </a:p>
          <a:p>
            <a:pPr marL="274320" indent="-274320"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900" dirty="0"/>
              <a:t>What are the ineligible charges? </a:t>
            </a:r>
          </a:p>
          <a:p>
            <a:pPr marL="640080" lvl="1" indent="-246888" fontAlgn="auto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900" dirty="0"/>
              <a:t>Varies by vendor, but these are known to be ineligible:</a:t>
            </a:r>
          </a:p>
          <a:p>
            <a:pPr marL="640080" lvl="1" indent="-246888" fontAlgn="auto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900" dirty="0" smtClean="0"/>
              <a:t>Universal </a:t>
            </a:r>
            <a:r>
              <a:rPr lang="en-US" sz="1900" dirty="0"/>
              <a:t>Service </a:t>
            </a:r>
            <a:r>
              <a:rPr lang="en-US" sz="1900" u="sng" dirty="0"/>
              <a:t>Administrative</a:t>
            </a:r>
            <a:r>
              <a:rPr lang="en-US" sz="1900" dirty="0"/>
              <a:t> Fee </a:t>
            </a:r>
          </a:p>
          <a:p>
            <a:pPr marL="822960" lvl="2" indent="-246888"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900" dirty="0"/>
              <a:t>USF fees themselves ARE eligible</a:t>
            </a:r>
          </a:p>
          <a:p>
            <a:pPr marL="640080" lvl="1" indent="-246888" fontAlgn="auto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900" dirty="0"/>
              <a:t>Late payment or finance charges</a:t>
            </a:r>
          </a:p>
          <a:p>
            <a:pPr marL="640080" lvl="1" indent="-246888" fontAlgn="auto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900" dirty="0"/>
              <a:t>USF Cost Recovery </a:t>
            </a:r>
            <a:r>
              <a:rPr lang="en-US" sz="1900" dirty="0" smtClean="0"/>
              <a:t>Fees, Property Tax Fees</a:t>
            </a:r>
            <a:endParaRPr lang="en-US" sz="1900" dirty="0"/>
          </a:p>
          <a:p>
            <a:pPr marL="640080" lvl="1" indent="-246888" fontAlgn="auto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900" dirty="0"/>
              <a:t>Paper statement fees</a:t>
            </a:r>
          </a:p>
          <a:p>
            <a:pPr marL="640080" lvl="1" indent="-246888" fontAlgn="auto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900" dirty="0"/>
              <a:t>Equipment charges (on P1 bills)</a:t>
            </a:r>
          </a:p>
          <a:p>
            <a:pPr marL="640080" lvl="1" indent="-246888" fontAlgn="auto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900" dirty="0" smtClean="0"/>
              <a:t>Directory </a:t>
            </a:r>
            <a:r>
              <a:rPr lang="en-US" sz="1900" dirty="0"/>
              <a:t>listing </a:t>
            </a:r>
            <a:r>
              <a:rPr lang="en-US" sz="1900" dirty="0" smtClean="0"/>
              <a:t>fees, non-published </a:t>
            </a:r>
            <a:r>
              <a:rPr lang="en-US" sz="1900" dirty="0"/>
              <a:t>phone number fees</a:t>
            </a:r>
          </a:p>
          <a:p>
            <a:pPr marL="640080" lvl="1" indent="-246888" fontAlgn="auto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900" dirty="0"/>
              <a:t>Payphone </a:t>
            </a:r>
            <a:r>
              <a:rPr lang="en-US" sz="1900" dirty="0" smtClean="0"/>
              <a:t>service</a:t>
            </a:r>
          </a:p>
          <a:p>
            <a:pPr marL="640080" lvl="1" indent="-246888" fontAlgn="auto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1900" dirty="0"/>
          </a:p>
          <a:p>
            <a:pPr marL="274320" indent="-274320"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900" dirty="0"/>
              <a:t>Here’s an example of what your spreadsheet may look like:</a:t>
            </a:r>
          </a:p>
          <a:p>
            <a:pPr marL="274320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059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060FDD2-2DEC-467B-8B9C-635AD74E0402}" type="slidenum">
              <a:rPr lang="en-US">
                <a:solidFill>
                  <a:schemeClr val="tx2"/>
                </a:solidFill>
              </a:rPr>
              <a:pPr eaLnBrk="1" hangingPunct="1"/>
              <a:t>215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3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22354B-BBDC-470A-8073-95F0DB64A34A}" type="slidenum">
              <a:rPr lang="en-US" sz="1600">
                <a:solidFill>
                  <a:schemeClr val="tx2"/>
                </a:solidFill>
              </a:rPr>
              <a:pPr eaLnBrk="1" hangingPunct="1"/>
              <a:t>216</a:t>
            </a:fld>
            <a:endParaRPr lang="en-US" sz="1600">
              <a:solidFill>
                <a:schemeClr val="tx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176355"/>
              </p:ext>
            </p:extLst>
          </p:nvPr>
        </p:nvGraphicFramePr>
        <p:xfrm>
          <a:off x="381000" y="304800"/>
          <a:ext cx="8229600" cy="63519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8492"/>
                <a:gridCol w="2027868"/>
                <a:gridCol w="1811299"/>
                <a:gridCol w="2401941"/>
              </a:tblGrid>
              <a:tr h="100138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Verizon Account: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>
                          <a:effectLst/>
                        </a:rPr>
                        <a:t>215-235-1232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>
                          <a:effectLst/>
                        </a:rPr>
                        <a:t>Ineligible  Directory Listing Fee</a:t>
                      </a:r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>
                          <a:effectLst/>
                        </a:rPr>
                        <a:t>Total Eligible Charges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308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July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$200.10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$2.75 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$197.35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08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Aug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$200.20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$2.75 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$197.45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08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Sept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$200.30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$2.75 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$197.55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08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Oct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$200.20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$2.75 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$197.45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08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Nov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$201.30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$2.75 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$198.55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08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Dec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$203.30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$2.75 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$200.55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08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Jan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$202.20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$2.75 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$199.45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08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Feb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$201.30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$2.75 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$198.55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08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Mar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$200.30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$2.75 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$197.55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08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Apr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$203.20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$2.75 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$200.45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08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May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$200.10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$2.75 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$197.35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08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June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$203.50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$2.75 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$200.75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08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 Total Charges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$2,416.00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$33.00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$2,383.00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08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 Ineligible Charges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$33.00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08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 Eligible Charges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$2,383.00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08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E-rate Discount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65%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08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E-rate Reimb.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$1,548.95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Strict Invoicing 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Only one 120 </a:t>
            </a:r>
            <a:r>
              <a:rPr lang="en-US" dirty="0"/>
              <a:t>day invoice deadline extension will be granted if the request is made on or before the original invoice deadline (which is typically October 28 following the funding year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Late</a:t>
            </a:r>
            <a:r>
              <a:rPr lang="en-US" dirty="0" smtClean="0"/>
              <a:t> </a:t>
            </a:r>
            <a:r>
              <a:rPr lang="en-US" dirty="0"/>
              <a:t>invoice deadline extension requests will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be granted by </a:t>
            </a:r>
            <a:r>
              <a:rPr lang="en-US" dirty="0" smtClean="0"/>
              <a:t>USAC</a:t>
            </a:r>
          </a:p>
          <a:p>
            <a:r>
              <a:rPr lang="en-US" dirty="0" smtClean="0"/>
              <a:t>Requests for extensions made after invoice deadline must </a:t>
            </a:r>
            <a:r>
              <a:rPr lang="en-US" dirty="0"/>
              <a:t>be requested via a waiver request to the </a:t>
            </a:r>
            <a:r>
              <a:rPr lang="en-US" dirty="0" smtClean="0"/>
              <a:t>FCC</a:t>
            </a:r>
          </a:p>
          <a:p>
            <a:pPr lvl="1"/>
            <a:r>
              <a:rPr lang="en-US" dirty="0" smtClean="0"/>
              <a:t>FCC </a:t>
            </a:r>
            <a:r>
              <a:rPr lang="en-US" dirty="0"/>
              <a:t>will </a:t>
            </a:r>
            <a:r>
              <a:rPr lang="en-US" dirty="0" smtClean="0"/>
              <a:t>only grant requests where applicants can prove </a:t>
            </a:r>
            <a:r>
              <a:rPr lang="en-US" dirty="0" smtClean="0">
                <a:solidFill>
                  <a:srgbClr val="FF0000"/>
                </a:solidFill>
              </a:rPr>
              <a:t>truly </a:t>
            </a:r>
            <a:r>
              <a:rPr lang="en-US" dirty="0">
                <a:solidFill>
                  <a:srgbClr val="FF0000"/>
                </a:solidFill>
              </a:rPr>
              <a:t>extraordinary circumstances</a:t>
            </a:r>
            <a:r>
              <a:rPr lang="en-US" dirty="0"/>
              <a:t> to justify a </a:t>
            </a:r>
            <a:r>
              <a:rPr lang="en-US" dirty="0" smtClean="0"/>
              <a:t>waiver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The Form 472 BEAR</a:t>
            </a:r>
            <a:endParaRPr lang="en-US" sz="4400" dirty="0"/>
          </a:p>
        </p:txBody>
      </p:sp>
      <p:pic>
        <p:nvPicPr>
          <p:cNvPr id="11264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285" y="2286574"/>
            <a:ext cx="7171429" cy="31532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1AA49A-3076-4E26-8590-633BE9BE17DD}" type="slidenum">
              <a:rPr lang="en-US">
                <a:solidFill>
                  <a:schemeClr val="tx2"/>
                </a:solidFill>
              </a:rPr>
              <a:pPr eaLnBrk="1" hangingPunct="1"/>
              <a:t>218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112645" name="Oval 7"/>
          <p:cNvSpPr>
            <a:spLocks noChangeArrowheads="1"/>
          </p:cNvSpPr>
          <p:nvPr/>
        </p:nvSpPr>
        <p:spPr bwMode="auto">
          <a:xfrm>
            <a:off x="6027056" y="3359146"/>
            <a:ext cx="2320925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6" name="Line 8"/>
          <p:cNvSpPr>
            <a:spLocks noChangeShapeType="1"/>
          </p:cNvSpPr>
          <p:nvPr/>
        </p:nvSpPr>
        <p:spPr bwMode="auto">
          <a:xfrm>
            <a:off x="747713" y="2193925"/>
            <a:ext cx="5279344" cy="1585006"/>
          </a:xfrm>
          <a:prstGeom prst="line">
            <a:avLst/>
          </a:prstGeom>
          <a:noFill/>
          <a:ln w="57150">
            <a:solidFill>
              <a:srgbClr val="F4183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7" name="TextBox 10"/>
          <p:cNvSpPr txBox="1">
            <a:spLocks noChangeArrowheads="1"/>
          </p:cNvSpPr>
          <p:nvPr/>
        </p:nvSpPr>
        <p:spPr bwMode="auto">
          <a:xfrm>
            <a:off x="1219200" y="5865813"/>
            <a:ext cx="678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  <a:hlinkClick r:id="rId3"/>
              </a:rPr>
              <a:t>http://www.sl.universalservice.org/menu.asp</a:t>
            </a: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458" y="228600"/>
            <a:ext cx="123454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28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Quarterly Disbursement Reports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077200" cy="4495800"/>
          </a:xfrm>
        </p:spPr>
        <p:txBody>
          <a:bodyPr/>
          <a:lstStyle/>
          <a:p>
            <a:pPr marL="338138" indent="-33813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Sent only to applicants</a:t>
            </a:r>
          </a:p>
          <a:p>
            <a:pPr marL="630746" lvl="1" indent="-3381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Authorized person</a:t>
            </a:r>
          </a:p>
          <a:p>
            <a:pPr marL="630746" lvl="1" indent="-3381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Billed Entity (BEN) address</a:t>
            </a:r>
          </a:p>
          <a:p>
            <a:pPr marL="338138" indent="-33813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Contains all invoice (Form 472 and Form 474) payment authorization amounts for the Billed Entity approved during that quarter for all funding years </a:t>
            </a:r>
          </a:p>
          <a:p>
            <a:pPr marL="338138" indent="-33813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Review to ensure you agree with disbursements</a:t>
            </a:r>
          </a:p>
        </p:txBody>
      </p:sp>
      <p:sp>
        <p:nvSpPr>
          <p:cNvPr id="1136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45A6C87-0C17-46DD-9D83-E69CA780212A}" type="slidenum">
              <a:rPr lang="en-US">
                <a:solidFill>
                  <a:schemeClr val="tx2"/>
                </a:solidFill>
              </a:rPr>
              <a:pPr eaLnBrk="1" hangingPunct="1"/>
              <a:t>219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Discount Calculation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All discounts for both </a:t>
            </a:r>
            <a:r>
              <a:rPr lang="en-US" dirty="0" smtClean="0"/>
              <a:t>Category 1 </a:t>
            </a:r>
            <a:r>
              <a:rPr lang="en-US" dirty="0"/>
              <a:t>and </a:t>
            </a:r>
            <a:r>
              <a:rPr lang="en-US" dirty="0" smtClean="0"/>
              <a:t>Category 2 are calculated </a:t>
            </a:r>
            <a:r>
              <a:rPr lang="en-US" dirty="0"/>
              <a:t>on a district-wide </a:t>
            </a:r>
            <a:r>
              <a:rPr lang="en-US" u="sng" dirty="0"/>
              <a:t>simple</a:t>
            </a:r>
            <a:r>
              <a:rPr lang="en-US" dirty="0"/>
              <a:t> average basis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	Formula:  Total district NSLP eligible students / total district enrollment</a:t>
            </a:r>
          </a:p>
          <a:p>
            <a:r>
              <a:rPr lang="en-US" dirty="0" smtClean="0"/>
              <a:t>Rural/urban </a:t>
            </a:r>
            <a:r>
              <a:rPr lang="en-US" dirty="0"/>
              <a:t>status of </a:t>
            </a:r>
            <a:r>
              <a:rPr lang="en-US" dirty="0">
                <a:solidFill>
                  <a:srgbClr val="FF0000"/>
                </a:solidFill>
              </a:rPr>
              <a:t>majority</a:t>
            </a:r>
            <a:r>
              <a:rPr lang="en-US" dirty="0"/>
              <a:t> of buildings (physical addresses) will be used for entire district or library </a:t>
            </a:r>
            <a:r>
              <a:rPr lang="en-US" dirty="0" smtClean="0"/>
              <a:t>system</a:t>
            </a:r>
          </a:p>
          <a:p>
            <a:r>
              <a:rPr lang="en-US" dirty="0"/>
              <a:t>Discount rates do not change based on which entities within a district/system are receiving </a:t>
            </a:r>
            <a:r>
              <a:rPr lang="en-US" dirty="0" smtClean="0"/>
              <a:t>service</a:t>
            </a:r>
          </a:p>
          <a:p>
            <a:r>
              <a:rPr lang="en-US" dirty="0" smtClean="0"/>
              <a:t>Maximum discount for Priority 2 is now 85%</a:t>
            </a:r>
          </a:p>
          <a:p>
            <a:pPr lvl="1"/>
            <a:r>
              <a:rPr lang="en-US" dirty="0" smtClean="0"/>
              <a:t>All other discounts stay the same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48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Optional Form 500*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382000" cy="400843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File Form 500 to either: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Change a service start date or a contract expiration date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Cancel or reduce a funding commitment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Notify USAC of equipment transfer </a:t>
            </a:r>
            <a:r>
              <a:rPr lang="en-US" sz="2400" dirty="0" smtClean="0">
                <a:solidFill>
                  <a:srgbClr val="FF0000"/>
                </a:solidFill>
              </a:rPr>
              <a:t>(new)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Request service delivery deadline extension </a:t>
            </a:r>
            <a:r>
              <a:rPr lang="en-US" sz="2400" dirty="0" smtClean="0">
                <a:solidFill>
                  <a:srgbClr val="FF0000"/>
                </a:solidFill>
              </a:rPr>
              <a:t>(new)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Warning: reductions or cancellations of funding commitments are irreversible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Not required, but strongly suggested to file Form 500 if FRN not needed, large amount of commitment is not used, and to recoup unused C2 funding for another year</a:t>
            </a:r>
          </a:p>
        </p:txBody>
      </p:sp>
      <p:sp>
        <p:nvSpPr>
          <p:cNvPr id="1146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5AE3E0E-C822-4665-B63B-2F47D422D235}" type="slidenum">
              <a:rPr lang="en-US">
                <a:solidFill>
                  <a:schemeClr val="tx2"/>
                </a:solidFill>
              </a:rPr>
              <a:pPr eaLnBrk="1" hangingPunct="1"/>
              <a:t>220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685800"/>
            <a:ext cx="8013192" cy="163677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/>
              <a:t>Questions on Form 472 Reimbursements, Discounted Billing, Form 500?</a:t>
            </a:r>
            <a:endParaRPr lang="en-US" sz="4400" b="1" dirty="0"/>
          </a:p>
        </p:txBody>
      </p:sp>
      <p:sp>
        <p:nvSpPr>
          <p:cNvPr id="11571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2D4C9A0-7DD4-487C-BCA7-E1BDAAC906C9}" type="slidenum">
              <a:rPr lang="en-US">
                <a:solidFill>
                  <a:schemeClr val="bg2"/>
                </a:solidFill>
              </a:rPr>
              <a:pPr eaLnBrk="1" hangingPunct="1"/>
              <a:t>221</a:t>
            </a:fld>
            <a:endParaRPr lang="en-US">
              <a:solidFill>
                <a:schemeClr val="bg2"/>
              </a:solidFill>
            </a:endParaRPr>
          </a:p>
        </p:txBody>
      </p:sp>
      <p:pic>
        <p:nvPicPr>
          <p:cNvPr id="6" name="Picture 2" descr="https://encrypted-tbn0.gstatic.com/images?q=tbn:ANd9GcQXDnkiz6z8Vx4I7zQyE6yHllL-SN6tv1kFTGWfQjgyui5DWDR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1083"/>
            <a:ext cx="1752600" cy="233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FY 2016 (Year 19) Coming Soon!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229600" cy="4389438"/>
          </a:xfrm>
        </p:spPr>
        <p:txBody>
          <a:bodyPr/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There is no color for FY 2016 because everything will be in EPC!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For services rendered 7/1/2016 - 6/30/2017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471 application window dates will be announced in December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Expected to:</a:t>
            </a:r>
          </a:p>
          <a:p>
            <a:pPr marL="566928" lvl="1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OPEN early January 2016 </a:t>
            </a:r>
          </a:p>
          <a:p>
            <a:pPr marL="566928" lvl="1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CLOSE mid- late March 2016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u="sng" dirty="0" smtClean="0"/>
              <a:t>Form 470’s being accepted now!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u="sng" dirty="0" smtClean="0"/>
          </a:p>
        </p:txBody>
      </p:sp>
      <p:sp>
        <p:nvSpPr>
          <p:cNvPr id="11673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3656BE-EBDF-461B-ACAF-8DF61F13C6E7}" type="slidenum">
              <a:rPr lang="en-US">
                <a:solidFill>
                  <a:schemeClr val="tx2"/>
                </a:solidFill>
              </a:rPr>
              <a:pPr eaLnBrk="1" hangingPunct="1"/>
              <a:t>222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84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FY 2015 (Year 18) Details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For services rendered 7/1/2015 - 6/30/16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FY 2015 is </a:t>
            </a:r>
            <a:r>
              <a:rPr lang="en-US" sz="2400" dirty="0" smtClean="0">
                <a:solidFill>
                  <a:srgbClr val="0000FF"/>
                </a:solidFill>
              </a:rPr>
              <a:t>YELLOW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92% of PA FRNs funded as of 11/7/2015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File the 486 after FCDL arrives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Request discounted bills from vendors, if desired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400" dirty="0" smtClean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dirty="0" smtClean="0"/>
              <a:t>Is your Form 486 due?  Check the list!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32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1177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5849FBD-A3A8-47CF-9F3A-1E0265ED7120}" type="slidenum">
              <a:rPr lang="en-US">
                <a:solidFill>
                  <a:schemeClr val="tx2"/>
                </a:solidFill>
              </a:rPr>
              <a:pPr eaLnBrk="1" hangingPunct="1"/>
              <a:t>223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FY 2014 (Year 17) Not Over Yet!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Funding Year ended June 30, 2014 for recurring services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FY 2014 was </a:t>
            </a:r>
            <a:r>
              <a:rPr lang="en-US" sz="2400" b="1" dirty="0" smtClean="0">
                <a:solidFill>
                  <a:schemeClr val="tx2"/>
                </a:solidFill>
              </a:rPr>
              <a:t>BLUE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u="sng" dirty="0" smtClean="0"/>
              <a:t>Deadline for submitting BEARs (Form 472s) </a:t>
            </a:r>
            <a:r>
              <a:rPr lang="en-US" sz="2400" b="1" u="sng" dirty="0" smtClean="0"/>
              <a:t>was</a:t>
            </a:r>
            <a:r>
              <a:rPr lang="en-US" sz="2400" u="sng" dirty="0" smtClean="0"/>
              <a:t> October 28, 2015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Deadline for submitting invoices for non-recurring services is January 28, 2016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 smtClean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Do you have funding remaining?  Check the list!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File for waiver request to FCC if you haven’t submitted your BEAR and have extraordinary circumstances</a:t>
            </a:r>
          </a:p>
          <a:p>
            <a:pPr marL="67437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Ask Julie for sample waiver request, if needed</a:t>
            </a:r>
          </a:p>
        </p:txBody>
      </p:sp>
      <p:sp>
        <p:nvSpPr>
          <p:cNvPr id="11878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FD2C9C-702E-4904-9834-ADCA04EA9456}" type="slidenum">
              <a:rPr lang="en-US">
                <a:solidFill>
                  <a:schemeClr val="tx2"/>
                </a:solidFill>
              </a:rPr>
              <a:pPr eaLnBrk="1" hangingPunct="1"/>
              <a:t>224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838200"/>
            <a:ext cx="8013192" cy="163677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/>
              <a:t>Questions about Funding Years and What’s Due When?</a:t>
            </a:r>
            <a:endParaRPr lang="en-US" b="1" dirty="0"/>
          </a:p>
        </p:txBody>
      </p:sp>
      <p:sp>
        <p:nvSpPr>
          <p:cNvPr id="11981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6CB4771-87FE-4326-813A-F67DA9A5A956}" type="slidenum">
              <a:rPr lang="en-US">
                <a:solidFill>
                  <a:schemeClr val="bg2"/>
                </a:solidFill>
              </a:rPr>
              <a:pPr eaLnBrk="1" hangingPunct="1"/>
              <a:t>225</a:t>
            </a:fld>
            <a:endParaRPr lang="en-US">
              <a:solidFill>
                <a:schemeClr val="bg2"/>
              </a:solidFill>
            </a:endParaRPr>
          </a:p>
        </p:txBody>
      </p:sp>
      <p:pic>
        <p:nvPicPr>
          <p:cNvPr id="6" name="Picture 2" descr="https://encrypted-tbn0.gstatic.com/images?q=tbn:ANd9GcQXDnkiz6z8Vx4I7zQyE6yHllL-SN6tv1kFTGWfQjgyui5DWDR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1083"/>
            <a:ext cx="1752600" cy="233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"/>
            <a:ext cx="8229600" cy="18288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dirty="0">
                <a:solidFill>
                  <a:srgbClr val="10A02B"/>
                </a:solidFill>
              </a:rPr>
              <a:t>But wait!</a:t>
            </a:r>
            <a:br>
              <a:rPr lang="en-US" sz="6000" dirty="0">
                <a:solidFill>
                  <a:srgbClr val="10A02B"/>
                </a:solidFill>
              </a:rPr>
            </a:br>
            <a:r>
              <a:rPr lang="en-US" sz="6000" dirty="0">
                <a:solidFill>
                  <a:srgbClr val="10A02B"/>
                </a:solidFill>
              </a:rPr>
              <a:t>There’s more!</a:t>
            </a:r>
            <a:r>
              <a:rPr lang="en-US" sz="4000" dirty="0">
                <a:solidFill>
                  <a:srgbClr val="10A02B"/>
                </a:solidFill>
              </a:rPr>
              <a:t> </a:t>
            </a:r>
          </a:p>
        </p:txBody>
      </p:sp>
      <p:sp>
        <p:nvSpPr>
          <p:cNvPr id="12083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5F333F-EE78-412F-8B26-7D98E7E62689}" type="slidenum">
              <a:rPr lang="en-US">
                <a:solidFill>
                  <a:srgbClr val="FFFFFF"/>
                </a:solidFill>
              </a:rPr>
              <a:pPr eaLnBrk="1" hangingPunct="1"/>
              <a:t>226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3733800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Changing Service Providers*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82000" cy="4389438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b="1" dirty="0" smtClean="0"/>
              <a:t>Two types of SPIN changes: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Corrective:  Mostly for data-entry errors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Can be done pre-and post-commitment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Operational:  When actually switching vendors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Can only be done post commitment and for </a:t>
            </a:r>
            <a:r>
              <a:rPr lang="en-US" sz="2400" u="sng" dirty="0" smtClean="0"/>
              <a:t>legitimate</a:t>
            </a:r>
            <a:r>
              <a:rPr lang="en-US" sz="2400" dirty="0" smtClean="0"/>
              <a:t> reason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Can request to split an FRN*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Allocate $ to 2 providers in same funding year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Don’t forget to file 486 for new FRN</a:t>
            </a:r>
          </a:p>
        </p:txBody>
      </p:sp>
      <p:sp>
        <p:nvSpPr>
          <p:cNvPr id="1218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14FE0DA-2433-4AF6-B377-2FEDE09F43B2}" type="slidenum">
              <a:rPr lang="en-US">
                <a:solidFill>
                  <a:schemeClr val="tx2"/>
                </a:solidFill>
              </a:rPr>
              <a:pPr eaLnBrk="1" hangingPunct="1"/>
              <a:t>227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Allowable SPIN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382000" cy="48768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Can no longer switch vendors because of lower price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Some vendors were abusing lax SPIN change rules and not bothering to participate in 470 bidding process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Legitimate reasons include: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Breach of contract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Service provider is unable to perform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Bankruptcy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Delayed provision of new service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Must select vendor that received the next highest point value in the original bid evaluation, assuming there was more than one bidder</a:t>
            </a:r>
          </a:p>
          <a:p>
            <a:pPr marL="566928" lvl="1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USAC will require you to submit bid evaluation as proof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355927-425A-493E-8DF4-663DED0BA4E0}" type="slidenum">
              <a:rPr lang="en-US">
                <a:solidFill>
                  <a:schemeClr val="tx2"/>
                </a:solidFill>
              </a:rPr>
              <a:pPr eaLnBrk="1" hangingPunct="1"/>
              <a:t>228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569913"/>
            <a:ext cx="8229600" cy="6048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E-Certification/PINs</a:t>
            </a:r>
            <a:r>
              <a:rPr lang="en-US" dirty="0"/>
              <a:t>*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82000" cy="50292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b="1" dirty="0" smtClean="0"/>
              <a:t>FOR ALL FORMS </a:t>
            </a:r>
            <a:r>
              <a:rPr lang="en-US" sz="2400" b="1" u="sng" dirty="0" smtClean="0"/>
              <a:t>PRIOR TO </a:t>
            </a:r>
            <a:r>
              <a:rPr lang="en-US" sz="2400" b="1" dirty="0" smtClean="0"/>
              <a:t>FY 2016:</a:t>
            </a:r>
          </a:p>
          <a:p>
            <a:pPr>
              <a:buClr>
                <a:schemeClr val="accent3"/>
              </a:buClr>
              <a:defRPr/>
            </a:pPr>
            <a:r>
              <a:rPr lang="en-US" sz="2400" dirty="0" smtClean="0"/>
              <a:t>E-rate PINs can be used to file E-rate forms online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PIN assigned to a </a:t>
            </a:r>
            <a:r>
              <a:rPr lang="en-US" sz="2400" u="sng" dirty="0" smtClean="0"/>
              <a:t>person</a:t>
            </a:r>
            <a:r>
              <a:rPr lang="en-US" sz="2400" dirty="0" smtClean="0"/>
              <a:t> and is specific to that entity while employed at that entity 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Not given to an entity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No way to request a PIN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Must sign a paper certification of a 470, 471 or 486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SLD will mail them a PIN in a small white mailer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Can still submit these forms online, but cert page must be signed and mailed to USAC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PIN then may be used to 470, 471, 486, and BEAR Forms </a:t>
            </a:r>
          </a:p>
        </p:txBody>
      </p:sp>
      <p:sp>
        <p:nvSpPr>
          <p:cNvPr id="12390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D89551-9E5A-4510-B9DF-BE4D67439298}" type="slidenum">
              <a:rPr lang="en-US">
                <a:solidFill>
                  <a:schemeClr val="tx2"/>
                </a:solidFill>
              </a:rPr>
              <a:pPr eaLnBrk="1" hangingPunct="1"/>
              <a:t>229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12" name="Picture 11" descr="C:\Users\Owner\AppData\Local\Microsoft\Windows\Temporary Internet Files\Content.IE5\1DQQSOBF\MC900434927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0">
            <a:off x="7279592" y="2325166"/>
            <a:ext cx="1457576" cy="1472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Urban/Rural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55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Rural/Urban </a:t>
            </a:r>
            <a:r>
              <a:rPr lang="en-US" sz="2400" dirty="0"/>
              <a:t>Definition - Individual school and library is designated as "urban" if located in an "Urbanized Area" or "Urban Cluster" with a population of 25,000 or more </a:t>
            </a:r>
          </a:p>
          <a:p>
            <a:pPr lvl="1"/>
            <a:r>
              <a:rPr lang="en-US" sz="2400" dirty="0"/>
              <a:t>Any school or library </a:t>
            </a:r>
            <a:r>
              <a:rPr lang="en-US" sz="2400" u="sng" dirty="0"/>
              <a:t>not</a:t>
            </a:r>
            <a:r>
              <a:rPr lang="en-US" sz="2400" dirty="0"/>
              <a:t> designated "urban" is  considered "rural" and will receive the additional rural discount</a:t>
            </a:r>
          </a:p>
          <a:p>
            <a:r>
              <a:rPr lang="en-US" sz="2400" dirty="0"/>
              <a:t>2010 U.S. Census data is used to determine rural </a:t>
            </a:r>
            <a:r>
              <a:rPr lang="en-US" sz="2400" dirty="0" smtClean="0"/>
              <a:t>status</a:t>
            </a:r>
          </a:p>
          <a:p>
            <a:r>
              <a:rPr lang="en-US" sz="2400" dirty="0" smtClean="0"/>
              <a:t>Can check urban/rural status using USAC tool at:</a:t>
            </a:r>
          </a:p>
          <a:p>
            <a:pPr marL="0" indent="0" algn="ctr">
              <a:buNone/>
            </a:pPr>
            <a:r>
              <a:rPr lang="en-US" sz="2000" dirty="0">
                <a:hlinkClick r:id="rId2"/>
              </a:rPr>
              <a:t>https://sltools.universalservice.org/portal-external/urbanRuralLookup/</a:t>
            </a: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569913"/>
            <a:ext cx="8229600" cy="6048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EPC Username/Passwords</a:t>
            </a: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82000" cy="50292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b="1" dirty="0" smtClean="0"/>
              <a:t>FOR ALL FY 2016 FORMS:</a:t>
            </a:r>
          </a:p>
          <a:p>
            <a:pPr>
              <a:buClr>
                <a:schemeClr val="accent3"/>
              </a:buClr>
              <a:defRPr/>
            </a:pPr>
            <a:r>
              <a:rPr lang="en-US" sz="2400" dirty="0" smtClean="0"/>
              <a:t>All FY 2016 forms will be filed in EPC</a:t>
            </a:r>
          </a:p>
          <a:p>
            <a:pPr>
              <a:buClr>
                <a:schemeClr val="accent3"/>
              </a:buClr>
              <a:defRPr/>
            </a:pPr>
            <a:r>
              <a:rPr lang="en-US" sz="2400" dirty="0" smtClean="0"/>
              <a:t>Old E-rate PIN system is becoming obsolete</a:t>
            </a:r>
          </a:p>
          <a:p>
            <a:pPr>
              <a:buClr>
                <a:schemeClr val="accent3"/>
              </a:buClr>
              <a:defRPr/>
            </a:pPr>
            <a:r>
              <a:rPr lang="en-US" sz="2400" dirty="0" smtClean="0"/>
              <a:t>Replaced by EPC Username (e-mail) and Password</a:t>
            </a:r>
          </a:p>
        </p:txBody>
      </p:sp>
      <p:sp>
        <p:nvSpPr>
          <p:cNvPr id="12390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D89551-9E5A-4510-B9DF-BE4D67439298}" type="slidenum">
              <a:rPr lang="en-US">
                <a:solidFill>
                  <a:schemeClr val="tx2"/>
                </a:solidFill>
              </a:rPr>
              <a:pPr eaLnBrk="1" hangingPunct="1"/>
              <a:t>230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211" y="3810000"/>
            <a:ext cx="3886200" cy="175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8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Paying Your Share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91481"/>
            <a:ext cx="6553200" cy="4389437"/>
          </a:xfrm>
        </p:spPr>
        <p:txBody>
          <a:bodyPr/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Applicants are required to pay non-discounted portion of cost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Cannot be waived by the vendor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Vendor cannot provide a “grant”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Funding must be in budget or draft budget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Must keep all invoices and copies of cancelled checks for 10 years after last day to receive service</a:t>
            </a:r>
          </a:p>
        </p:txBody>
      </p:sp>
      <p:sp>
        <p:nvSpPr>
          <p:cNvPr id="12493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F9ABE9-0750-4AC2-866E-4EAF4ECEAEC2}" type="slidenum">
              <a:rPr lang="en-US">
                <a:solidFill>
                  <a:schemeClr val="tx2"/>
                </a:solidFill>
              </a:rPr>
              <a:pPr eaLnBrk="1" hangingPunct="1"/>
              <a:t>231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Picture 5" descr="C:\Users\Owner\AppData\Local\Microsoft\Windows\Temporary Internet Files\Content.IE5\4C9FO0BZ\MC900237203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743" y="1524000"/>
            <a:ext cx="191135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Can You Request Extensions?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1054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900" dirty="0" smtClean="0"/>
              <a:t>Depends on the form and requirement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dirty="0" smtClean="0"/>
              <a:t>Form 470 – no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dirty="0" smtClean="0"/>
              <a:t>Form 471 – no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dirty="0" smtClean="0"/>
              <a:t>Form 486 – no </a:t>
            </a:r>
          </a:p>
          <a:p>
            <a:pPr marL="822960" lvl="2" indent="-24688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900" dirty="0" smtClean="0"/>
              <a:t>but they will send a reminder letter and you can then file if you missed the original deadline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dirty="0" smtClean="0"/>
              <a:t>Form 472 BEAR – yes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dirty="0" smtClean="0"/>
              <a:t>Service delivery – recurring services – no</a:t>
            </a:r>
          </a:p>
          <a:p>
            <a:pPr marL="822960" lvl="2" indent="-24688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900" dirty="0" smtClean="0"/>
              <a:t>Services must be delivered between July 1 – June 30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dirty="0" smtClean="0"/>
              <a:t>Service delivery – non-recurring services – yes</a:t>
            </a:r>
          </a:p>
          <a:p>
            <a:pPr marL="822960" lvl="2" indent="-24688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900" dirty="0" smtClean="0"/>
              <a:t>Installations and equipment purchases have until Sept 30</a:t>
            </a:r>
          </a:p>
          <a:p>
            <a:pPr marL="822960" lvl="2" indent="-24688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900" dirty="0" smtClean="0"/>
              <a:t>If applicant needs more time, they </a:t>
            </a:r>
            <a:r>
              <a:rPr lang="en-US" sz="2900" u="sng" dirty="0" smtClean="0"/>
              <a:t>must</a:t>
            </a:r>
            <a:r>
              <a:rPr lang="en-US" sz="2900" dirty="0" smtClean="0"/>
              <a:t> request extension prior to Sept 30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dirty="0" smtClean="0"/>
              <a:t>PIA inquiries – conditional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812403-A3FF-4615-B56C-A2C5992E233D}" type="slidenum">
              <a:rPr lang="en-US">
                <a:solidFill>
                  <a:schemeClr val="tx2"/>
                </a:solidFill>
              </a:rPr>
              <a:pPr eaLnBrk="1" hangingPunct="1"/>
              <a:t>232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12698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523" y="1295400"/>
            <a:ext cx="284741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Appeals*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 appeals, except for requests of waiver of FCC rules, must first be filed with </a:t>
            </a:r>
            <a:r>
              <a:rPr lang="en-US" dirty="0" smtClean="0"/>
              <a:t>USAC</a:t>
            </a:r>
          </a:p>
          <a:p>
            <a:r>
              <a:rPr lang="en-US" dirty="0" smtClean="0"/>
              <a:t>Requests </a:t>
            </a:r>
            <a:r>
              <a:rPr lang="en-US" dirty="0"/>
              <a:t>for rule waivers should continue to be filed directly with the FCC because USAC does not have authority to waive FCC </a:t>
            </a:r>
            <a:r>
              <a:rPr lang="en-US" dirty="0" smtClean="0"/>
              <a:t>rules</a:t>
            </a:r>
          </a:p>
          <a:p>
            <a:r>
              <a:rPr lang="en-US" dirty="0" smtClean="0"/>
              <a:t>Considered a streamlining measure because there will be fewer appeals submitted to the FCC and shorter wait time to receive appeal decision</a:t>
            </a:r>
          </a:p>
          <a:p>
            <a:pPr lvl="1"/>
            <a:r>
              <a:rPr lang="en-US" dirty="0" smtClean="0"/>
              <a:t>USAC metric is to process 90% of appeals within 90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0541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Data Retrieval Tool*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Most data on SLD website, using DRT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Download by state, by SPIN, by entity,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Updated nightly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Shows: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Entity info / 471# / FRN # / 470 # / SPIN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Whether FRN funded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Whether 486 was submitted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Last date to invoice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Original requested amount &amp; committed amount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Discount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Invoice paid and by what mode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etc.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E-rate Central Database Tool*</a:t>
            </a:r>
          </a:p>
        </p:txBody>
      </p:sp>
      <p:sp>
        <p:nvSpPr>
          <p:cNvPr id="12902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2F1CF1-29E4-4616-B9DD-BA9F72595AC9}" type="slidenum">
              <a:rPr lang="en-US">
                <a:solidFill>
                  <a:schemeClr val="tx2"/>
                </a:solidFill>
              </a:rPr>
              <a:pPr eaLnBrk="1" hangingPunct="1"/>
              <a:t>234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762000"/>
            <a:ext cx="8013192" cy="163677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/>
              <a:t>What Should Always </a:t>
            </a:r>
            <a:br>
              <a:rPr lang="en-US" b="1" dirty="0" smtClean="0"/>
            </a:br>
            <a:r>
              <a:rPr lang="en-US" b="1" dirty="0" smtClean="0"/>
              <a:t>Be On Your Mind?</a:t>
            </a:r>
            <a:endParaRPr lang="en-US" b="1" dirty="0"/>
          </a:p>
        </p:txBody>
      </p:sp>
      <p:sp>
        <p:nvSpPr>
          <p:cNvPr id="13414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C3713C-91B2-4C95-ADFD-CD44EEE4DC3F}" type="slidenum">
              <a:rPr lang="en-US">
                <a:solidFill>
                  <a:schemeClr val="bg2"/>
                </a:solidFill>
              </a:rPr>
              <a:pPr eaLnBrk="1" hangingPunct="1"/>
              <a:t>235</a:t>
            </a:fld>
            <a:endParaRPr lang="en-US">
              <a:solidFill>
                <a:schemeClr val="bg2"/>
              </a:solidFill>
            </a:endParaRPr>
          </a:p>
        </p:txBody>
      </p:sp>
      <p:pic>
        <p:nvPicPr>
          <p:cNvPr id="134149" name="Picture 3" descr="MCj043441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86100"/>
            <a:ext cx="1828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Retention*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document retention requirement has been expanded from 5 years to 10 years from the last date to receive service or service delivery deadline, whichever is </a:t>
            </a:r>
            <a:r>
              <a:rPr lang="en-US" dirty="0" smtClean="0"/>
              <a:t>later</a:t>
            </a:r>
          </a:p>
          <a:p>
            <a:r>
              <a:rPr lang="en-US" dirty="0" smtClean="0"/>
              <a:t>For multi-year contracts, contract documentation and bids must be kept from 10 years from the last date of service under the contract</a:t>
            </a:r>
          </a:p>
          <a:p>
            <a:r>
              <a:rPr lang="en-US" dirty="0" smtClean="0"/>
              <a:t>Amend E-rate document retention policy</a:t>
            </a:r>
          </a:p>
          <a:p>
            <a:r>
              <a:rPr lang="en-US" dirty="0" smtClean="0"/>
              <a:t>Alert business office that vendor bills must be kept for 10 years from the end of the funding year</a:t>
            </a:r>
          </a:p>
          <a:p>
            <a:r>
              <a:rPr lang="en-US" dirty="0" smtClean="0"/>
              <a:t>Electronic records storage is permissible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Documents to Retain*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752600"/>
            <a:ext cx="4191000" cy="4132263"/>
          </a:xfrm>
        </p:spPr>
        <p:txBody>
          <a:bodyPr>
            <a:normAutofit lnSpcReduction="10000"/>
          </a:bodyPr>
          <a:lstStyle/>
          <a:p>
            <a:pPr marL="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Tech plan and approval letter</a:t>
            </a:r>
          </a:p>
          <a:p>
            <a:pPr marL="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Consultant agreements</a:t>
            </a:r>
          </a:p>
          <a:p>
            <a:pPr marL="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RFP and proof of publication date</a:t>
            </a:r>
          </a:p>
          <a:p>
            <a:pPr marL="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All vendor correspondence</a:t>
            </a:r>
          </a:p>
          <a:p>
            <a:pPr marL="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Winning and losing bids</a:t>
            </a:r>
          </a:p>
          <a:p>
            <a:pPr marL="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Professional development records</a:t>
            </a:r>
          </a:p>
          <a:p>
            <a:pPr marL="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Bid evaluation documentation</a:t>
            </a:r>
          </a:p>
          <a:p>
            <a:pPr marL="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Proof of authorization to sign E-rate forms</a:t>
            </a:r>
          </a:p>
          <a:p>
            <a:pPr marL="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Filtering records and payments</a:t>
            </a:r>
          </a:p>
          <a:p>
            <a:pPr marL="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NSLP forms </a:t>
            </a:r>
          </a:p>
          <a:p>
            <a:pPr marL="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AUP and proof of public meeting</a:t>
            </a:r>
          </a:p>
          <a:p>
            <a:pPr marL="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Proof of online safety training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76800" y="1752600"/>
            <a:ext cx="4038600" cy="4267200"/>
          </a:xfrm>
        </p:spPr>
        <p:txBody>
          <a:bodyPr>
            <a:normAutofit lnSpcReduction="10000"/>
          </a:bodyPr>
          <a:lstStyle/>
          <a:p>
            <a:pPr marL="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 smtClean="0"/>
              <a:t>Signed contracts </a:t>
            </a:r>
          </a:p>
          <a:p>
            <a:pPr marL="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 smtClean="0"/>
              <a:t>NSLP documentation</a:t>
            </a:r>
          </a:p>
          <a:p>
            <a:pPr marL="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 smtClean="0"/>
              <a:t>Budgets</a:t>
            </a:r>
          </a:p>
          <a:p>
            <a:pPr marL="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 smtClean="0"/>
              <a:t>Purchase orders</a:t>
            </a:r>
          </a:p>
          <a:p>
            <a:pPr marL="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 smtClean="0"/>
              <a:t>Packing slips</a:t>
            </a:r>
          </a:p>
          <a:p>
            <a:pPr marL="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 smtClean="0"/>
              <a:t>Asset or inventory records</a:t>
            </a:r>
          </a:p>
          <a:p>
            <a:pPr marL="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 smtClean="0"/>
              <a:t>Installation records</a:t>
            </a:r>
          </a:p>
          <a:p>
            <a:pPr marL="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 smtClean="0"/>
              <a:t>All Invoices</a:t>
            </a:r>
          </a:p>
          <a:p>
            <a:pPr marL="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 smtClean="0"/>
              <a:t>Front and back of checks as proof of payment to vendor (non-discounted share)</a:t>
            </a:r>
          </a:p>
          <a:p>
            <a:pPr marL="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 smtClean="0"/>
              <a:t>Proof of receipt of payment from vendor (BEAR checks)</a:t>
            </a:r>
          </a:p>
        </p:txBody>
      </p:sp>
      <p:sp>
        <p:nvSpPr>
          <p:cNvPr id="13619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339494-F117-4EDB-A9E4-2C98686093E5}" type="slidenum">
              <a:rPr lang="en-US">
                <a:solidFill>
                  <a:schemeClr val="tx2"/>
                </a:solidFill>
              </a:rPr>
              <a:pPr eaLnBrk="1" hangingPunct="1"/>
              <a:t>237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136198" name="Line 5"/>
          <p:cNvSpPr>
            <a:spLocks noChangeShapeType="1"/>
          </p:cNvSpPr>
          <p:nvPr/>
        </p:nvSpPr>
        <p:spPr bwMode="auto">
          <a:xfrm>
            <a:off x="4648200" y="17526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234633"/>
            <a:ext cx="8229600" cy="0"/>
          </a:xfrm>
          <a:prstGeom prst="line">
            <a:avLst/>
          </a:prstGeom>
          <a:ln w="22225">
            <a:solidFill>
              <a:srgbClr val="F4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048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/>
              <a:t>E-rate Help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 smtClean="0"/>
              <a:t>SLD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Client Service Bureau (CSB)</a:t>
            </a:r>
          </a:p>
          <a:p>
            <a:pPr marL="822960" lvl="2" indent="-246888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E-rate “Help Desk” where applicant &amp; service providers can get answers to questions</a:t>
            </a:r>
          </a:p>
          <a:p>
            <a:pPr marL="822960" lvl="2" indent="-246888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Accessed via </a:t>
            </a:r>
            <a:r>
              <a:rPr lang="en-US" b="1" dirty="0" smtClean="0">
                <a:solidFill>
                  <a:srgbClr val="F41837"/>
                </a:solidFill>
              </a:rPr>
              <a:t>888-203-8100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Submit a ‘Customer Service Case’ </a:t>
            </a:r>
            <a:r>
              <a:rPr lang="en-US" sz="2400" dirty="0" smtClean="0"/>
              <a:t>on SLD website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 smtClean="0"/>
              <a:t>PA E-rate Coordinator	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E-mail </a:t>
            </a:r>
            <a:r>
              <a:rPr lang="en-US" sz="2400" dirty="0" smtClean="0">
                <a:solidFill>
                  <a:srgbClr val="F41837"/>
                </a:solidFill>
              </a:rPr>
              <a:t>jtschell@comcast.net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hlinkClick r:id="rId3"/>
              </a:rPr>
              <a:t>www.e-ratepa.org</a:t>
            </a:r>
            <a:r>
              <a:rPr lang="en-US" sz="2400" dirty="0" smtClean="0">
                <a:solidFill>
                  <a:srgbClr val="F41837"/>
                </a:solidFill>
              </a:rPr>
              <a:t>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>
              <a:solidFill>
                <a:srgbClr val="F41837"/>
              </a:solidFill>
            </a:endParaRPr>
          </a:p>
        </p:txBody>
      </p:sp>
      <p:sp>
        <p:nvSpPr>
          <p:cNvPr id="13824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4393101-9661-4D49-BA33-A213D4EFDCC0}" type="slidenum">
              <a:rPr lang="en-US">
                <a:solidFill>
                  <a:schemeClr val="tx2"/>
                </a:solidFill>
              </a:rPr>
              <a:pPr eaLnBrk="1" hangingPunct="1"/>
              <a:t>238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458" y="228600"/>
            <a:ext cx="123454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 autoUpdateAnimBg="0"/>
    </p:bld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3900" y="1447800"/>
            <a:ext cx="7772400" cy="1470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10A02B"/>
                </a:solidFill>
              </a:rPr>
              <a:t>Questions? </a:t>
            </a:r>
            <a:endParaRPr lang="en-US" sz="6000" b="1" dirty="0">
              <a:solidFill>
                <a:srgbClr val="10A02B"/>
              </a:solidFill>
            </a:endParaRPr>
          </a:p>
        </p:txBody>
      </p:sp>
      <p:sp>
        <p:nvSpPr>
          <p:cNvPr id="14029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BF5338-267B-4116-837C-3F9A081254D7}" type="slidenum">
              <a:rPr lang="en-US">
                <a:solidFill>
                  <a:srgbClr val="FFFFFF"/>
                </a:solidFill>
              </a:rPr>
              <a:pPr eaLnBrk="1" hangingPunct="1"/>
              <a:t>239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4754" name="Picture 2" descr="https://encrypted-tbn0.gstatic.com/images?q=tbn:ANd9GcQXDnkiz6z8Vx4I7zQyE6yHllL-SN6tv1kFTGWfQjgyui5DWDR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1083"/>
            <a:ext cx="1752600" cy="233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District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10A2C-E4A1-47A9-8F2E-A93AB1D5FA35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797272"/>
              </p:ext>
            </p:extLst>
          </p:nvPr>
        </p:nvGraphicFramePr>
        <p:xfrm>
          <a:off x="609600" y="1981199"/>
          <a:ext cx="7772400" cy="3733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7600"/>
                <a:gridCol w="1371600"/>
                <a:gridCol w="1143000"/>
                <a:gridCol w="914400"/>
                <a:gridCol w="685800"/>
              </a:tblGrid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School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Urban/Rural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Enrollment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NSLP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DALLASTOWN EL SCH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185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83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LOGANVILLE-SPRINGFIELD EL SCH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434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77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YORK TWP EL SCH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463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176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ORE VALLEY EL SCH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554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191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DALLASTOWN AREA SHS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1715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366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LEADERS HEIGHTS EL SCH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164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33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DALLASTOWN AREA MS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1003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282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DALLASTOWN AREA INTERMEDIATE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1380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408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</a:rPr>
                        <a:t>DALLASTOWN AREA SCHOOL DISTRICT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</a:rPr>
                        <a:t>U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</a:rPr>
                        <a:t>5898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</a:rPr>
                        <a:t>1616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27%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4572000" y="5105400"/>
            <a:ext cx="4114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7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Category 1 Discount Matrix</a:t>
            </a:r>
            <a:endParaRPr lang="en-US" dirty="0"/>
          </a:p>
        </p:txBody>
      </p:sp>
      <p:sp>
        <p:nvSpPr>
          <p:cNvPr id="6861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7336DFD-9E18-4ED6-AA0D-0325F87E22F4}" type="slidenum">
              <a:rPr lang="en-US">
                <a:solidFill>
                  <a:schemeClr val="tx2"/>
                </a:solidFill>
              </a:rPr>
              <a:pPr eaLnBrk="1" hangingPunct="1"/>
              <a:t>25</a:t>
            </a:fld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527424"/>
              </p:ext>
            </p:extLst>
          </p:nvPr>
        </p:nvGraphicFramePr>
        <p:xfrm>
          <a:off x="457200" y="1676400"/>
          <a:ext cx="8229600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9976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INCOME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en-US" sz="18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Measured by % of students eligible for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NSLP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URBAN LOCATION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en-US" sz="18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Discount 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RURAL LOCATION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en-US" sz="18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Discount 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</a:tr>
              <a:tr h="11824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If the % of students in your school that qualifies for the </a:t>
                      </a:r>
                      <a:r>
                        <a:rPr lang="en-US" sz="1800" dirty="0" smtClean="0"/>
                        <a:t>NSLP...</a:t>
                      </a:r>
                      <a:br>
                        <a:rPr lang="en-US" sz="1800" dirty="0" smtClean="0"/>
                      </a:br>
                      <a:endParaRPr lang="en-US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...and you are in an URBAN area, your 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discount will be...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...and you are in a RURAL area, your 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discount will be...</a:t>
                      </a:r>
                    </a:p>
                  </a:txBody>
                  <a:tcPr marL="0" marR="0" marT="0" marB="0"/>
                </a:tc>
              </a:tr>
              <a:tr h="4494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Less than 1%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20%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25% </a:t>
                      </a:r>
                    </a:p>
                  </a:txBody>
                  <a:tcPr marL="0" marR="0" marT="0" marB="0"/>
                </a:tc>
              </a:tr>
              <a:tr h="4494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1% to 19%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40%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50% </a:t>
                      </a:r>
                    </a:p>
                  </a:txBody>
                  <a:tcPr marL="0" marR="0" marT="0" marB="0"/>
                </a:tc>
              </a:tr>
              <a:tr h="44945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20% to 34%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50%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60% </a:t>
                      </a:r>
                    </a:p>
                  </a:txBody>
                  <a:tcPr marL="0" marR="0" marT="0" marB="0"/>
                </a:tc>
              </a:tr>
              <a:tr h="44945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35% to 49%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60%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70% </a:t>
                      </a:r>
                    </a:p>
                  </a:txBody>
                  <a:tcPr marL="0" marR="0" marT="0" marB="0"/>
                </a:tc>
              </a:tr>
              <a:tr h="44945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50% to 74%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80%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80% </a:t>
                      </a:r>
                    </a:p>
                  </a:txBody>
                  <a:tcPr marL="0" marR="0" marT="0" marB="0"/>
                </a:tc>
              </a:tr>
              <a:tr h="4494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75% to 100%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90%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90% 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57200" y="1219200"/>
            <a:ext cx="8200663" cy="0"/>
          </a:xfrm>
          <a:prstGeom prst="line">
            <a:avLst/>
          </a:prstGeom>
          <a:ln w="19050">
            <a:solidFill>
              <a:srgbClr val="F4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4572000"/>
            <a:ext cx="91440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962400" y="4762500"/>
            <a:ext cx="1143000" cy="41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19400" y="4972050"/>
            <a:ext cx="10668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3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Discount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Independent Libraries (most PA libraries):</a:t>
            </a:r>
          </a:p>
          <a:p>
            <a:pPr lvl="1"/>
            <a:r>
              <a:rPr lang="en-US" dirty="0" smtClean="0"/>
              <a:t>Discounts </a:t>
            </a:r>
            <a:r>
              <a:rPr lang="en-US" dirty="0"/>
              <a:t>based on the percentage of students eligible for the NSLP in the school district in which that library is located and whether the </a:t>
            </a:r>
            <a:r>
              <a:rPr lang="en-US" u="sng" dirty="0"/>
              <a:t>library</a:t>
            </a:r>
            <a:r>
              <a:rPr lang="en-US" dirty="0"/>
              <a:t> is located in an urban or rural area</a:t>
            </a:r>
          </a:p>
          <a:p>
            <a:r>
              <a:rPr lang="en-US" dirty="0" smtClean="0"/>
              <a:t>Libraries in a System:</a:t>
            </a:r>
          </a:p>
          <a:p>
            <a:pPr lvl="1"/>
            <a:r>
              <a:rPr lang="en-US" dirty="0" smtClean="0"/>
              <a:t>Discount based on the percentage of students eligible for the NSLP in the school district in which the </a:t>
            </a:r>
            <a:r>
              <a:rPr lang="en-US" u="sng" dirty="0" smtClean="0"/>
              <a:t>main library system outlet/branch</a:t>
            </a:r>
            <a:r>
              <a:rPr lang="en-US" dirty="0" smtClean="0"/>
              <a:t> is located </a:t>
            </a:r>
          </a:p>
          <a:p>
            <a:pPr marL="457200" lvl="1" indent="0">
              <a:buNone/>
            </a:pPr>
            <a:r>
              <a:rPr lang="en-US" dirty="0" smtClean="0"/>
              <a:t>		AND</a:t>
            </a:r>
          </a:p>
          <a:p>
            <a:pPr lvl="1"/>
            <a:r>
              <a:rPr lang="en-US" dirty="0" smtClean="0"/>
              <a:t>The percentage of buildings in rural areas</a:t>
            </a:r>
          </a:p>
          <a:p>
            <a:pPr lvl="2"/>
            <a:r>
              <a:rPr lang="en-US" sz="2600" dirty="0" smtClean="0"/>
              <a:t>If more than 50% are located in rural areas, then the rural discount should be used</a:t>
            </a:r>
          </a:p>
          <a:p>
            <a:r>
              <a:rPr lang="en-US" dirty="0" smtClean="0"/>
              <a:t>Federated Library Systems</a:t>
            </a:r>
          </a:p>
          <a:p>
            <a:pPr lvl="1"/>
            <a:r>
              <a:rPr lang="en-US" dirty="0" smtClean="0"/>
              <a:t>Made up of several independent libraries</a:t>
            </a:r>
          </a:p>
          <a:p>
            <a:pPr lvl="1"/>
            <a:r>
              <a:rPr lang="en-US" dirty="0" smtClean="0"/>
              <a:t>Where System procures shared services, such as WAN/Internet</a:t>
            </a:r>
          </a:p>
          <a:p>
            <a:pPr lvl="1"/>
            <a:r>
              <a:rPr lang="en-US" dirty="0" smtClean="0"/>
              <a:t>System would file as a </a:t>
            </a:r>
            <a:r>
              <a:rPr lang="en-US" dirty="0" smtClean="0">
                <a:solidFill>
                  <a:srgbClr val="FF0000"/>
                </a:solidFill>
              </a:rPr>
              <a:t>Consortium</a:t>
            </a:r>
          </a:p>
          <a:p>
            <a:pPr lvl="2"/>
            <a:r>
              <a:rPr lang="en-US" sz="2600" dirty="0" smtClean="0"/>
              <a:t>Obtain LOAs from each library before Form 470 is posted</a:t>
            </a:r>
          </a:p>
          <a:p>
            <a:pPr lvl="2"/>
            <a:r>
              <a:rPr lang="en-US" sz="2600" dirty="0" smtClean="0"/>
              <a:t>Likely would require additional EPC Portal/Log-in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Consortia Discount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Based on the simple average of all consortia members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Consortia are only entities that will have non-matrix discount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96446"/>
              </p:ext>
            </p:extLst>
          </p:nvPr>
        </p:nvGraphicFramePr>
        <p:xfrm>
          <a:off x="1447800" y="21336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Consortia Members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District</a:t>
                      </a:r>
                      <a:r>
                        <a:rPr lang="en-US" baseline="0" dirty="0" smtClean="0"/>
                        <a:t> Discount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District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District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District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Consortia Discount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63%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(50+60+80)/3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51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Eligibility Provision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CEP program provides </a:t>
            </a:r>
            <a:r>
              <a:rPr lang="en-US" dirty="0" smtClean="0"/>
              <a:t>an </a:t>
            </a:r>
            <a:r>
              <a:rPr lang="en-US" dirty="0"/>
              <a:t>alternative to NSLP household applications for free and reduced price meals in high poverty </a:t>
            </a:r>
            <a:r>
              <a:rPr lang="en-US" dirty="0" smtClean="0"/>
              <a:t>LEAs</a:t>
            </a:r>
          </a:p>
          <a:p>
            <a:pPr lvl="1"/>
            <a:r>
              <a:rPr lang="en-US" dirty="0" smtClean="0"/>
              <a:t>NSLP estimates are derived from existing </a:t>
            </a:r>
            <a:r>
              <a:rPr lang="en-US" dirty="0"/>
              <a:t>data from other income-based </a:t>
            </a:r>
            <a:r>
              <a:rPr lang="en-US" dirty="0" smtClean="0"/>
              <a:t>programs instead of NSLP applications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school, group of schools, or the entire district must have an Identified Student Percentage of 40% or more and must offer both breakfast and lunch </a:t>
            </a:r>
            <a:r>
              <a:rPr lang="en-US" dirty="0" smtClean="0"/>
              <a:t>daily to qualify for CEP</a:t>
            </a:r>
            <a:endParaRPr lang="en-US" dirty="0"/>
          </a:p>
          <a:p>
            <a:r>
              <a:rPr lang="en-US" dirty="0" smtClean="0"/>
              <a:t>For E-rate, CEP schools will use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1.6 multiplier </a:t>
            </a:r>
            <a:r>
              <a:rPr lang="en-US" dirty="0"/>
              <a:t>as is currently permitted by USDA and other federal </a:t>
            </a:r>
            <a:r>
              <a:rPr lang="en-US" dirty="0" smtClean="0"/>
              <a:t>programs</a:t>
            </a:r>
          </a:p>
          <a:p>
            <a:r>
              <a:rPr lang="en-US" dirty="0" smtClean="0"/>
              <a:t>CEP </a:t>
            </a:r>
            <a:r>
              <a:rPr lang="en-US" dirty="0"/>
              <a:t>schools must retain back-up calculations which may be requested during PIA and </a:t>
            </a:r>
            <a:r>
              <a:rPr lang="en-US" dirty="0" smtClean="0"/>
              <a:t>audits</a:t>
            </a:r>
          </a:p>
          <a:p>
            <a:r>
              <a:rPr lang="en-US" dirty="0" smtClean="0"/>
              <a:t>Schools are capped at 100% NSLP eligibility for purposes of determining E-rate discount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PDE NSLP File </a:t>
            </a:r>
            <a:r>
              <a:rPr lang="en-US" dirty="0" smtClean="0"/>
              <a:t>(released each January) will show CEP schools, direct cert % and base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2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Category 2 </a:t>
            </a:r>
            <a:r>
              <a:rPr lang="en-US" dirty="0"/>
              <a:t>Discount </a:t>
            </a:r>
            <a:r>
              <a:rPr lang="en-US" dirty="0" smtClean="0"/>
              <a:t>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Maximum </a:t>
            </a:r>
            <a:r>
              <a:rPr lang="en-US" sz="2800" dirty="0"/>
              <a:t>Category 2 discount </a:t>
            </a:r>
            <a:r>
              <a:rPr lang="en-US" sz="2800" dirty="0" smtClean="0"/>
              <a:t>is 85%</a:t>
            </a:r>
          </a:p>
          <a:p>
            <a:r>
              <a:rPr lang="en-US" sz="2800" dirty="0" smtClean="0"/>
              <a:t>All </a:t>
            </a:r>
            <a:r>
              <a:rPr lang="en-US" sz="2800" dirty="0"/>
              <a:t>other discount bands will remain the </a:t>
            </a:r>
            <a:r>
              <a:rPr lang="en-US" sz="2800" dirty="0" smtClean="0"/>
              <a:t>same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268268"/>
              </p:ext>
            </p:extLst>
          </p:nvPr>
        </p:nvGraphicFramePr>
        <p:xfrm>
          <a:off x="1752600" y="2999515"/>
          <a:ext cx="5486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NSLP Eligibility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Urban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Rural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11111"/>
                          </a:solidFill>
                        </a:rPr>
                        <a:t>Less</a:t>
                      </a:r>
                      <a:r>
                        <a:rPr lang="en-US" baseline="0" dirty="0" smtClean="0">
                          <a:solidFill>
                            <a:srgbClr val="111111"/>
                          </a:solidFill>
                        </a:rPr>
                        <a:t> than 1%</a:t>
                      </a:r>
                      <a:endParaRPr lang="en-US" dirty="0">
                        <a:solidFill>
                          <a:srgbClr val="11111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11111"/>
                          </a:solidFill>
                        </a:rPr>
                        <a:t>20%</a:t>
                      </a:r>
                      <a:endParaRPr lang="en-US" dirty="0">
                        <a:solidFill>
                          <a:srgbClr val="11111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11111"/>
                          </a:solidFill>
                        </a:rPr>
                        <a:t>25%</a:t>
                      </a:r>
                      <a:endParaRPr lang="en-US" dirty="0">
                        <a:solidFill>
                          <a:srgbClr val="11111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11111"/>
                          </a:solidFill>
                        </a:rPr>
                        <a:t>1 – 19%</a:t>
                      </a:r>
                      <a:endParaRPr lang="en-US" dirty="0">
                        <a:solidFill>
                          <a:srgbClr val="11111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11111"/>
                          </a:solidFill>
                        </a:rPr>
                        <a:t>40%</a:t>
                      </a:r>
                      <a:endParaRPr lang="en-US" dirty="0">
                        <a:solidFill>
                          <a:srgbClr val="11111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11111"/>
                          </a:solidFill>
                        </a:rPr>
                        <a:t>50%</a:t>
                      </a:r>
                      <a:endParaRPr lang="en-US" dirty="0">
                        <a:solidFill>
                          <a:srgbClr val="11111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11111"/>
                          </a:solidFill>
                        </a:rPr>
                        <a:t>20 – 34%</a:t>
                      </a:r>
                      <a:endParaRPr lang="en-US" dirty="0">
                        <a:solidFill>
                          <a:srgbClr val="11111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11111"/>
                          </a:solidFill>
                        </a:rPr>
                        <a:t>50%</a:t>
                      </a:r>
                      <a:endParaRPr lang="en-US" dirty="0">
                        <a:solidFill>
                          <a:srgbClr val="11111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11111"/>
                          </a:solidFill>
                        </a:rPr>
                        <a:t>60%</a:t>
                      </a:r>
                      <a:endParaRPr lang="en-US" dirty="0">
                        <a:solidFill>
                          <a:srgbClr val="11111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11111"/>
                          </a:solidFill>
                        </a:rPr>
                        <a:t>35 – 49%</a:t>
                      </a:r>
                      <a:endParaRPr lang="en-US" dirty="0">
                        <a:solidFill>
                          <a:srgbClr val="11111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11111"/>
                          </a:solidFill>
                        </a:rPr>
                        <a:t>60%</a:t>
                      </a:r>
                      <a:endParaRPr lang="en-US" dirty="0">
                        <a:solidFill>
                          <a:srgbClr val="11111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11111"/>
                          </a:solidFill>
                        </a:rPr>
                        <a:t>70%</a:t>
                      </a:r>
                      <a:endParaRPr lang="en-US" dirty="0">
                        <a:solidFill>
                          <a:srgbClr val="11111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11111"/>
                          </a:solidFill>
                        </a:rPr>
                        <a:t>50</a:t>
                      </a:r>
                      <a:r>
                        <a:rPr lang="en-US" baseline="0" dirty="0" smtClean="0">
                          <a:solidFill>
                            <a:srgbClr val="111111"/>
                          </a:solidFill>
                        </a:rPr>
                        <a:t> – 74%</a:t>
                      </a:r>
                      <a:endParaRPr lang="en-US" dirty="0">
                        <a:solidFill>
                          <a:srgbClr val="11111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11111"/>
                          </a:solidFill>
                        </a:rPr>
                        <a:t>80%</a:t>
                      </a:r>
                      <a:endParaRPr lang="en-US" dirty="0">
                        <a:solidFill>
                          <a:srgbClr val="11111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11111"/>
                          </a:solidFill>
                        </a:rPr>
                        <a:t>80%</a:t>
                      </a:r>
                      <a:endParaRPr lang="en-US" dirty="0">
                        <a:solidFill>
                          <a:srgbClr val="11111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75 – 100%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85%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85%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1178689" y="5029200"/>
            <a:ext cx="64008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7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50"/>
                </a:solidFill>
              </a:rPr>
              <a:t>Who is Here?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406900"/>
          </a:xfrm>
        </p:spPr>
        <p:txBody>
          <a:bodyPr>
            <a:normAutofit/>
          </a:bodyPr>
          <a:lstStyle/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School Districts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IUs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Charter Schools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AVTSs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Non-public Schools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Libraries</a:t>
            </a:r>
          </a:p>
        </p:txBody>
      </p:sp>
      <p:sp>
        <p:nvSpPr>
          <p:cNvPr id="10244" name="Content Placeholder 4"/>
          <p:cNvSpPr>
            <a:spLocks noGrp="1"/>
          </p:cNvSpPr>
          <p:nvPr>
            <p:ph sz="half" idx="2"/>
          </p:nvPr>
        </p:nvSpPr>
        <p:spPr>
          <a:xfrm>
            <a:off x="4191000" y="1920875"/>
            <a:ext cx="4495800" cy="2498725"/>
          </a:xfrm>
        </p:spPr>
        <p:txBody>
          <a:bodyPr>
            <a:normAutofit/>
          </a:bodyPr>
          <a:lstStyle/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Superintendents/</a:t>
            </a:r>
            <a:r>
              <a:rPr lang="en-US" dirty="0" err="1" smtClean="0"/>
              <a:t>Asst</a:t>
            </a:r>
            <a:r>
              <a:rPr lang="en-US" dirty="0" smtClean="0"/>
              <a:t> Supt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Business Managers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Technology Directors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Vendors</a:t>
            </a:r>
          </a:p>
          <a:p>
            <a:pPr marL="274320" fontAlgn="auto">
              <a:spcAft>
                <a:spcPts val="0"/>
              </a:spcAft>
              <a:defRPr/>
            </a:pPr>
            <a:endParaRPr lang="en-US" dirty="0" smtClean="0"/>
          </a:p>
          <a:p>
            <a:pPr marL="274320" fontAlgn="auto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EDEE82-F82B-4700-A6DC-410288B8F55F}" type="slidenum">
              <a:rPr lang="en-US">
                <a:solidFill>
                  <a:schemeClr val="tx2"/>
                </a:solidFill>
              </a:rPr>
              <a:pPr eaLnBrk="1" hangingPunct="1"/>
              <a:t>3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81000" y="5105400"/>
            <a:ext cx="8534400" cy="97472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8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Who NOT on PA E-rate listserve?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219200"/>
            <a:ext cx="7772400" cy="0"/>
          </a:xfrm>
          <a:prstGeom prst="line">
            <a:avLst/>
          </a:prstGeom>
          <a:ln w="22225">
            <a:solidFill>
              <a:srgbClr val="F4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032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Alternative Measures to NSLP*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458200" cy="42672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Participation in these programs also qualifies: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Medicaid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Food Stamps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Supplementary Security Income (based on income)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Federal public housing assistance (section 8)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Low Income Home Energy Assistance (LIHEAP)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Not acceptable - Title 1, feeder schools method, principal’s estimate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Income surveys can be conducted</a:t>
            </a:r>
          </a:p>
          <a:p>
            <a:pPr marL="67437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Income </a:t>
            </a:r>
            <a:r>
              <a:rPr lang="en-US" sz="2000" dirty="0"/>
              <a:t>survey results can </a:t>
            </a:r>
            <a:r>
              <a:rPr lang="en-US" sz="2000" dirty="0" smtClean="0"/>
              <a:t>not be extrapolated</a:t>
            </a:r>
          </a:p>
          <a:p>
            <a:pPr marL="67437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Discounts </a:t>
            </a:r>
            <a:r>
              <a:rPr lang="en-US" sz="2000" dirty="0"/>
              <a:t>will only be based on the income surveys actually </a:t>
            </a:r>
            <a:r>
              <a:rPr lang="en-US" sz="2000" dirty="0" smtClean="0"/>
              <a:t>collected</a:t>
            </a:r>
          </a:p>
          <a:p>
            <a:pPr marL="67437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Survey results good for 2 years</a:t>
            </a:r>
            <a:endParaRPr lang="en-US" sz="2000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 smtClean="0"/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47BDB18-36CA-40FB-B042-4CE355501CBC}" type="slidenum">
              <a:rPr lang="en-US">
                <a:solidFill>
                  <a:schemeClr val="tx2"/>
                </a:solidFill>
              </a:rPr>
              <a:pPr eaLnBrk="1" hangingPunct="1"/>
              <a:t>30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EPC Impact?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All enrollment and NSLP data will be entered into EPC profile </a:t>
            </a:r>
            <a:r>
              <a:rPr lang="en-US" i="1" dirty="0" smtClean="0"/>
              <a:t>before</a:t>
            </a:r>
            <a:r>
              <a:rPr lang="en-US" dirty="0" smtClean="0"/>
              <a:t> filing the Form 471</a:t>
            </a:r>
          </a:p>
          <a:p>
            <a:pPr lvl="1"/>
            <a:r>
              <a:rPr lang="en-US" dirty="0" smtClean="0"/>
              <a:t>Will then be ported into Form 471 from profile</a:t>
            </a:r>
          </a:p>
          <a:p>
            <a:r>
              <a:rPr lang="en-US" dirty="0" smtClean="0"/>
              <a:t>FY 2015 Block 4 data was already captured and is already in EPC profile</a:t>
            </a:r>
          </a:p>
          <a:p>
            <a:pPr lvl="1"/>
            <a:r>
              <a:rPr lang="en-US" dirty="0" smtClean="0"/>
              <a:t>Can  update this data or use for FY 2016 application</a:t>
            </a:r>
          </a:p>
          <a:p>
            <a:pPr lvl="2"/>
            <a:r>
              <a:rPr lang="en-US" dirty="0" smtClean="0"/>
              <a:t>Enrollment/NSLP data good for 2 years	</a:t>
            </a:r>
          </a:p>
          <a:p>
            <a:r>
              <a:rPr lang="en-US" dirty="0" smtClean="0"/>
              <a:t>Libraries will not enter this data</a:t>
            </a:r>
          </a:p>
          <a:p>
            <a:pPr lvl="1"/>
            <a:r>
              <a:rPr lang="en-US" dirty="0" smtClean="0"/>
              <a:t>Will enter the school district in which the library is located</a:t>
            </a:r>
          </a:p>
          <a:p>
            <a:pPr lvl="1"/>
            <a:r>
              <a:rPr lang="en-US" dirty="0" smtClean="0"/>
              <a:t>Libraries cannot submit 471 without schools entering their enrollment/NSLP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1143000"/>
            <a:ext cx="8013192" cy="163677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/>
              <a:t>Questions about </a:t>
            </a:r>
            <a:br>
              <a:rPr lang="en-US" b="1" dirty="0" smtClean="0"/>
            </a:br>
            <a:r>
              <a:rPr lang="en-US" b="1" dirty="0" smtClean="0"/>
              <a:t>Discount Calculations?</a:t>
            </a:r>
            <a:endParaRPr lang="en-US" b="1" dirty="0"/>
          </a:p>
        </p:txBody>
      </p:sp>
      <p:sp>
        <p:nvSpPr>
          <p:cNvPr id="7885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756551-8ACA-4224-A0DB-10EE47B4AC92}" type="slidenum">
              <a:rPr lang="en-US">
                <a:solidFill>
                  <a:schemeClr val="bg2"/>
                </a:solidFill>
              </a:rPr>
              <a:pPr eaLnBrk="1" hangingPunct="1"/>
              <a:t>32</a:t>
            </a:fld>
            <a:endParaRPr lang="en-US">
              <a:solidFill>
                <a:schemeClr val="bg2"/>
              </a:solidFill>
            </a:endParaRPr>
          </a:p>
        </p:txBody>
      </p:sp>
      <p:pic>
        <p:nvPicPr>
          <p:cNvPr id="6" name="Picture 2" descr="https://encrypted-tbn0.gstatic.com/images?q=tbn:ANd9GcQXDnkiz6z8Vx4I7zQyE6yHllL-SN6tv1kFTGWfQjgyui5DWDR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1083"/>
            <a:ext cx="1752600" cy="233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3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85800"/>
            <a:ext cx="85344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Internet access/broadband goals</a:t>
            </a:r>
            <a:br>
              <a:rPr lang="en-US" sz="4400" b="1" dirty="0" smtClean="0"/>
            </a:br>
            <a:r>
              <a:rPr lang="en-US" sz="4400" b="1" dirty="0" smtClean="0"/>
              <a:t>&amp;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/>
              <a:t>CATEGORY 1 ELIGIBLE </a:t>
            </a:r>
            <a:r>
              <a:rPr lang="en-US" sz="4400" b="1" dirty="0" smtClean="0"/>
              <a:t>SERVICES</a:t>
            </a:r>
            <a:endParaRPr lang="en-US" sz="4400" b="1" dirty="0"/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6AE8268-F54D-4697-AA84-1CF7198E8516}" type="slidenum">
              <a:rPr lang="en-US">
                <a:solidFill>
                  <a:schemeClr val="bg2"/>
                </a:solidFill>
              </a:rPr>
              <a:pPr eaLnBrk="1" hangingPunct="1"/>
              <a:t>33</a:t>
            </a:fld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086" y="3657600"/>
            <a:ext cx="1676400" cy="175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Connectivity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FCC has set Internet Connectivity Goals as follows:</a:t>
            </a:r>
          </a:p>
          <a:p>
            <a:r>
              <a:rPr lang="en-US" sz="2400" dirty="0" smtClean="0"/>
              <a:t>Schools</a:t>
            </a:r>
            <a:r>
              <a:rPr lang="en-US" sz="2400" dirty="0"/>
              <a:t>: Internet access of at least 100 Mbps per 1,000 students and staff (users) in the short term and </a:t>
            </a:r>
            <a:r>
              <a:rPr lang="en-US" sz="2400" dirty="0">
                <a:solidFill>
                  <a:srgbClr val="FF0000"/>
                </a:solidFill>
              </a:rPr>
              <a:t>1 Gbps Internet access per 1,000</a:t>
            </a:r>
            <a:r>
              <a:rPr lang="en-US" sz="2400" dirty="0"/>
              <a:t> users in the long </a:t>
            </a:r>
            <a:r>
              <a:rPr lang="en-US" sz="2400" dirty="0" smtClean="0"/>
              <a:t>term</a:t>
            </a:r>
          </a:p>
          <a:p>
            <a:pPr lvl="1"/>
            <a:r>
              <a:rPr lang="en-US" sz="2000" dirty="0" smtClean="0"/>
              <a:t>Measurement </a:t>
            </a:r>
            <a:r>
              <a:rPr lang="en-US" sz="2000" dirty="0"/>
              <a:t>will be at the district level for school districts and school level for schools that are not part of a </a:t>
            </a:r>
            <a:r>
              <a:rPr lang="en-US" sz="2000" dirty="0" smtClean="0"/>
              <a:t>district</a:t>
            </a:r>
            <a:endParaRPr lang="en-US" sz="2000" dirty="0"/>
          </a:p>
          <a:p>
            <a:r>
              <a:rPr lang="en-US" sz="2400" dirty="0"/>
              <a:t>Libraries:  Internet access for libraries that serve fewer than 50,000 people of at least </a:t>
            </a:r>
            <a:r>
              <a:rPr lang="en-US" sz="2400" dirty="0">
                <a:solidFill>
                  <a:srgbClr val="FF0000"/>
                </a:solidFill>
              </a:rPr>
              <a:t>100 Mbps </a:t>
            </a:r>
            <a:r>
              <a:rPr lang="en-US" sz="2400" dirty="0"/>
              <a:t>and at least </a:t>
            </a:r>
            <a:r>
              <a:rPr lang="en-US" sz="2400" dirty="0">
                <a:solidFill>
                  <a:srgbClr val="FF0000"/>
                </a:solidFill>
              </a:rPr>
              <a:t>1 Gbps </a:t>
            </a:r>
            <a:r>
              <a:rPr lang="en-US" sz="2400" dirty="0"/>
              <a:t>for libraries </a:t>
            </a:r>
            <a:r>
              <a:rPr lang="en-US" sz="2400" dirty="0" smtClean="0"/>
              <a:t>that </a:t>
            </a:r>
            <a:r>
              <a:rPr lang="en-US" sz="2400" dirty="0"/>
              <a:t>serve 50,000 people or </a:t>
            </a:r>
            <a:r>
              <a:rPr lang="en-US" sz="2400" dirty="0" smtClean="0"/>
              <a:t>more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Note:  There are no penalties for not reaching these goals.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9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WAN Broadband Connectivity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Schools:  Dedicated data service </a:t>
            </a:r>
            <a:r>
              <a:rPr lang="en-US" sz="2400" i="1" dirty="0"/>
              <a:t>scalable</a:t>
            </a:r>
            <a:r>
              <a:rPr lang="en-US" sz="2400" dirty="0"/>
              <a:t> to </a:t>
            </a:r>
            <a:r>
              <a:rPr lang="en-US" sz="2400" dirty="0">
                <a:solidFill>
                  <a:srgbClr val="FF0000"/>
                </a:solidFill>
              </a:rPr>
              <a:t>10 Gbps per 1,000 students </a:t>
            </a:r>
            <a:r>
              <a:rPr lang="en-US" sz="2400" dirty="0"/>
              <a:t>in the long </a:t>
            </a:r>
            <a:r>
              <a:rPr lang="en-US" sz="2400" dirty="0" smtClean="0"/>
              <a:t>term</a:t>
            </a:r>
          </a:p>
          <a:p>
            <a:pPr lvl="1"/>
            <a:r>
              <a:rPr lang="en-US" sz="2000" dirty="0" smtClean="0"/>
              <a:t>FCC </a:t>
            </a:r>
            <a:r>
              <a:rPr lang="en-US" sz="2000" dirty="0"/>
              <a:t>assumes that in most cases, a 1 Gbps fiber connection can be readily scaled to 10 Gbps with upgraded networking </a:t>
            </a:r>
            <a:r>
              <a:rPr lang="en-US" sz="2000" dirty="0" smtClean="0"/>
              <a:t>equipment</a:t>
            </a:r>
            <a:endParaRPr lang="en-US" sz="2000" dirty="0"/>
          </a:p>
          <a:p>
            <a:r>
              <a:rPr lang="en-US" sz="2400" dirty="0"/>
              <a:t>Libraries:  If libraries are connected by a WAN, the measure will be the total number of libraries that have a connection capable of providing a data service scalable to at least 10 </a:t>
            </a:r>
            <a:r>
              <a:rPr lang="en-US" sz="2400" dirty="0" smtClean="0"/>
              <a:t>Gbps</a:t>
            </a:r>
            <a:endParaRPr lang="en-US" sz="2400" dirty="0"/>
          </a:p>
          <a:p>
            <a:r>
              <a:rPr lang="en-US" sz="2400" dirty="0"/>
              <a:t>There are no short term WAN connectivity </a:t>
            </a:r>
            <a:r>
              <a:rPr lang="en-US" sz="2400" dirty="0" smtClean="0"/>
              <a:t>goals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Again, there are no penalties associated with not meeting these goals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82000" cy="1139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Funding Priorities/Categories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dirty="0" smtClean="0">
                <a:latin typeface="+mj-lt"/>
              </a:rPr>
              <a:t>FCC established funding priorities because demand always exceeds cap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Category 1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</a:rPr>
              <a:t>Telecommunications and Internet Access Services</a:t>
            </a:r>
          </a:p>
          <a:p>
            <a:pPr marL="822960" lvl="2" indent="-246888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Mostly all ‘services’ </a:t>
            </a:r>
          </a:p>
          <a:p>
            <a:pPr marL="1280160" lvl="3" indent="-246888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Only modulating electronics to light dark fiber can be purchased</a:t>
            </a:r>
          </a:p>
          <a:p>
            <a:pPr marL="822960" lvl="2" indent="-246888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Services that go </a:t>
            </a:r>
            <a:r>
              <a:rPr lang="en-US" u="sng" dirty="0" smtClean="0">
                <a:latin typeface="+mj-lt"/>
              </a:rPr>
              <a:t>TO</a:t>
            </a:r>
            <a:r>
              <a:rPr lang="en-US" dirty="0" smtClean="0">
                <a:latin typeface="+mj-lt"/>
              </a:rPr>
              <a:t> the building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Category 2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</a:rPr>
              <a:t>Internal Connections, Basic Maintenance of IC, MIBS</a:t>
            </a:r>
          </a:p>
          <a:p>
            <a:pPr marL="822960" lvl="2" indent="-246888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Services/equipment </a:t>
            </a:r>
            <a:r>
              <a:rPr lang="en-US" u="sng" dirty="0" smtClean="0">
                <a:latin typeface="+mj-lt"/>
              </a:rPr>
              <a:t>INSIDE</a:t>
            </a:r>
            <a:r>
              <a:rPr lang="en-US" dirty="0" smtClean="0">
                <a:latin typeface="+mj-lt"/>
              </a:rPr>
              <a:t> the building</a:t>
            </a:r>
          </a:p>
        </p:txBody>
      </p:sp>
      <p:sp>
        <p:nvSpPr>
          <p:cNvPr id="2253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D941B2-4290-4109-8BA0-FC05A67332C3}" type="slidenum">
              <a:rPr lang="en-US">
                <a:solidFill>
                  <a:schemeClr val="tx2"/>
                </a:solidFill>
              </a:rPr>
              <a:pPr eaLnBrk="1" hangingPunct="1"/>
              <a:t>36</a:t>
            </a:fld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22225">
            <a:solidFill>
              <a:srgbClr val="F4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Category 1 Services – Not Eligible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000" dirty="0" smtClean="0"/>
              <a:t>Paging</a:t>
            </a:r>
            <a:r>
              <a:rPr lang="en-US" sz="3000" dirty="0"/>
              <a:t>, webhosting</a:t>
            </a:r>
            <a:r>
              <a:rPr lang="en-US" sz="3000" dirty="0" smtClean="0"/>
              <a:t>, and hosted e-mail</a:t>
            </a:r>
          </a:p>
          <a:p>
            <a:r>
              <a:rPr lang="en-US" sz="3000" dirty="0" smtClean="0"/>
              <a:t>Certain </a:t>
            </a:r>
            <a:r>
              <a:rPr lang="en-US" sz="3000" dirty="0"/>
              <a:t>telephone service components </a:t>
            </a:r>
          </a:p>
          <a:p>
            <a:pPr lvl="1"/>
            <a:r>
              <a:rPr lang="en-US" sz="2600" dirty="0" smtClean="0"/>
              <a:t>Directory assistance charges </a:t>
            </a:r>
          </a:p>
          <a:p>
            <a:pPr lvl="1"/>
            <a:r>
              <a:rPr lang="en-US" sz="2600" dirty="0" smtClean="0"/>
              <a:t>Text messaging</a:t>
            </a:r>
            <a:r>
              <a:rPr lang="en-US" sz="2600" dirty="0"/>
              <a:t> </a:t>
            </a:r>
          </a:p>
          <a:p>
            <a:pPr lvl="1"/>
            <a:r>
              <a:rPr lang="en-US" sz="2600" dirty="0"/>
              <a:t>Custom calling </a:t>
            </a:r>
            <a:r>
              <a:rPr lang="en-US" sz="2600" dirty="0" smtClean="0"/>
              <a:t>services</a:t>
            </a:r>
            <a:r>
              <a:rPr lang="en-US" sz="2600" dirty="0"/>
              <a:t> </a:t>
            </a:r>
          </a:p>
          <a:p>
            <a:pPr lvl="1"/>
            <a:r>
              <a:rPr lang="en-US" sz="2600" dirty="0"/>
              <a:t>Direct inward dialing (DIDs</a:t>
            </a:r>
            <a:r>
              <a:rPr lang="en-US" sz="2600" dirty="0" smtClean="0"/>
              <a:t>)</a:t>
            </a:r>
            <a:r>
              <a:rPr lang="en-US" sz="2600" dirty="0"/>
              <a:t> </a:t>
            </a:r>
          </a:p>
          <a:p>
            <a:pPr lvl="1"/>
            <a:r>
              <a:rPr lang="en-US" sz="2600" dirty="0"/>
              <a:t>900/976 call </a:t>
            </a:r>
            <a:r>
              <a:rPr lang="en-US" sz="2600" dirty="0" smtClean="0"/>
              <a:t>blocking</a:t>
            </a:r>
            <a:r>
              <a:rPr lang="en-US" sz="2600" dirty="0"/>
              <a:t> </a:t>
            </a:r>
          </a:p>
          <a:p>
            <a:pPr lvl="1"/>
            <a:r>
              <a:rPr lang="en-US" sz="2600" dirty="0"/>
              <a:t>Inside wire maintenance </a:t>
            </a:r>
            <a:r>
              <a:rPr lang="en-US" sz="2600" dirty="0" smtClean="0"/>
              <a:t>plans</a:t>
            </a:r>
            <a:r>
              <a:rPr lang="en-US" sz="2600" dirty="0"/>
              <a:t> </a:t>
            </a:r>
          </a:p>
          <a:p>
            <a:r>
              <a:rPr lang="en-US" dirty="0" smtClean="0"/>
              <a:t>Free </a:t>
            </a:r>
            <a:r>
              <a:rPr lang="en-US" dirty="0"/>
              <a:t>end-user </a:t>
            </a:r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May not be </a:t>
            </a:r>
            <a:r>
              <a:rPr lang="en-US" dirty="0"/>
              <a:t>bundled with the cost of voice</a:t>
            </a:r>
          </a:p>
          <a:p>
            <a:pPr lvl="1"/>
            <a:r>
              <a:rPr lang="en-US" dirty="0"/>
              <a:t>Includes free cell phones and VOIP equipment</a:t>
            </a:r>
          </a:p>
          <a:p>
            <a:r>
              <a:rPr lang="en-US" sz="3000" dirty="0" smtClean="0"/>
              <a:t>Wireless </a:t>
            </a:r>
            <a:r>
              <a:rPr lang="en-US" sz="3000" u="sng" dirty="0" smtClean="0"/>
              <a:t>data</a:t>
            </a:r>
            <a:r>
              <a:rPr lang="en-US" sz="3000" dirty="0" smtClean="0"/>
              <a:t> plans (cellular and mobile broadband) subject </a:t>
            </a:r>
            <a:r>
              <a:rPr lang="en-US" sz="3000" dirty="0"/>
              <a:t>to strict cost effective </a:t>
            </a:r>
            <a:r>
              <a:rPr lang="en-US" sz="3000" dirty="0" smtClean="0"/>
              <a:t>scrutiny</a:t>
            </a:r>
          </a:p>
          <a:p>
            <a:endParaRPr lang="en-US" sz="3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Data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buildings with Wi-Fi access:  Not eligible</a:t>
            </a:r>
          </a:p>
          <a:p>
            <a:r>
              <a:rPr lang="en-US" dirty="0" smtClean="0"/>
              <a:t>In buildings without Wi-Fi:  </a:t>
            </a:r>
            <a:r>
              <a:rPr lang="en-US" u="sng" dirty="0" smtClean="0"/>
              <a:t>Only</a:t>
            </a:r>
            <a:r>
              <a:rPr lang="en-US" dirty="0" smtClean="0"/>
              <a:t> eligible if they are the </a:t>
            </a:r>
            <a:r>
              <a:rPr lang="en-US" dirty="0"/>
              <a:t>most cost effective option for providing internal broadband access for portable mobile </a:t>
            </a:r>
            <a:r>
              <a:rPr lang="en-US" dirty="0" smtClean="0"/>
              <a:t>devices 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prove either that installing a WLAN is not physically possible, or provide a comparison of the costs of individual data plans vs. installing a WLAN </a:t>
            </a:r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Be prepared for extensive cost effectiveness review from PIA</a:t>
            </a:r>
          </a:p>
          <a:p>
            <a:r>
              <a:rPr lang="en-US" dirty="0" smtClean="0"/>
              <a:t>Library bookmobiles are excepted from heightened review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0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Phase-Down of Voice Services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Beginning </a:t>
            </a:r>
            <a:r>
              <a:rPr lang="en-US" sz="2800" dirty="0"/>
              <a:t>in FY 2015, </a:t>
            </a:r>
            <a:r>
              <a:rPr lang="en-US" sz="2800" u="sng" dirty="0"/>
              <a:t>all</a:t>
            </a:r>
            <a:r>
              <a:rPr lang="en-US" sz="2800" dirty="0"/>
              <a:t> voice services </a:t>
            </a:r>
            <a:r>
              <a:rPr lang="en-US" sz="2800" dirty="0" smtClean="0"/>
              <a:t>are being phased </a:t>
            </a:r>
            <a:r>
              <a:rPr lang="en-US" sz="2800" dirty="0"/>
              <a:t>out by 20 discount percentage points/year</a:t>
            </a:r>
          </a:p>
          <a:p>
            <a:pPr lvl="1"/>
            <a:r>
              <a:rPr lang="en-US" sz="2400" dirty="0"/>
              <a:t>This includes cellular voice, local and long distance, </a:t>
            </a:r>
            <a:r>
              <a:rPr lang="en-US" sz="2400" dirty="0" err="1" smtClean="0"/>
              <a:t>centrex</a:t>
            </a:r>
            <a:r>
              <a:rPr lang="en-US" sz="2400" dirty="0" smtClean="0"/>
              <a:t>, POTS, PRIs, hosted VOIP, and any circuit </a:t>
            </a:r>
            <a:r>
              <a:rPr lang="en-US" sz="2400" u="sng" dirty="0" smtClean="0"/>
              <a:t>dedicated</a:t>
            </a:r>
            <a:r>
              <a:rPr lang="en-US" sz="2400" dirty="0" smtClean="0"/>
              <a:t> to voice </a:t>
            </a:r>
            <a:r>
              <a:rPr lang="en-US" sz="2400" dirty="0"/>
              <a:t>service</a:t>
            </a:r>
          </a:p>
          <a:p>
            <a:pPr lvl="1"/>
            <a:r>
              <a:rPr lang="en-US" sz="2400" dirty="0"/>
              <a:t>No voice services will be eligible beginning with FY </a:t>
            </a:r>
            <a:r>
              <a:rPr lang="en-US" sz="2400" dirty="0" smtClean="0"/>
              <a:t>2019</a:t>
            </a:r>
          </a:p>
          <a:p>
            <a:pPr lvl="1"/>
            <a:r>
              <a:rPr lang="en-US" sz="2400" dirty="0" smtClean="0"/>
              <a:t>For FY 2016, all voice services will receive 40% less in E-rate discounts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E0E30-9F71-4708-AC8A-DD3A5789F8B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048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is E-rate?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8943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Telecommunications Act of 1996 established “Universal Service Discount Program for Schools and Libraries”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Annual $3.9 billion program, adjusted for inflation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 smtClean="0"/>
              <a:t>Funding years named for the year in which they begin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/>
              <a:t>FY 2016 = July 1, 2016 – June 30, 2017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/>
              <a:t>Application process begins 6-10 months ahead of start of </a:t>
            </a:r>
            <a:r>
              <a:rPr lang="en-US" sz="2200" u="sng" dirty="0" smtClean="0"/>
              <a:t>next</a:t>
            </a:r>
            <a:r>
              <a:rPr lang="en-US" sz="2200" dirty="0" smtClean="0"/>
              <a:t> funding year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Provides 20-90% discounts on eligible services</a:t>
            </a:r>
          </a:p>
          <a:p>
            <a:pPr marL="67437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20-85% discounts on eligible equipment/services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Fund made up from charges on your phone bills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Not a typical grant program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 smtClean="0"/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A5CC173-3A9D-4227-9EC9-671D2D5A557C}" type="slidenum">
              <a:rPr lang="en-US">
                <a:solidFill>
                  <a:schemeClr val="tx2"/>
                </a:solidFill>
              </a:rPr>
              <a:pPr eaLnBrk="1" hangingPunct="1"/>
              <a:t>4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Voice Phase Down </a:t>
            </a:r>
            <a:r>
              <a:rPr lang="en-US" sz="4000" dirty="0"/>
              <a:t>by </a:t>
            </a:r>
            <a:r>
              <a:rPr lang="en-US" sz="4000" dirty="0" smtClean="0"/>
              <a:t>Discount &amp; Year</a:t>
            </a:r>
            <a:endParaRPr lang="en-US" sz="4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934439"/>
              </p:ext>
            </p:extLst>
          </p:nvPr>
        </p:nvGraphicFramePr>
        <p:xfrm>
          <a:off x="533398" y="1716980"/>
          <a:ext cx="8103817" cy="4607621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{69CF1AB2-1976-4502-BF36-3FF5EA218861}</a:tableStyleId>
              </a:tblPr>
              <a:tblGrid>
                <a:gridCol w="1522692"/>
                <a:gridCol w="1316225"/>
                <a:gridCol w="1316225"/>
                <a:gridCol w="1316225"/>
                <a:gridCol w="1316225"/>
                <a:gridCol w="1316225"/>
              </a:tblGrid>
              <a:tr h="588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Districtwide </a:t>
                      </a:r>
                      <a:endParaRPr lang="en-US" sz="1600" b="1" u="none" strike="noStrike" dirty="0" smtClean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E-rate </a:t>
                      </a:r>
                    </a:p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Discount</a:t>
                      </a:r>
                      <a:endParaRPr lang="en-US" sz="16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E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Phase Down Voice Discount</a:t>
                      </a:r>
                      <a:endParaRPr lang="en-US" sz="16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41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FY 2015</a:t>
                      </a:r>
                      <a:endParaRPr lang="en-US" sz="16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FY 2016</a:t>
                      </a:r>
                      <a:endParaRPr lang="en-US" sz="16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FY 2017</a:t>
                      </a:r>
                      <a:endParaRPr lang="en-US" sz="16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FY 2018</a:t>
                      </a:r>
                      <a:endParaRPr lang="en-US" sz="16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FY 2019</a:t>
                      </a:r>
                      <a:endParaRPr lang="en-US" sz="16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ED"/>
                    </a:solidFill>
                  </a:tcPr>
                </a:tc>
              </a:tr>
              <a:tr h="465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90%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70%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50%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No funding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5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80%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No funding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No funding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5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70%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No funding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No funding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5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60%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No funding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No funding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No funding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5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50%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No funding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No funding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No funding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5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40%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No funding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No funding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No funding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No funding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5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25%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No funding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No funding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No funding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No funding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5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20%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No funding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No funding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No funding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No funding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No funding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Flowchart: Off-page Connector 9"/>
          <p:cNvSpPr/>
          <p:nvPr/>
        </p:nvSpPr>
        <p:spPr>
          <a:xfrm>
            <a:off x="8637216" y="6395392"/>
            <a:ext cx="327273" cy="393600"/>
          </a:xfrm>
          <a:prstGeom prst="flowChartOffpageConnector">
            <a:avLst/>
          </a:prstGeom>
          <a:solidFill>
            <a:srgbClr val="C8E3F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F55499A-FFF3-4D53-9068-2E6DC0C51807}" type="slidenum">
              <a:rPr lang="es-HN" sz="1100" b="1" smtClean="0">
                <a:solidFill>
                  <a:prstClr val="white"/>
                </a:solidFill>
              </a:rPr>
              <a:t>40</a:t>
            </a:fld>
            <a:endParaRPr lang="es-HN" sz="1100" b="1" dirty="0" smtClean="0">
              <a:solidFill>
                <a:prstClr val="white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837008" y="1600200"/>
            <a:ext cx="3048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Category 1 Services – Eligible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Cable Modem/DSL</a:t>
            </a:r>
          </a:p>
          <a:p>
            <a:pPr>
              <a:defRPr/>
            </a:pPr>
            <a:r>
              <a:rPr lang="en-US" altLang="en-US" dirty="0"/>
              <a:t>T-1, T-3, Fractional T-1</a:t>
            </a:r>
          </a:p>
          <a:p>
            <a:pPr>
              <a:defRPr/>
            </a:pPr>
            <a:r>
              <a:rPr lang="en-US" dirty="0" smtClean="0"/>
              <a:t>DS-1</a:t>
            </a:r>
            <a:r>
              <a:rPr lang="en-US" dirty="0"/>
              <a:t>, DS-2, DS-3</a:t>
            </a:r>
          </a:p>
          <a:p>
            <a:pPr>
              <a:defRPr/>
            </a:pPr>
            <a:r>
              <a:rPr lang="en-US" altLang="en-US" dirty="0"/>
              <a:t>OC-1, OC-3, OC-12, OC-n</a:t>
            </a:r>
          </a:p>
          <a:p>
            <a:pPr>
              <a:defRPr/>
            </a:pPr>
            <a:r>
              <a:rPr lang="en-US" dirty="0" smtClean="0"/>
              <a:t>Ethernet</a:t>
            </a: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Leased </a:t>
            </a:r>
            <a:r>
              <a:rPr lang="en-US" dirty="0" smtClean="0"/>
              <a:t>Lit Fiber</a:t>
            </a:r>
            <a:endParaRPr lang="en-US" dirty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Leased Dark Fiber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Frame </a:t>
            </a:r>
            <a:r>
              <a:rPr lang="en-US" altLang="en-US" dirty="0"/>
              <a:t>Relay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ISDN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Satellite </a:t>
            </a:r>
            <a:r>
              <a:rPr lang="en-US" altLang="en-US" dirty="0"/>
              <a:t>Services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Telephone </a:t>
            </a:r>
            <a:r>
              <a:rPr lang="en-US" altLang="en-US" dirty="0"/>
              <a:t>Dialup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Wireless </a:t>
            </a:r>
            <a:r>
              <a:rPr lang="en-US" altLang="en-US" dirty="0"/>
              <a:t>Service                    (e.g. microwave)</a:t>
            </a:r>
          </a:p>
          <a:p>
            <a:r>
              <a:rPr lang="en-US" dirty="0"/>
              <a:t>Broadband over Power </a:t>
            </a:r>
            <a:r>
              <a:rPr lang="en-US" dirty="0" smtClean="0"/>
              <a:t>Lines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Purchased of Dark Fiber (self provisioned) – new for FY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E0E30-9F71-4708-AC8A-DD3A5789F8B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219200"/>
            <a:ext cx="8001000" cy="0"/>
          </a:xfrm>
          <a:prstGeom prst="line">
            <a:avLst/>
          </a:prstGeom>
          <a:ln w="22225">
            <a:solidFill>
              <a:srgbClr val="F4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96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 </a:t>
            </a:r>
            <a:r>
              <a:rPr lang="en-US" dirty="0" smtClean="0"/>
              <a:t>Fiber Eligibility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E-rate eligibility for leased lit fiber and dark fiber equalized this year</a:t>
            </a:r>
          </a:p>
          <a:p>
            <a:r>
              <a:rPr lang="en-US" dirty="0" smtClean="0"/>
              <a:t>“Dark Fiber</a:t>
            </a:r>
            <a:r>
              <a:rPr lang="en-US" dirty="0"/>
              <a:t>” </a:t>
            </a:r>
            <a:r>
              <a:rPr lang="en-US" dirty="0" smtClean="0"/>
              <a:t>is unlit fiber that is leased from a vendor</a:t>
            </a:r>
          </a:p>
          <a:p>
            <a:pPr lvl="1"/>
            <a:r>
              <a:rPr lang="en-US" dirty="0" smtClean="0"/>
              <a:t>Applicant must install </a:t>
            </a:r>
            <a:r>
              <a:rPr lang="en-US" dirty="0"/>
              <a:t>the modulating electronics and light the </a:t>
            </a:r>
            <a:r>
              <a:rPr lang="en-US" dirty="0" smtClean="0"/>
              <a:t>fiber</a:t>
            </a:r>
          </a:p>
          <a:p>
            <a:r>
              <a:rPr lang="en-US" dirty="0" smtClean="0"/>
              <a:t>Modulating </a:t>
            </a:r>
            <a:r>
              <a:rPr lang="en-US" dirty="0"/>
              <a:t>electronics and equipment necessary to make the dark fiber service functional are now eligible to be purchased with Category 1 </a:t>
            </a:r>
            <a:r>
              <a:rPr lang="en-US" dirty="0" smtClean="0"/>
              <a:t>funds</a:t>
            </a:r>
          </a:p>
          <a:p>
            <a:r>
              <a:rPr lang="en-US" dirty="0" smtClean="0"/>
              <a:t>Special </a:t>
            </a:r>
            <a:r>
              <a:rPr lang="en-US" dirty="0"/>
              <a:t>construction charges for dark fiber may include the costs of installing fiber from the service provider’s network all the way into the applicant’s </a:t>
            </a:r>
            <a:r>
              <a:rPr lang="en-US" dirty="0" smtClean="0"/>
              <a:t>building</a:t>
            </a:r>
          </a:p>
          <a:p>
            <a:pPr lvl="1"/>
            <a:r>
              <a:rPr lang="en-US" dirty="0" smtClean="0"/>
              <a:t>Previously only cost of installing from curb into building was eligible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9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en-US" dirty="0" smtClean="0"/>
              <a:t>Construction and Ownership of Fiber - 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Commonly referred to as “self construction” or Build Your Own WAN (BYOW)</a:t>
            </a:r>
          </a:p>
          <a:p>
            <a:pPr lvl="0"/>
            <a:r>
              <a:rPr lang="en-US" sz="2400" dirty="0"/>
              <a:t>A RFP </a:t>
            </a:r>
            <a:r>
              <a:rPr lang="en-US" sz="2400" i="1" dirty="0">
                <a:solidFill>
                  <a:srgbClr val="FF0000"/>
                </a:solidFill>
              </a:rPr>
              <a:t>must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be issued along with posting a Form 470</a:t>
            </a:r>
          </a:p>
          <a:p>
            <a:pPr lvl="0"/>
            <a:r>
              <a:rPr lang="en-US" sz="2400" dirty="0"/>
              <a:t>Applicants must solicit bids for both lit fiber, dark fiber service and construction in the same Form 470 </a:t>
            </a:r>
          </a:p>
          <a:p>
            <a:pPr lvl="1"/>
            <a:r>
              <a:rPr lang="en-US" sz="1800" dirty="0"/>
              <a:t>If an applicant previously posted a Form 470 for lit or dark services and did not receive any bids, then the applicant is only required to bid </a:t>
            </a:r>
            <a:r>
              <a:rPr lang="en-US" sz="1800" dirty="0" smtClean="0"/>
              <a:t>self-provisioning</a:t>
            </a:r>
          </a:p>
          <a:p>
            <a:pPr lvl="1"/>
            <a:r>
              <a:rPr lang="en-US" sz="1800" dirty="0" smtClean="0"/>
              <a:t>Bidding </a:t>
            </a:r>
            <a:r>
              <a:rPr lang="en-US" sz="1800" dirty="0"/>
              <a:t>period must be longer than 28 days – recommended to be 6 weeks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4C1-3A9E-4760-8287-0CEFC01B8A9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9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dirty="0"/>
              <a:t>Construction and Ownership of Fiber - New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If construction and </a:t>
            </a:r>
            <a:r>
              <a:rPr lang="en-US" sz="2400" i="1" dirty="0"/>
              <a:t>ownership</a:t>
            </a:r>
            <a:r>
              <a:rPr lang="en-US" sz="2400" dirty="0"/>
              <a:t> of dark fiber facilities is found to be most cost-effective, this option is new for E-rate funding in FY 2016</a:t>
            </a:r>
          </a:p>
          <a:p>
            <a:r>
              <a:rPr lang="en-US" sz="2400" dirty="0"/>
              <a:t>Cost effectiveness must be evaluated over the entire life cycle of the facilities and must include all related costs of service and total cost of </a:t>
            </a:r>
            <a:r>
              <a:rPr lang="en-US" sz="2400" dirty="0" smtClean="0"/>
              <a:t>ownership</a:t>
            </a:r>
          </a:p>
          <a:p>
            <a:r>
              <a:rPr lang="en-US" sz="2400" dirty="0" smtClean="0"/>
              <a:t>If you are interested in this option, start </a:t>
            </a:r>
            <a:r>
              <a:rPr lang="en-US" sz="2400" dirty="0" smtClean="0">
                <a:solidFill>
                  <a:srgbClr val="FF0000"/>
                </a:solidFill>
              </a:rPr>
              <a:t>ASAP</a:t>
            </a:r>
          </a:p>
          <a:p>
            <a:pPr lvl="1"/>
            <a:r>
              <a:rPr lang="en-US" sz="2000" dirty="0" smtClean="0"/>
              <a:t>Also, let me know so I can connect you with USAC’s new Fiber Consultant who will walk you through the process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4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Construction Charges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One time charges incurred for installation of new service</a:t>
            </a:r>
          </a:p>
          <a:p>
            <a:r>
              <a:rPr lang="en-US" dirty="0" smtClean="0"/>
              <a:t>Special Construction includes:</a:t>
            </a:r>
          </a:p>
          <a:p>
            <a:pPr lvl="1"/>
            <a:r>
              <a:rPr lang="en-US" dirty="0" smtClean="0"/>
              <a:t>Construction </a:t>
            </a:r>
            <a:r>
              <a:rPr lang="en-US" dirty="0"/>
              <a:t>of network </a:t>
            </a:r>
            <a:r>
              <a:rPr lang="en-US" dirty="0" smtClean="0"/>
              <a:t>facilities</a:t>
            </a:r>
          </a:p>
          <a:p>
            <a:pPr lvl="1"/>
            <a:r>
              <a:rPr lang="en-US" dirty="0" smtClean="0"/>
              <a:t>design </a:t>
            </a:r>
            <a:r>
              <a:rPr lang="en-US" dirty="0"/>
              <a:t>and </a:t>
            </a:r>
            <a:r>
              <a:rPr lang="en-US" dirty="0" smtClean="0"/>
              <a:t>engineering</a:t>
            </a:r>
          </a:p>
          <a:p>
            <a:pPr lvl="1"/>
            <a:r>
              <a:rPr lang="en-US" dirty="0" smtClean="0"/>
              <a:t>project management</a:t>
            </a:r>
          </a:p>
          <a:p>
            <a:r>
              <a:rPr lang="en-US" dirty="0" smtClean="0"/>
              <a:t>Policy is suspended of requiring charges &gt; $500,000 to be amortized over 3 years</a:t>
            </a:r>
          </a:p>
          <a:p>
            <a:pPr lvl="1"/>
            <a:r>
              <a:rPr lang="en-US" dirty="0" smtClean="0"/>
              <a:t>Can be paid by E-rate in Year 1</a:t>
            </a:r>
          </a:p>
          <a:p>
            <a:r>
              <a:rPr lang="en-US" dirty="0" smtClean="0"/>
              <a:t>Applicants are allowed to ask vendors for up to a 4 year payment plan for the non-discounted share of these costs</a:t>
            </a:r>
          </a:p>
          <a:p>
            <a:pPr lvl="1"/>
            <a:r>
              <a:rPr lang="en-US" dirty="0" smtClean="0"/>
              <a:t>Provision included on the new Form 470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4C1-3A9E-4760-8287-0CEFC01B8A9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Category 1: Eligible Internet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Both Internet and Internet transport charges are eligible</a:t>
            </a:r>
          </a:p>
          <a:p>
            <a:r>
              <a:rPr lang="en-US" dirty="0" smtClean="0"/>
              <a:t>Internet Access also may include these features if they </a:t>
            </a:r>
            <a:r>
              <a:rPr lang="en-US" dirty="0"/>
              <a:t>are provided as a standard component of a vendor’s Internet access </a:t>
            </a:r>
            <a:r>
              <a:rPr lang="en-US" dirty="0" smtClean="0"/>
              <a:t>service: </a:t>
            </a:r>
          </a:p>
          <a:p>
            <a:pPr lvl="1"/>
            <a:r>
              <a:rPr lang="en-US" dirty="0" smtClean="0"/>
              <a:t>Basic </a:t>
            </a:r>
            <a:r>
              <a:rPr lang="en-US" dirty="0"/>
              <a:t>firewall </a:t>
            </a:r>
            <a:r>
              <a:rPr lang="en-US" dirty="0" smtClean="0"/>
              <a:t>protection (cannot be priced-out separately)</a:t>
            </a:r>
          </a:p>
          <a:p>
            <a:pPr lvl="1"/>
            <a:r>
              <a:rPr lang="en-US" dirty="0" smtClean="0"/>
              <a:t>Domain </a:t>
            </a:r>
            <a:r>
              <a:rPr lang="en-US" dirty="0"/>
              <a:t>name service </a:t>
            </a:r>
            <a:endParaRPr lang="en-US" dirty="0" smtClean="0"/>
          </a:p>
          <a:p>
            <a:pPr lvl="1"/>
            <a:r>
              <a:rPr lang="en-US" dirty="0"/>
              <a:t>D</a:t>
            </a:r>
            <a:r>
              <a:rPr lang="en-US" dirty="0" smtClean="0"/>
              <a:t>ynamic </a:t>
            </a:r>
            <a:r>
              <a:rPr lang="en-US" dirty="0"/>
              <a:t>host configuration </a:t>
            </a:r>
            <a:endParaRPr lang="en-US" dirty="0" smtClean="0"/>
          </a:p>
          <a:p>
            <a:r>
              <a:rPr lang="en-US" dirty="0" smtClean="0"/>
              <a:t>Examples </a:t>
            </a:r>
            <a:r>
              <a:rPr lang="en-US" dirty="0"/>
              <a:t>of items that are </a:t>
            </a:r>
            <a:r>
              <a:rPr lang="en-US" u="sng" dirty="0"/>
              <a:t>ineligible</a:t>
            </a:r>
            <a:r>
              <a:rPr lang="en-US" dirty="0"/>
              <a:t> </a:t>
            </a:r>
            <a:r>
              <a:rPr lang="en-US" dirty="0" smtClean="0"/>
              <a:t>components of </a:t>
            </a:r>
            <a:r>
              <a:rPr lang="en-US" dirty="0"/>
              <a:t>Internet </a:t>
            </a:r>
            <a:r>
              <a:rPr lang="en-US" dirty="0" smtClean="0"/>
              <a:t>access:</a:t>
            </a:r>
          </a:p>
          <a:p>
            <a:pPr lvl="1"/>
            <a:r>
              <a:rPr lang="en-US" dirty="0" smtClean="0"/>
              <a:t>Applications</a:t>
            </a:r>
            <a:r>
              <a:rPr lang="en-US" dirty="0"/>
              <a:t>, filtering, content, e-mail, and equipment such as computers</a:t>
            </a:r>
            <a:r>
              <a:rPr lang="en-US" dirty="0" smtClean="0"/>
              <a:t>, laptops</a:t>
            </a:r>
            <a:r>
              <a:rPr lang="en-US" dirty="0"/>
              <a:t>, tablets and all other end-user </a:t>
            </a:r>
            <a:r>
              <a:rPr lang="en-US" dirty="0" smtClean="0"/>
              <a:t>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dirty="0" smtClean="0"/>
              <a:t>Bidding Exemption for Bundled Internet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“Commercially available” Broadband/Internet packages that cost less than $300 per month per building (prediscount) can be purchased without posting a Form 470</a:t>
            </a:r>
          </a:p>
          <a:p>
            <a:r>
              <a:rPr lang="en-US" sz="2400" dirty="0" smtClean="0"/>
              <a:t>Minimum speed must be 100 mbps downstream and 10 mbps upstream</a:t>
            </a:r>
          </a:p>
          <a:p>
            <a:r>
              <a:rPr lang="en-US" sz="2400" dirty="0" smtClean="0"/>
              <a:t>Cost must be based per building and cannot be averaged across multiple buildings</a:t>
            </a:r>
          </a:p>
          <a:p>
            <a:r>
              <a:rPr lang="en-US" sz="2400" dirty="0" smtClean="0"/>
              <a:t>Annual cost of $3600 must include all equipment and installation charges and monthly recurring charges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Note:  Very few applicants take advantage of this option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10A02B"/>
                </a:solidFill>
              </a:rPr>
              <a:t>Category 1 Other Eligibility Issues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ELIGIBLE</a:t>
            </a:r>
            <a:endParaRPr 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Installation </a:t>
            </a:r>
          </a:p>
          <a:p>
            <a:pPr marL="674370" lvl="1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Must be </a:t>
            </a:r>
            <a:r>
              <a:rPr lang="en-US" sz="2000" dirty="0" smtClean="0"/>
              <a:t>included </a:t>
            </a:r>
            <a:r>
              <a:rPr lang="en-US" sz="2000" dirty="0"/>
              <a:t>on your </a:t>
            </a:r>
            <a:r>
              <a:rPr lang="en-US" sz="2000" dirty="0" smtClean="0"/>
              <a:t>application</a:t>
            </a:r>
            <a:endParaRPr lang="en-US" sz="2000" dirty="0"/>
          </a:p>
          <a:p>
            <a:pPr marL="274320">
              <a:buClr>
                <a:schemeClr val="accent6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en-US" sz="2400" dirty="0" smtClean="0"/>
              <a:t>Most </a:t>
            </a:r>
            <a:r>
              <a:rPr lang="en-US" sz="2400" dirty="0"/>
              <a:t>taxes and surcharges </a:t>
            </a:r>
            <a:endParaRPr lang="en-US" sz="24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INELIGIBLE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Payphone </a:t>
            </a:r>
            <a:r>
              <a:rPr lang="en-US" dirty="0"/>
              <a:t>service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Non-published phone numbers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Certain </a:t>
            </a:r>
            <a:r>
              <a:rPr lang="en-US" dirty="0"/>
              <a:t>fees </a:t>
            </a:r>
            <a:r>
              <a:rPr lang="en-US" dirty="0" smtClean="0"/>
              <a:t>and charges</a:t>
            </a:r>
            <a:r>
              <a:rPr lang="en-US" dirty="0"/>
              <a:t>:</a:t>
            </a:r>
            <a:endParaRPr lang="en-US" sz="2000" dirty="0"/>
          </a:p>
          <a:p>
            <a:pPr marL="635508" lvl="1" indent="-342900">
              <a:lnSpc>
                <a:spcPct val="80000"/>
              </a:lnSpc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Late fees or finance charges</a:t>
            </a:r>
          </a:p>
          <a:p>
            <a:pPr marL="635508" lvl="1" indent="-342900">
              <a:lnSpc>
                <a:spcPct val="80000"/>
              </a:lnSpc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Paper statement fees</a:t>
            </a:r>
          </a:p>
          <a:p>
            <a:pPr marL="635508" lvl="1" indent="-342900">
              <a:lnSpc>
                <a:spcPct val="80000"/>
              </a:lnSpc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Cost recovery fees</a:t>
            </a:r>
          </a:p>
          <a:p>
            <a:pPr marL="635508" lvl="1" indent="-342900">
              <a:lnSpc>
                <a:spcPct val="80000"/>
              </a:lnSpc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Property tax fees</a:t>
            </a:r>
          </a:p>
          <a:p>
            <a:endParaRPr lang="en-US" dirty="0"/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B3B1D09-3588-4166-BA6B-B833CE45337B}" type="slidenum">
              <a:rPr lang="en-US">
                <a:solidFill>
                  <a:schemeClr val="tx2"/>
                </a:solidFill>
              </a:rPr>
              <a:pPr eaLnBrk="1" hangingPunct="1"/>
              <a:t>48</a:t>
            </a:fld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219200"/>
            <a:ext cx="8153400" cy="0"/>
          </a:xfrm>
          <a:prstGeom prst="line">
            <a:avLst/>
          </a:prstGeom>
          <a:ln w="22225">
            <a:solidFill>
              <a:srgbClr val="F4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4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Equipment Eligible to be Bundled*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389438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A single basic </a:t>
            </a:r>
            <a:r>
              <a:rPr lang="en-US" sz="2400" dirty="0"/>
              <a:t>termination </a:t>
            </a:r>
            <a:r>
              <a:rPr lang="en-US" sz="2400" dirty="0" smtClean="0"/>
              <a:t>component, </a:t>
            </a:r>
            <a:r>
              <a:rPr lang="en-US" sz="2400" dirty="0"/>
              <a:t>such as a CSU/DSU, cable modem, network interface device, or copper-to-fiber </a:t>
            </a:r>
            <a:r>
              <a:rPr lang="en-US" sz="2400" dirty="0" smtClean="0"/>
              <a:t>converter may be provided by the vendor at each applicant site.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If more than a single basic termination component is included, it is called On-Premise, Priority 1 Equipment and must meet the TN test: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No applicant ownership – ever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No exclusive use in contract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Must be provided by the same vendor with the underlying service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LAN must function without use of the equipment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Service provider (not the applicant) maintains equipment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Ask Julie if you’re unsure of your answers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ED77726-F3E3-462A-87BB-0056BA5C39D6}" type="slidenum">
              <a:rPr lang="en-US">
                <a:solidFill>
                  <a:schemeClr val="tx2"/>
                </a:solidFill>
              </a:rPr>
              <a:pPr eaLnBrk="1" hangingPunct="1"/>
              <a:t>49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048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Who Administers E-rate?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FCC (Federal Communications Commission)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Created program and sets rules and policy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USAC (Universal Services Administrative Company)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Created by FCC to run E-rate and other universal service programs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Pays invoices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SLD 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Schools and Libraries Division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Entity within USAC that runs E-rate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Makes no policy decisions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Reviews and approves applications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8F46ECC-98C7-492F-B35E-2CFBD88BC2DB}" type="slidenum">
              <a:rPr lang="en-US">
                <a:solidFill>
                  <a:schemeClr val="tx2"/>
                </a:solidFill>
              </a:rPr>
              <a:pPr eaLnBrk="1" hangingPunct="1"/>
              <a:t>5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  <p:bldP spid="18944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Community Use of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534400" cy="487680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Schools may permit general public to use the schools’ Internet access during non-operating hours – </a:t>
            </a:r>
            <a:r>
              <a:rPr lang="en-US" sz="2400" u="sng" dirty="0" smtClean="0"/>
              <a:t>at the school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Usage is permitted only during a school’s “non-operating” hours or summer 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School may not request E-rate funding for a higher level of service than would be required for educational purposes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Schools may not charge for the use of the Internet access, but may charge reasonable fees to cover overhead costs from individuals that use the schools' services and facilities</a:t>
            </a:r>
          </a:p>
          <a:p>
            <a:pPr marL="822960" lvl="2" indent="-24688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Organizations using a schools' services are permitted to recover related costs (e.g., “curriculum development and presentation costs”) from attendees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/>
          </a:p>
        </p:txBody>
      </p:sp>
      <p:sp>
        <p:nvSpPr>
          <p:cNvPr id="13107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2876CE-ADF8-4DC8-8CBE-FF94C38C394A}" type="slidenum">
              <a:rPr lang="en-US">
                <a:solidFill>
                  <a:schemeClr val="tx2"/>
                </a:solidFill>
              </a:rPr>
              <a:pPr eaLnBrk="1" hangingPunct="1"/>
              <a:t>50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Community Use of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School not required to open facilities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Internet filtering rules must remain intact during use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Rule in no way permits schools to share their bandwidth with other ineligible entities, such as an off-site after-school program at the YMCA or community center</a:t>
            </a:r>
          </a:p>
          <a:p>
            <a:pPr marL="566928" lvl="1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Also does not permit partially eligible entities, such as a Diocesan office that provides services to both schools and the church, to stop cost allocating the ineligible portion of Internet used during school hours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/>
          </a:p>
        </p:txBody>
      </p:sp>
      <p:sp>
        <p:nvSpPr>
          <p:cNvPr id="13312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05D6648-52C1-4500-8F4A-5EBFE30DA3B7}" type="slidenum">
              <a:rPr lang="en-US">
                <a:solidFill>
                  <a:schemeClr val="tx2"/>
                </a:solidFill>
              </a:rPr>
              <a:pPr eaLnBrk="1" hangingPunct="1"/>
              <a:t>51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762000"/>
            <a:ext cx="8013192" cy="163677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/>
              <a:t>Questions </a:t>
            </a:r>
            <a:r>
              <a:rPr lang="en-US" sz="4400" b="1" dirty="0" smtClean="0"/>
              <a:t>about</a:t>
            </a:r>
            <a:br>
              <a:rPr lang="en-US" sz="4400" b="1" dirty="0" smtClean="0"/>
            </a:br>
            <a:r>
              <a:rPr lang="en-US" sz="4400" b="1" dirty="0" smtClean="0"/>
              <a:t>Internet/Broadband goals and CATEGORY 1 eligibility?</a:t>
            </a:r>
            <a:endParaRPr lang="en-US" sz="4400" b="1" dirty="0"/>
          </a:p>
        </p:txBody>
      </p:sp>
      <p:sp>
        <p:nvSpPr>
          <p:cNvPr id="3789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68E682-6C87-4F54-BB00-5188E4CAE703}" type="slidenum">
              <a:rPr lang="en-US">
                <a:solidFill>
                  <a:schemeClr val="bg2"/>
                </a:solidFill>
              </a:rPr>
              <a:pPr eaLnBrk="1" hangingPunct="1"/>
              <a:t>52</a:t>
            </a:fld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Picture 2" descr="https://encrypted-tbn0.gstatic.com/images?q=tbn:ANd9GcQXDnkiz6z8Vx4I7zQyE6yHllL-SN6tv1kFTGWfQjgyui5DWDR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1083"/>
            <a:ext cx="1752600" cy="233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7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772400" cy="1362075"/>
          </a:xfrm>
        </p:spPr>
        <p:txBody>
          <a:bodyPr/>
          <a:lstStyle/>
          <a:p>
            <a:pPr algn="ctr"/>
            <a:r>
              <a:rPr lang="en-US" b="1" dirty="0" smtClean="0"/>
              <a:t>CATEGORY 2 E-rate budget caps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88" y="3200400"/>
            <a:ext cx="1676400" cy="175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9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2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Category 2 (previously called Priority 2) funds Wi-Fi </a:t>
            </a:r>
            <a:r>
              <a:rPr lang="en-US" sz="2400" dirty="0"/>
              <a:t>and related </a:t>
            </a:r>
            <a:r>
              <a:rPr lang="en-US" sz="2400" dirty="0" smtClean="0"/>
              <a:t>infrastructure and equipment </a:t>
            </a:r>
            <a:r>
              <a:rPr lang="en-US" sz="2400" dirty="0" smtClean="0">
                <a:solidFill>
                  <a:srgbClr val="FF0000"/>
                </a:solidFill>
              </a:rPr>
              <a:t>inside</a:t>
            </a:r>
            <a:r>
              <a:rPr lang="en-US" sz="2400" dirty="0" smtClean="0"/>
              <a:t> buildings</a:t>
            </a:r>
          </a:p>
          <a:p>
            <a:pPr lvl="1"/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between </a:t>
            </a:r>
            <a:r>
              <a:rPr lang="en-US" sz="2000" dirty="0" smtClean="0"/>
              <a:t>buildings if schools are located on the same campus</a:t>
            </a:r>
          </a:p>
          <a:p>
            <a:r>
              <a:rPr lang="en-US" sz="2400" dirty="0" smtClean="0"/>
              <a:t>Technology plans are no longer required</a:t>
            </a:r>
          </a:p>
          <a:p>
            <a:r>
              <a:rPr lang="en-US" sz="2400" dirty="0" smtClean="0"/>
              <a:t>Intention is to have all schools and libraries obtain Category 2 funding over a period of 5 years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3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Category 2 Discounts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District-wide </a:t>
            </a:r>
            <a:r>
              <a:rPr lang="en-US" sz="2400" u="sng" dirty="0"/>
              <a:t>simple</a:t>
            </a:r>
            <a:r>
              <a:rPr lang="en-US" sz="2400" dirty="0"/>
              <a:t> average </a:t>
            </a:r>
            <a:r>
              <a:rPr lang="en-US" sz="2400" dirty="0" smtClean="0"/>
              <a:t>calculation for both C1 and C2 requests (no more weighting)</a:t>
            </a:r>
          </a:p>
          <a:p>
            <a:r>
              <a:rPr lang="en-US" sz="2400" dirty="0" smtClean="0"/>
              <a:t>Every school in the district receives the district-wide discount</a:t>
            </a:r>
          </a:p>
          <a:p>
            <a:r>
              <a:rPr lang="en-US" sz="2400" dirty="0" smtClean="0"/>
              <a:t>Maximum E-rate discount is now 85%.  All other discount bands remain the same: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507911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47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 There Be Funding Available?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b="1" dirty="0" smtClean="0"/>
              <a:t>Yes</a:t>
            </a:r>
          </a:p>
          <a:p>
            <a:pPr marL="0" indent="0" algn="ctr">
              <a:buNone/>
            </a:pPr>
            <a:r>
              <a:rPr lang="en-US" sz="4000" b="1" dirty="0" smtClean="0"/>
              <a:t>Yes</a:t>
            </a:r>
          </a:p>
          <a:p>
            <a:pPr marL="0" indent="0" algn="ctr">
              <a:buNone/>
            </a:pPr>
            <a:r>
              <a:rPr lang="en-US" sz="4000" b="1" dirty="0" smtClean="0"/>
              <a:t>Yes</a:t>
            </a:r>
          </a:p>
          <a:p>
            <a:pPr marL="0" indent="0" algn="ctr">
              <a:buNone/>
            </a:pPr>
            <a:endParaRPr lang="en-US" b="1" dirty="0" smtClean="0"/>
          </a:p>
          <a:p>
            <a:r>
              <a:rPr lang="en-US" dirty="0" smtClean="0"/>
              <a:t>FY 2016 cap will be $3.913 billion + additional $1 billion that has been set aside for C2 + inflation adjustment, bringing available funds to over $5 billion</a:t>
            </a:r>
          </a:p>
          <a:p>
            <a:pPr lvl="1"/>
            <a:r>
              <a:rPr lang="en-US" dirty="0" smtClean="0"/>
              <a:t>FCC has stated that they will fully fund all eligible C2 requests, regardless of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Category 2, 5-Year Budget Caps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2640"/>
              </a:lnSpc>
            </a:pPr>
            <a:r>
              <a:rPr lang="en-US" sz="2000" dirty="0" smtClean="0"/>
              <a:t>Each </a:t>
            </a:r>
            <a:r>
              <a:rPr lang="en-US" sz="2000" dirty="0">
                <a:solidFill>
                  <a:srgbClr val="FF0000"/>
                </a:solidFill>
              </a:rPr>
              <a:t>school</a:t>
            </a:r>
            <a:r>
              <a:rPr lang="en-US" sz="2000" dirty="0"/>
              <a:t> </a:t>
            </a:r>
            <a:r>
              <a:rPr lang="en-US" sz="2000" dirty="0" smtClean="0"/>
              <a:t>is </a:t>
            </a:r>
            <a:r>
              <a:rPr lang="en-US" sz="2000" dirty="0"/>
              <a:t>entitled to a </a:t>
            </a:r>
            <a:r>
              <a:rPr lang="en-US" sz="2000" u="sng" dirty="0">
                <a:solidFill>
                  <a:srgbClr val="FF0000"/>
                </a:solidFill>
              </a:rPr>
              <a:t>pre-discount</a:t>
            </a:r>
            <a:r>
              <a:rPr lang="en-US" sz="2000" dirty="0"/>
              <a:t> cap of $150 per student, or a minimum building cap of $9200, </a:t>
            </a:r>
            <a:r>
              <a:rPr lang="en-US" sz="2000" dirty="0" smtClean="0"/>
              <a:t>over </a:t>
            </a:r>
            <a:r>
              <a:rPr lang="en-US" sz="2000" dirty="0"/>
              <a:t>a rolling five years</a:t>
            </a:r>
          </a:p>
          <a:p>
            <a:pPr lvl="1">
              <a:lnSpc>
                <a:spcPts val="2640"/>
              </a:lnSpc>
            </a:pPr>
            <a:r>
              <a:rPr lang="en-US" sz="1800" dirty="0"/>
              <a:t>AVTS budget is based on maximum density of </a:t>
            </a:r>
            <a:r>
              <a:rPr lang="en-US" sz="1800" dirty="0" smtClean="0"/>
              <a:t>students</a:t>
            </a:r>
          </a:p>
          <a:p>
            <a:pPr lvl="1">
              <a:lnSpc>
                <a:spcPts val="2640"/>
              </a:lnSpc>
            </a:pPr>
            <a:r>
              <a:rPr lang="en-US" sz="1800" dirty="0" smtClean="0"/>
              <a:t>Library budget is $2.30 per square foot, ($5.00 per square foot for urban libraries)</a:t>
            </a:r>
          </a:p>
          <a:p>
            <a:pPr>
              <a:lnSpc>
                <a:spcPts val="2640"/>
              </a:lnSpc>
            </a:pPr>
            <a:r>
              <a:rPr lang="en-US" sz="2000" dirty="0"/>
              <a:t>Money is allocated </a:t>
            </a:r>
            <a:r>
              <a:rPr lang="en-US" sz="2000" dirty="0">
                <a:solidFill>
                  <a:srgbClr val="FF0000"/>
                </a:solidFill>
              </a:rPr>
              <a:t>per school </a:t>
            </a:r>
            <a:r>
              <a:rPr lang="en-US" sz="2000" dirty="0"/>
              <a:t>(not on a </a:t>
            </a:r>
            <a:r>
              <a:rPr lang="en-US" sz="2000" dirty="0" smtClean="0"/>
              <a:t>shared-district basis</a:t>
            </a:r>
            <a:r>
              <a:rPr lang="en-US" sz="2000" dirty="0"/>
              <a:t>), and applicants </a:t>
            </a:r>
            <a:r>
              <a:rPr lang="en-US" sz="2000" dirty="0">
                <a:solidFill>
                  <a:srgbClr val="FF0000"/>
                </a:solidFill>
              </a:rPr>
              <a:t>cannot</a:t>
            </a:r>
            <a:r>
              <a:rPr lang="en-US" sz="2000" dirty="0"/>
              <a:t> move funding from one school to </a:t>
            </a:r>
            <a:r>
              <a:rPr lang="en-US" sz="2000" dirty="0" smtClean="0"/>
              <a:t>another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2, 5-Year Budget Caps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640"/>
              </a:lnSpc>
            </a:pPr>
            <a:r>
              <a:rPr lang="en-US" sz="2000" dirty="0"/>
              <a:t>Money must be spent during funding year (cannot apply for full budget and spend down over multiple years)</a:t>
            </a:r>
          </a:p>
          <a:p>
            <a:pPr lvl="1">
              <a:lnSpc>
                <a:spcPts val="2640"/>
              </a:lnSpc>
            </a:pPr>
            <a:r>
              <a:rPr lang="en-US" sz="1800" dirty="0"/>
              <a:t>FY 2016 = April 1, 2016 – September 30, 2017</a:t>
            </a:r>
          </a:p>
          <a:p>
            <a:pPr lvl="1">
              <a:lnSpc>
                <a:spcPts val="2640"/>
              </a:lnSpc>
            </a:pPr>
            <a:r>
              <a:rPr lang="en-US" sz="1800" dirty="0"/>
              <a:t>There is no provision to allow applicants to spend funds and be reimbursed in a later year</a:t>
            </a:r>
          </a:p>
          <a:p>
            <a:pPr>
              <a:lnSpc>
                <a:spcPts val="2640"/>
              </a:lnSpc>
            </a:pPr>
            <a:r>
              <a:rPr lang="en-US" sz="2000" dirty="0"/>
              <a:t>Can use school’s entire budget all in a single year or can apply over multiple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9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Category 2 </a:t>
            </a:r>
            <a:r>
              <a:rPr lang="en-US" dirty="0" smtClean="0"/>
              <a:t>– Enrollment Anomalies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If enrollment increases, you receive benefit of extra students next </a:t>
            </a:r>
            <a:r>
              <a:rPr lang="en-US" sz="2400" dirty="0" smtClean="0"/>
              <a:t>year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 enrollment decreases, you aren’t required to pay back funds</a:t>
            </a:r>
            <a:endParaRPr lang="en-US" sz="2400" dirty="0"/>
          </a:p>
          <a:p>
            <a:r>
              <a:rPr lang="en-US" sz="2400" dirty="0" smtClean="0"/>
              <a:t>New </a:t>
            </a:r>
            <a:r>
              <a:rPr lang="en-US" sz="2400" dirty="0"/>
              <a:t>schools may </a:t>
            </a:r>
            <a:r>
              <a:rPr lang="en-US" sz="2400" dirty="0">
                <a:solidFill>
                  <a:srgbClr val="FF0000"/>
                </a:solidFill>
              </a:rPr>
              <a:t>estimate</a:t>
            </a:r>
            <a:r>
              <a:rPr lang="en-US" sz="2400" dirty="0"/>
              <a:t> the number of students who will be attending the new school and seek funding based on that </a:t>
            </a:r>
            <a:r>
              <a:rPr lang="en-US" sz="2400" dirty="0" smtClean="0"/>
              <a:t>estimate</a:t>
            </a:r>
          </a:p>
          <a:p>
            <a:pPr lvl="1"/>
            <a:r>
              <a:rPr lang="en-US" sz="2000" dirty="0" smtClean="0"/>
              <a:t>However</a:t>
            </a:r>
            <a:r>
              <a:rPr lang="en-US" sz="2000" dirty="0"/>
              <a:t>, if an applicant </a:t>
            </a:r>
            <a:r>
              <a:rPr lang="en-US" sz="2000" dirty="0">
                <a:solidFill>
                  <a:srgbClr val="FF0000"/>
                </a:solidFill>
              </a:rPr>
              <a:t>overestimates</a:t>
            </a:r>
            <a:r>
              <a:rPr lang="en-US" sz="2000" dirty="0"/>
              <a:t> the number of students who enroll in that school, it must return to USAC by the end of the next funding year any </a:t>
            </a:r>
            <a:r>
              <a:rPr lang="en-US" sz="2000" dirty="0">
                <a:solidFill>
                  <a:srgbClr val="FF0000"/>
                </a:solidFill>
              </a:rPr>
              <a:t>excess funding </a:t>
            </a:r>
            <a:r>
              <a:rPr lang="en-US" sz="2000" dirty="0"/>
              <a:t>based on the actual number of enrolled </a:t>
            </a:r>
            <a:r>
              <a:rPr lang="en-US" sz="2000" dirty="0" smtClean="0"/>
              <a:t>students</a:t>
            </a:r>
          </a:p>
          <a:p>
            <a:r>
              <a:rPr lang="en-US" sz="2400" dirty="0"/>
              <a:t>Students who attend </a:t>
            </a:r>
            <a:r>
              <a:rPr lang="en-US" sz="2400" dirty="0">
                <a:solidFill>
                  <a:srgbClr val="FF0000"/>
                </a:solidFill>
              </a:rPr>
              <a:t>multiple</a:t>
            </a:r>
            <a:r>
              <a:rPr lang="en-US" sz="2400" dirty="0"/>
              <a:t> schools, such as those that attend CTCs or Intermediate Units part-time, may be counted by </a:t>
            </a:r>
            <a:r>
              <a:rPr lang="en-US" sz="2400" dirty="0">
                <a:solidFill>
                  <a:srgbClr val="FF0000"/>
                </a:solidFill>
              </a:rPr>
              <a:t>both</a:t>
            </a:r>
            <a:r>
              <a:rPr lang="en-US" sz="2400" dirty="0"/>
              <a:t> schools in order to ensure appropriate LAN/WLAN deployment for both buildings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What is Julie’s Role?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Under contract with PDE to serve as PA E-rate Coordinator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Provide outreach and training to schools and libraries in PA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Represent PA before federal policymakers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Maintain PA E-rate website and listserve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Act as resource when E-rate administrator can’t help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2320656-B88F-4710-9887-CB003B56DCEE}" type="slidenum">
              <a:rPr lang="en-US">
                <a:solidFill>
                  <a:schemeClr val="tx2"/>
                </a:solidFill>
              </a:rPr>
              <a:pPr eaLnBrk="1" hangingPunct="1"/>
              <a:t>6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Category 2 </a:t>
            </a:r>
            <a:r>
              <a:rPr lang="en-US" dirty="0" smtClean="0"/>
              <a:t>Funding Budgets - NIFs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Non-Instructional Facilities (NIFs) don’t have C2 budgets because there is no student population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If equipment is located in the NIF and serves a school(s), that school’s budget can be used to fund the equipment</a:t>
            </a:r>
          </a:p>
          <a:p>
            <a:pPr lvl="1">
              <a:lnSpc>
                <a:spcPct val="120000"/>
              </a:lnSpc>
            </a:pPr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2 Budgets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Any funding commitments that </a:t>
            </a:r>
            <a:r>
              <a:rPr lang="en-US" altLang="en-US" dirty="0" smtClean="0"/>
              <a:t>include a school or library as a </a:t>
            </a:r>
            <a:r>
              <a:rPr lang="en-US" altLang="en-US" dirty="0"/>
              <a:t>recipient of service in </a:t>
            </a:r>
            <a:r>
              <a:rPr lang="en-US" altLang="en-US" dirty="0" smtClean="0"/>
              <a:t>that funding year will count </a:t>
            </a:r>
            <a:r>
              <a:rPr lang="en-US" altLang="en-US" dirty="0"/>
              <a:t>against your pre-discount budget for that </a:t>
            </a:r>
            <a:r>
              <a:rPr lang="en-US" altLang="en-US" dirty="0" smtClean="0"/>
              <a:t>entity</a:t>
            </a: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dirty="0"/>
              <a:t>If </a:t>
            </a:r>
            <a:r>
              <a:rPr lang="en-US" altLang="en-US" dirty="0" smtClean="0"/>
              <a:t>not all committed funding is spent, you </a:t>
            </a:r>
            <a:r>
              <a:rPr lang="en-US" altLang="en-US" dirty="0"/>
              <a:t>can file </a:t>
            </a:r>
            <a:r>
              <a:rPr lang="en-US" altLang="en-US" dirty="0" smtClean="0"/>
              <a:t>a Form </a:t>
            </a:r>
            <a:r>
              <a:rPr lang="en-US" altLang="en-US" dirty="0"/>
              <a:t>500 to return the </a:t>
            </a:r>
            <a:r>
              <a:rPr lang="en-US" altLang="en-US" dirty="0" smtClean="0"/>
              <a:t>remaining unused commitment to USAC</a:t>
            </a:r>
            <a:endParaRPr lang="en-US" altLang="en-US" dirty="0"/>
          </a:p>
          <a:p>
            <a:pPr marL="742950" lvl="2" indent="-342900"/>
            <a:r>
              <a:rPr lang="en-US" altLang="en-US" dirty="0"/>
              <a:t>If entities are sharing the service, </a:t>
            </a:r>
            <a:r>
              <a:rPr lang="en-US" altLang="en-US" dirty="0" smtClean="0"/>
              <a:t>USAC will </a:t>
            </a:r>
            <a:r>
              <a:rPr lang="en-US" altLang="en-US" dirty="0"/>
              <a:t>need specific information so that </a:t>
            </a:r>
            <a:r>
              <a:rPr lang="en-US" altLang="en-US" dirty="0" smtClean="0"/>
              <a:t>they know </a:t>
            </a:r>
            <a:r>
              <a:rPr lang="en-US" altLang="en-US" dirty="0"/>
              <a:t>how to apply the returned funds to specific </a:t>
            </a:r>
            <a:r>
              <a:rPr lang="en-US" altLang="en-US" dirty="0" smtClean="0"/>
              <a:t>entities</a:t>
            </a:r>
            <a:endParaRPr lang="en-US" altLang="en-US" dirty="0"/>
          </a:p>
          <a:p>
            <a:r>
              <a:rPr lang="en-US" dirty="0" smtClean="0"/>
              <a:t>Limited C2 Budget Calculator: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en-US" sz="2800" dirty="0" smtClean="0">
                <a:solidFill>
                  <a:srgbClr val="FF0000"/>
                </a:solidFill>
                <a:hlinkClick r:id="rId2"/>
              </a:rPr>
              <a:t>www.fundsforlearning.com/schoolDistCalculator.php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USAC C2 Budget Calculator, including impact of previously-committed funds, will be available soon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0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Category 2 Funding Budget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56" y="1295400"/>
            <a:ext cx="8293443" cy="48768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Budget Cap is the </a:t>
            </a:r>
            <a:r>
              <a:rPr lang="en-US" dirty="0" smtClean="0">
                <a:solidFill>
                  <a:srgbClr val="FF0000"/>
                </a:solidFill>
              </a:rPr>
              <a:t>pre-discount price</a:t>
            </a:r>
            <a:r>
              <a:rPr lang="en-US" dirty="0" smtClean="0"/>
              <a:t>.  E-rate discounts will then apply </a:t>
            </a:r>
            <a:r>
              <a:rPr lang="en-US" dirty="0" smtClean="0">
                <a:solidFill>
                  <a:srgbClr val="FF0000"/>
                </a:solidFill>
              </a:rPr>
              <a:t>on top of </a:t>
            </a:r>
            <a:r>
              <a:rPr lang="en-US" dirty="0" smtClean="0"/>
              <a:t>the budget cap.</a:t>
            </a:r>
          </a:p>
          <a:p>
            <a:r>
              <a:rPr lang="en-US" dirty="0" smtClean="0"/>
              <a:t>In this example, district would still owe 30% non-discounted share.</a:t>
            </a:r>
            <a:endParaRPr lang="en-US" dirty="0"/>
          </a:p>
          <a:p>
            <a:pPr marL="0" indent="0">
              <a:buNone/>
            </a:pPr>
            <a:endParaRPr lang="en-US" sz="1900" i="1" dirty="0" smtClean="0"/>
          </a:p>
          <a:p>
            <a:pPr marL="0" indent="0" algn="ctr">
              <a:buNone/>
            </a:pPr>
            <a:r>
              <a:rPr lang="en-US" sz="1900" i="1" dirty="0" smtClean="0"/>
              <a:t>* Although 50 x $150 = $7,500, the minimum floor is invoked </a:t>
            </a:r>
          </a:p>
          <a:p>
            <a:pPr marL="0" indent="0" algn="ctr">
              <a:buNone/>
            </a:pPr>
            <a:r>
              <a:rPr lang="en-US" sz="1900" i="1" dirty="0" smtClean="0"/>
              <a:t>because school has less than 62 students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62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904118"/>
              </p:ext>
            </p:extLst>
          </p:nvPr>
        </p:nvGraphicFramePr>
        <p:xfrm>
          <a:off x="457200" y="1524000"/>
          <a:ext cx="83058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990600"/>
                <a:gridCol w="609600"/>
                <a:gridCol w="838200"/>
                <a:gridCol w="914400"/>
                <a:gridCol w="914400"/>
                <a:gridCol w="838200"/>
                <a:gridCol w="1143000"/>
              </a:tblGrid>
              <a:tr h="1074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School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Maximum Density Student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Count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Budget Multiplier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5-Year Budget Cap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E-rate Discount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E-rate Funding Cap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District's Share %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District's Share $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43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Plainfield Elementary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$150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$9,200*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70%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$6,440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$2,760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62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Jacksonville Middle School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105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$150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$15,750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70%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$11,025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$4,725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362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Newville High School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325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$150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$48,750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70%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$34,125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$14,625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6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1088985"/>
            <a:ext cx="8013192" cy="163677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/>
              <a:t>Questions about </a:t>
            </a:r>
            <a:r>
              <a:rPr lang="en-US" sz="4400" b="1" dirty="0" smtClean="0"/>
              <a:t>category 2 budgets?</a:t>
            </a:r>
            <a:endParaRPr lang="en-US" sz="4400" b="1" dirty="0"/>
          </a:p>
        </p:txBody>
      </p:sp>
      <p:sp>
        <p:nvSpPr>
          <p:cNvPr id="3789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68E682-6C87-4F54-BB00-5188E4CAE703}" type="slidenum">
              <a:rPr lang="en-US">
                <a:solidFill>
                  <a:schemeClr val="bg2"/>
                </a:solidFill>
              </a:rPr>
              <a:pPr eaLnBrk="1" hangingPunct="1"/>
              <a:t>63</a:t>
            </a:fld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Picture 2" descr="https://encrypted-tbn0.gstatic.com/images?q=tbn:ANd9GcQXDnkiz6z8Vx4I7zQyE6yHllL-SN6tv1kFTGWfQjgyui5DWDR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1083"/>
            <a:ext cx="1752600" cy="233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23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1200" y="1219200"/>
            <a:ext cx="6781800" cy="1828800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4900" b="1" dirty="0" smtClean="0">
                <a:solidFill>
                  <a:srgbClr val="00B050"/>
                </a:solidFill>
              </a:rPr>
              <a:t/>
            </a:r>
            <a:br>
              <a:rPr lang="en-US" sz="4900" b="1" dirty="0" smtClean="0">
                <a:solidFill>
                  <a:srgbClr val="00B050"/>
                </a:solidFill>
              </a:rPr>
            </a:br>
            <a:r>
              <a:rPr lang="en-US" sz="4900" b="1" dirty="0" smtClean="0">
                <a:solidFill>
                  <a:srgbClr val="00B050"/>
                </a:solidFill>
              </a:rPr>
              <a:t> What’s Eligible and Not Eligible for</a:t>
            </a:r>
            <a:br>
              <a:rPr lang="en-US" sz="4900" b="1" dirty="0" smtClean="0">
                <a:solidFill>
                  <a:srgbClr val="00B050"/>
                </a:solidFill>
              </a:rPr>
            </a:br>
            <a:r>
              <a:rPr lang="en-US" sz="4900" b="1" dirty="0" smtClean="0">
                <a:solidFill>
                  <a:srgbClr val="00B050"/>
                </a:solidFill>
              </a:rPr>
              <a:t>Category 2 Funding?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BE83D5-4B24-44C4-882C-EA4C87E05CCF}" type="slidenum">
              <a:rPr lang="en-US">
                <a:solidFill>
                  <a:srgbClr val="FFFFFF"/>
                </a:solidFill>
              </a:rPr>
              <a:pPr eaLnBrk="1" hangingPunct="1"/>
              <a:t>64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1"/>
            <a:ext cx="152502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2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2 </a:t>
            </a:r>
            <a:r>
              <a:rPr lang="en-US" b="1" dirty="0" smtClean="0"/>
              <a:t>Ineligible</a:t>
            </a:r>
            <a:r>
              <a:rPr lang="en-US" dirty="0" smtClean="0"/>
              <a:t>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Servers (except caching)</a:t>
            </a:r>
          </a:p>
          <a:p>
            <a:r>
              <a:rPr lang="en-US" dirty="0" smtClean="0"/>
              <a:t>Software</a:t>
            </a:r>
          </a:p>
          <a:p>
            <a:r>
              <a:rPr lang="en-US" dirty="0"/>
              <a:t>Storage Devices</a:t>
            </a:r>
          </a:p>
          <a:p>
            <a:r>
              <a:rPr lang="en-US" dirty="0"/>
              <a:t>Telephone Components</a:t>
            </a:r>
          </a:p>
          <a:p>
            <a:r>
              <a:rPr lang="en-US" dirty="0"/>
              <a:t>Video Components</a:t>
            </a:r>
          </a:p>
          <a:p>
            <a:r>
              <a:rPr lang="en-US" dirty="0"/>
              <a:t>VOIP Components</a:t>
            </a:r>
          </a:p>
          <a:p>
            <a:r>
              <a:rPr lang="en-US" dirty="0"/>
              <a:t>End-User Devices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E0E30-9F71-4708-AC8A-DD3A5789F8BF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219200"/>
            <a:ext cx="8153400" cy="0"/>
          </a:xfrm>
          <a:prstGeom prst="line">
            <a:avLst/>
          </a:prstGeom>
          <a:ln w="22225">
            <a:solidFill>
              <a:srgbClr val="F4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1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Category 2 </a:t>
            </a:r>
            <a:r>
              <a:rPr lang="en-US" b="1" dirty="0" smtClean="0"/>
              <a:t>Eligible</a:t>
            </a:r>
            <a:r>
              <a:rPr lang="en-US" dirty="0" smtClean="0"/>
              <a:t> Items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Access Points</a:t>
            </a:r>
          </a:p>
          <a:p>
            <a:r>
              <a:rPr lang="en-US" dirty="0" smtClean="0"/>
              <a:t>Cabling</a:t>
            </a:r>
          </a:p>
          <a:p>
            <a:r>
              <a:rPr lang="en-US" dirty="0" smtClean="0"/>
              <a:t>Caching Servers *new*</a:t>
            </a:r>
          </a:p>
          <a:p>
            <a:r>
              <a:rPr lang="en-US" dirty="0" smtClean="0"/>
              <a:t>Firewalls</a:t>
            </a:r>
          </a:p>
          <a:p>
            <a:r>
              <a:rPr lang="en-US" dirty="0" smtClean="0"/>
              <a:t>Network Switches</a:t>
            </a:r>
          </a:p>
          <a:p>
            <a:r>
              <a:rPr lang="en-US" dirty="0" smtClean="0"/>
              <a:t>Antennas</a:t>
            </a:r>
          </a:p>
          <a:p>
            <a:r>
              <a:rPr lang="en-US" dirty="0" smtClean="0"/>
              <a:t>Routers</a:t>
            </a:r>
          </a:p>
          <a:p>
            <a:r>
              <a:rPr lang="en-US" dirty="0" smtClean="0"/>
              <a:t>Racks and UPSs</a:t>
            </a:r>
          </a:p>
          <a:p>
            <a:pPr lvl="1"/>
            <a:r>
              <a:rPr lang="en-US" dirty="0" smtClean="0"/>
              <a:t>That support eligible equipment only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Wireless LAN Controllers</a:t>
            </a:r>
          </a:p>
          <a:p>
            <a:r>
              <a:rPr lang="en-US" sz="2000" dirty="0" smtClean="0"/>
              <a:t>Improvements, upgrades and software necessary to support eligible broadband internal connections components</a:t>
            </a:r>
          </a:p>
          <a:p>
            <a:r>
              <a:rPr lang="en-US" sz="2000" dirty="0"/>
              <a:t>Basic Maintenance Services for eligible equipment</a:t>
            </a:r>
          </a:p>
          <a:p>
            <a:pPr lvl="1"/>
            <a:r>
              <a:rPr lang="en-US" sz="2000" dirty="0"/>
              <a:t>Repair of equipment, cable maintenance, basic tech support, configuration changes</a:t>
            </a:r>
          </a:p>
          <a:p>
            <a:r>
              <a:rPr lang="en-US" sz="2000" dirty="0" smtClean="0"/>
              <a:t>Cloud-based functionality of this equipment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66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219200"/>
            <a:ext cx="8077200" cy="0"/>
          </a:xfrm>
          <a:prstGeom prst="line">
            <a:avLst/>
          </a:prstGeom>
          <a:ln w="22225">
            <a:solidFill>
              <a:srgbClr val="F4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4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Category 2 Eligible in FY 2015 &amp;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Managed </a:t>
            </a:r>
            <a:r>
              <a:rPr lang="en-US" sz="2400" dirty="0"/>
              <a:t>Internal Broadband Services (MIBS) </a:t>
            </a:r>
            <a:r>
              <a:rPr lang="en-US" sz="2400" dirty="0" smtClean="0"/>
              <a:t>which </a:t>
            </a:r>
            <a:r>
              <a:rPr lang="en-US" sz="2400" dirty="0"/>
              <a:t>cover the operation, management, or monitoring of a LAN or </a:t>
            </a:r>
            <a:r>
              <a:rPr lang="en-US" sz="2400" dirty="0" smtClean="0"/>
              <a:t>WLAN</a:t>
            </a:r>
          </a:p>
          <a:p>
            <a:pPr lvl="2"/>
            <a:r>
              <a:rPr lang="en-US" sz="2000" dirty="0" smtClean="0"/>
              <a:t>Could also include the leasing of equipment</a:t>
            </a:r>
          </a:p>
          <a:p>
            <a:pPr lvl="2"/>
            <a:r>
              <a:rPr lang="en-US" sz="2000" dirty="0" smtClean="0"/>
              <a:t>Paying </a:t>
            </a:r>
            <a:r>
              <a:rPr lang="en-US" sz="2000" dirty="0"/>
              <a:t>an outside vendor to own/maintain the equipment</a:t>
            </a:r>
          </a:p>
          <a:p>
            <a:pPr lvl="2"/>
            <a:r>
              <a:rPr lang="en-US" sz="2000" dirty="0"/>
              <a:t>Paying an outside vendor to maintain school-owned equipment</a:t>
            </a:r>
          </a:p>
          <a:p>
            <a:r>
              <a:rPr lang="en-US" sz="2400" dirty="0"/>
              <a:t>Eligible for $</a:t>
            </a:r>
            <a:r>
              <a:rPr lang="en-US" sz="2400" dirty="0" smtClean="0"/>
              <a:t>30/year/student</a:t>
            </a:r>
          </a:p>
          <a:p>
            <a:r>
              <a:rPr lang="en-US" sz="2400" dirty="0" smtClean="0"/>
              <a:t>Unless FCC extends eligibility, these items will sunset eligibility at the end of FY 2016</a:t>
            </a:r>
          </a:p>
          <a:p>
            <a:pPr lvl="1"/>
            <a:r>
              <a:rPr lang="en-US" sz="2000" dirty="0" smtClean="0"/>
              <a:t>Exception to Sunset:  Applicants that received funding approval in FY 2015 and FY 2016 for these items may continue to obtain funding for FY 2017-FY 2019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3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Category 2 Eligibility, etc...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Installation </a:t>
            </a:r>
            <a:r>
              <a:rPr lang="en-US" dirty="0"/>
              <a:t>and configuration </a:t>
            </a:r>
            <a:r>
              <a:rPr lang="en-US" dirty="0" smtClean="0"/>
              <a:t>are eligible</a:t>
            </a:r>
          </a:p>
          <a:p>
            <a:pPr lvl="1"/>
            <a:r>
              <a:rPr lang="en-US" dirty="0" smtClean="0"/>
              <a:t>Do not have </a:t>
            </a:r>
            <a:r>
              <a:rPr lang="en-US" dirty="0"/>
              <a:t>to be provided by the same </a:t>
            </a:r>
            <a:r>
              <a:rPr lang="en-US" dirty="0" smtClean="0"/>
              <a:t>vendor (new)</a:t>
            </a:r>
          </a:p>
          <a:p>
            <a:r>
              <a:rPr lang="en-US" dirty="0"/>
              <a:t>Also eligible:</a:t>
            </a:r>
          </a:p>
          <a:p>
            <a:pPr lvl="1"/>
            <a:r>
              <a:rPr lang="en-US" sz="2400" dirty="0"/>
              <a:t>Taxes, surcharges and other similar reasonable charges</a:t>
            </a:r>
          </a:p>
          <a:p>
            <a:pPr lvl="1"/>
            <a:r>
              <a:rPr lang="en-US" sz="2400" dirty="0"/>
              <a:t>Shipping charges</a:t>
            </a:r>
          </a:p>
          <a:p>
            <a:pPr lvl="1"/>
            <a:r>
              <a:rPr lang="en-US" sz="2400" dirty="0"/>
              <a:t>Training on how to use eligible </a:t>
            </a:r>
            <a:r>
              <a:rPr lang="en-US" sz="2400" dirty="0" smtClean="0"/>
              <a:t>equipment</a:t>
            </a:r>
            <a:endParaRPr lang="en-US" dirty="0"/>
          </a:p>
          <a:p>
            <a:r>
              <a:rPr lang="en-US" dirty="0"/>
              <a:t>Multi-year licenses are eligible and can be </a:t>
            </a:r>
            <a:r>
              <a:rPr lang="en-US" dirty="0" smtClean="0"/>
              <a:t>requested in </a:t>
            </a:r>
            <a:r>
              <a:rPr lang="en-US" dirty="0"/>
              <a:t>full in first year</a:t>
            </a:r>
          </a:p>
          <a:p>
            <a:r>
              <a:rPr lang="en-US" dirty="0"/>
              <a:t>Eligible equipment may be purchased and/or installed on or after </a:t>
            </a:r>
            <a:r>
              <a:rPr lang="en-US" dirty="0">
                <a:solidFill>
                  <a:srgbClr val="FF0000"/>
                </a:solidFill>
              </a:rPr>
              <a:t>April 1</a:t>
            </a:r>
            <a:r>
              <a:rPr lang="en-US" dirty="0"/>
              <a:t> prior to the beginning of the funding </a:t>
            </a:r>
            <a:r>
              <a:rPr lang="en-US" dirty="0" smtClean="0"/>
              <a:t>year</a:t>
            </a:r>
          </a:p>
          <a:p>
            <a:pPr lvl="1"/>
            <a:r>
              <a:rPr lang="en-US" dirty="0" smtClean="0"/>
              <a:t>Must be purchased/installed before </a:t>
            </a:r>
            <a:r>
              <a:rPr lang="en-US" dirty="0" smtClean="0">
                <a:solidFill>
                  <a:srgbClr val="FF0000"/>
                </a:solidFill>
              </a:rPr>
              <a:t>September 30 </a:t>
            </a:r>
            <a:r>
              <a:rPr lang="en-US" dirty="0" smtClean="0"/>
              <a:t>of the following year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2 Bidding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discuss Category 2 bidding options and requirements at end of the day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0413" cy="711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41837"/>
                </a:solidFill>
              </a:rPr>
              <a:t>www.e-ratepa.org</a:t>
            </a:r>
            <a:endParaRPr lang="en-US" sz="4400" dirty="0">
              <a:solidFill>
                <a:srgbClr val="F41837"/>
              </a:solidFill>
            </a:endParaRPr>
          </a:p>
        </p:txBody>
      </p:sp>
      <p:sp>
        <p:nvSpPr>
          <p:cNvPr id="1946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29F510-C5C8-4913-A465-0D93B14E272E}" type="slidenum">
              <a:rPr lang="en-US">
                <a:solidFill>
                  <a:schemeClr val="tx2"/>
                </a:solidFill>
              </a:rPr>
              <a:pPr eaLnBrk="1" hangingPunct="1"/>
              <a:t>7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293" y="838199"/>
            <a:ext cx="6514225" cy="590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810000" y="1447800"/>
            <a:ext cx="870405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1219200"/>
            <a:ext cx="8013192" cy="163677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/>
              <a:t>Questions about </a:t>
            </a:r>
            <a:r>
              <a:rPr lang="en-US" sz="4400" b="1" dirty="0" smtClean="0"/>
              <a:t>category 2 eligibility?</a:t>
            </a:r>
            <a:endParaRPr lang="en-US" sz="4400" b="1" dirty="0"/>
          </a:p>
        </p:txBody>
      </p:sp>
      <p:sp>
        <p:nvSpPr>
          <p:cNvPr id="3789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68E682-6C87-4F54-BB00-5188E4CAE703}" type="slidenum">
              <a:rPr lang="en-US">
                <a:solidFill>
                  <a:schemeClr val="bg2"/>
                </a:solidFill>
              </a:rPr>
              <a:pPr eaLnBrk="1" hangingPunct="1"/>
              <a:t>70</a:t>
            </a:fld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Picture 2" descr="https://encrypted-tbn0.gstatic.com/images?q=tbn:ANd9GcQXDnkiz6z8Vx4I7zQyE6yHllL-SN6tv1kFTGWfQjgyui5DWDR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1083"/>
            <a:ext cx="1752600" cy="233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dirty="0" smtClean="0"/>
              <a:t>Category 2 E-rate </a:t>
            </a:r>
            <a:r>
              <a:rPr lang="en-US" dirty="0" smtClean="0"/>
              <a:t>Bidding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Applicants should not contact a potential vendor ahead </a:t>
            </a:r>
            <a:r>
              <a:rPr lang="en-US" sz="2600" dirty="0"/>
              <a:t>of bidding to seek equipment </a:t>
            </a:r>
            <a:r>
              <a:rPr lang="en-US" sz="2600" dirty="0" smtClean="0"/>
              <a:t>list (E-rate rule)</a:t>
            </a:r>
            <a:endParaRPr lang="en-US" sz="2600" dirty="0"/>
          </a:p>
          <a:p>
            <a:pPr lvl="1"/>
            <a:r>
              <a:rPr lang="en-US" sz="2400" dirty="0" smtClean="0"/>
              <a:t>Service </a:t>
            </a:r>
            <a:r>
              <a:rPr lang="en-US" sz="2400" dirty="0"/>
              <a:t>providers are allowed to answer general questions about the products and services they sell in response to applicant inquiries, but they may not prepare any part of a RFP or spec sheet that will be used by the applicant for conducting a competitive bid procurement. </a:t>
            </a:r>
          </a:p>
          <a:p>
            <a:pPr lvl="1"/>
            <a:r>
              <a:rPr lang="en-US" sz="2400" dirty="0" smtClean="0"/>
              <a:t>If </a:t>
            </a:r>
            <a:r>
              <a:rPr lang="en-US" sz="2400" dirty="0"/>
              <a:t>you don’t know exactly what equipment you need, list general equipment needs (wireless controller, WAPs for 35 classrooms, and installation), and then perhaps a site walk-through</a:t>
            </a:r>
          </a:p>
          <a:p>
            <a:pPr lvl="1"/>
            <a:endParaRPr lang="en-US" sz="2400" dirty="0"/>
          </a:p>
          <a:p>
            <a:r>
              <a:rPr lang="en-US" sz="2600" dirty="0" smtClean="0"/>
              <a:t>Equipment </a:t>
            </a:r>
            <a:r>
              <a:rPr lang="en-US" sz="2600" dirty="0"/>
              <a:t>list </a:t>
            </a:r>
            <a:r>
              <a:rPr lang="en-US" sz="2600" dirty="0">
                <a:solidFill>
                  <a:srgbClr val="FF0000"/>
                </a:solidFill>
              </a:rPr>
              <a:t>MUST </a:t>
            </a:r>
            <a:r>
              <a:rPr lang="en-US" sz="2600" dirty="0"/>
              <a:t>allow for equivalent manufacturer’s products to be bid (E-rate rule)</a:t>
            </a:r>
          </a:p>
          <a:p>
            <a:pPr lvl="1"/>
            <a:r>
              <a:rPr lang="en-US" sz="2600" dirty="0"/>
              <a:t>“Cisco 48-port </a:t>
            </a:r>
            <a:r>
              <a:rPr lang="en-US" sz="2600" dirty="0" err="1"/>
              <a:t>PoE</a:t>
            </a:r>
            <a:r>
              <a:rPr lang="en-US" sz="2600" dirty="0"/>
              <a:t> Switch or equipment that is equivalent in functionality and quality</a:t>
            </a:r>
            <a:r>
              <a:rPr lang="en-US" sz="2600" dirty="0" smtClean="0"/>
              <a:t>”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May include a requirement that equivalent equipment must be fully compatible with District’s existing XYZ equipment</a:t>
            </a:r>
            <a:endParaRPr lang="en-US" sz="2600" dirty="0">
              <a:solidFill>
                <a:srgbClr val="FF0000"/>
              </a:solidFill>
            </a:endParaRPr>
          </a:p>
          <a:p>
            <a:endParaRPr lang="en-US" sz="2600" dirty="0" smtClean="0"/>
          </a:p>
          <a:p>
            <a:pPr lvl="2"/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3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2 </a:t>
            </a:r>
            <a:r>
              <a:rPr lang="en-US" dirty="0" smtClean="0"/>
              <a:t>Bidding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 smtClean="0"/>
              <a:t>Form 470</a:t>
            </a:r>
          </a:p>
          <a:p>
            <a:pPr lvl="1"/>
            <a:r>
              <a:rPr lang="en-US" sz="2200" dirty="0" smtClean="0"/>
              <a:t>Form </a:t>
            </a:r>
            <a:r>
              <a:rPr lang="en-US" sz="2200" dirty="0"/>
              <a:t>470 </a:t>
            </a:r>
            <a:r>
              <a:rPr lang="en-US" sz="2200" u="sng" dirty="0" smtClean="0"/>
              <a:t>only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Nonpublic </a:t>
            </a:r>
            <a:r>
              <a:rPr lang="en-US" sz="2200" dirty="0">
                <a:solidFill>
                  <a:srgbClr val="FF0000"/>
                </a:solidFill>
              </a:rPr>
              <a:t>schools and </a:t>
            </a:r>
            <a:r>
              <a:rPr lang="en-US" sz="2200" dirty="0" smtClean="0">
                <a:solidFill>
                  <a:srgbClr val="FF0000"/>
                </a:solidFill>
              </a:rPr>
              <a:t>libraries (no RFP required)</a:t>
            </a:r>
            <a:endParaRPr lang="en-US" sz="2200" dirty="0" smtClean="0"/>
          </a:p>
          <a:p>
            <a:pPr lvl="2"/>
            <a:r>
              <a:rPr lang="en-US" sz="2200" dirty="0" smtClean="0"/>
              <a:t>Must list </a:t>
            </a:r>
            <a:r>
              <a:rPr lang="en-US" sz="2200" dirty="0"/>
              <a:t>“or equivalent” if listing manufacturer’s name or model # on Form </a:t>
            </a:r>
            <a:r>
              <a:rPr lang="en-US" sz="2200" dirty="0" smtClean="0"/>
              <a:t>470</a:t>
            </a:r>
          </a:p>
          <a:p>
            <a:pPr lvl="2"/>
            <a:r>
              <a:rPr lang="en-US" sz="2200" dirty="0" smtClean="0"/>
              <a:t>RFP not required for nonpublic schools and libraries</a:t>
            </a:r>
          </a:p>
          <a:p>
            <a:pPr lvl="1"/>
            <a:r>
              <a:rPr lang="en-US" sz="2200" dirty="0" smtClean="0"/>
              <a:t>Form 470 </a:t>
            </a:r>
            <a:r>
              <a:rPr lang="en-US" sz="2200" i="1" dirty="0" smtClean="0"/>
              <a:t>and</a:t>
            </a:r>
            <a:r>
              <a:rPr lang="en-US" sz="2200" dirty="0" smtClean="0"/>
              <a:t> RFP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Public school entities</a:t>
            </a:r>
            <a:endParaRPr lang="en-US" sz="2200" dirty="0" smtClean="0"/>
          </a:p>
          <a:p>
            <a:pPr lvl="2"/>
            <a:r>
              <a:rPr lang="en-US" sz="2200" dirty="0" smtClean="0"/>
              <a:t>Most appropriate for wiring projects</a:t>
            </a:r>
          </a:p>
          <a:p>
            <a:pPr marL="0" indent="0">
              <a:buNone/>
            </a:pPr>
            <a:r>
              <a:rPr lang="en-US" sz="2400" b="1" dirty="0" smtClean="0"/>
              <a:t>IU 16 PEPPM Contract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public and nonpublic schools only</a:t>
            </a:r>
            <a:r>
              <a:rPr lang="en-US" sz="2400" dirty="0" smtClean="0"/>
              <a:t>)</a:t>
            </a:r>
          </a:p>
          <a:p>
            <a:pPr marL="1141413" lvl="2" indent="-277813"/>
            <a:r>
              <a:rPr lang="en-US" sz="2200" dirty="0" smtClean="0"/>
              <a:t>Before PEPPM Form 470/RFP was released in August 2015, each IU signed a “letter of agency” permitting IU 16 to competitively bid on behalf of the public and nonpublic schools within its IU in order to meet the new pre-470 LOA requirement</a:t>
            </a:r>
          </a:p>
          <a:p>
            <a:pPr marL="1141413" lvl="2" indent="-277813"/>
            <a:r>
              <a:rPr lang="en-US" sz="2200" dirty="0" smtClean="0">
                <a:solidFill>
                  <a:srgbClr val="FF0000"/>
                </a:solidFill>
              </a:rPr>
              <a:t>Co-Stars </a:t>
            </a:r>
            <a:r>
              <a:rPr lang="en-US" sz="2200" dirty="0" smtClean="0"/>
              <a:t>contract is NOT E-rate eligible because it’s not competitively bid with price being the most heavily weighted factor</a:t>
            </a:r>
          </a:p>
          <a:p>
            <a:pPr marL="914400" lvl="1" indent="-514350">
              <a:buAutoNum type="arabicParenR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Category 2 </a:t>
            </a:r>
            <a:r>
              <a:rPr lang="en-US" dirty="0" smtClean="0"/>
              <a:t>Bidding: 470 plus RFP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Post Form 470 and RFP </a:t>
            </a:r>
            <a:r>
              <a:rPr lang="en-US" sz="2400" dirty="0" smtClean="0"/>
              <a:t>(public school entities)</a:t>
            </a:r>
          </a:p>
          <a:p>
            <a:pPr lvl="1"/>
            <a:r>
              <a:rPr lang="en-US" sz="2200" dirty="0" smtClean="0"/>
              <a:t>RFP required if cost of equipment exceeds $19,400 (state law)</a:t>
            </a:r>
          </a:p>
          <a:p>
            <a:pPr lvl="1"/>
            <a:r>
              <a:rPr lang="en-US" sz="2200" dirty="0" smtClean="0"/>
              <a:t>Form </a:t>
            </a:r>
            <a:r>
              <a:rPr lang="en-US" sz="2200" dirty="0"/>
              <a:t>470 and RFP bidding must be done </a:t>
            </a:r>
            <a:r>
              <a:rPr lang="en-US" sz="2200" dirty="0" smtClean="0"/>
              <a:t>concurrently and bidding window required </a:t>
            </a:r>
            <a:r>
              <a:rPr lang="en-US" sz="2200" dirty="0"/>
              <a:t>to be open for at least 28 days before bids are due (E-rate rule)</a:t>
            </a:r>
          </a:p>
          <a:p>
            <a:pPr lvl="1"/>
            <a:r>
              <a:rPr lang="en-US" sz="2200" dirty="0"/>
              <a:t>RFP must be published in at least 2 local newspapers of general circulation </a:t>
            </a:r>
            <a:r>
              <a:rPr lang="en-US" sz="2200" dirty="0" smtClean="0"/>
              <a:t>once/week for </a:t>
            </a:r>
            <a:r>
              <a:rPr lang="en-US" sz="2200" dirty="0"/>
              <a:t>3 consecutive weeks (state law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u="sng" dirty="0" smtClean="0"/>
              <a:t>Assuming </a:t>
            </a:r>
            <a:r>
              <a:rPr lang="en-US" sz="2200" u="sng" dirty="0"/>
              <a:t>all RFP requirements have been met, schools must accept the lowest-price </a:t>
            </a:r>
            <a:r>
              <a:rPr lang="en-US" sz="2200" u="sng" dirty="0" smtClean="0"/>
              <a:t>bid (state law)</a:t>
            </a:r>
          </a:p>
          <a:p>
            <a:pPr lvl="1"/>
            <a:r>
              <a:rPr lang="en-US" sz="2200" dirty="0" smtClean="0"/>
              <a:t>School board must approve contract prior to signing</a:t>
            </a:r>
          </a:p>
          <a:p>
            <a:pPr lvl="2"/>
            <a:r>
              <a:rPr lang="en-US" sz="1800" dirty="0" smtClean="0"/>
              <a:t>Contract </a:t>
            </a:r>
            <a:r>
              <a:rPr lang="en-US" sz="1800" u="sng" dirty="0" smtClean="0"/>
              <a:t>must</a:t>
            </a:r>
            <a:r>
              <a:rPr lang="en-US" sz="1800" dirty="0" smtClean="0"/>
              <a:t> be signed before submitting Form 471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Sample equipment RFP </a:t>
            </a:r>
            <a:r>
              <a:rPr lang="en-US" sz="2200" dirty="0" smtClean="0"/>
              <a:t>available and will be sent to the listserve</a:t>
            </a:r>
          </a:p>
          <a:p>
            <a:pPr lvl="1"/>
            <a:r>
              <a:rPr lang="en-US" sz="2200" dirty="0" smtClean="0"/>
              <a:t>If issuing an RFP, it MUST be uploaded at the time the 470 is posted</a:t>
            </a:r>
          </a:p>
          <a:p>
            <a:pPr lvl="2"/>
            <a:r>
              <a:rPr lang="en-US" sz="1800" dirty="0" smtClean="0"/>
              <a:t>All addenda also must be uploaded to the EPC Portal at time of issuance</a:t>
            </a:r>
            <a:endParaRPr lang="en-US" sz="1800" dirty="0"/>
          </a:p>
          <a:p>
            <a:pPr lvl="2"/>
            <a:endParaRPr lang="en-US" sz="1800" dirty="0"/>
          </a:p>
          <a:p>
            <a:pPr lvl="1"/>
            <a:endParaRPr lang="en-US" sz="2400" dirty="0" smtClean="0"/>
          </a:p>
          <a:p>
            <a:pPr marL="914400" lvl="1" indent="-514350">
              <a:buAutoNum type="arabicParenR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Category 2 Bidding: </a:t>
            </a:r>
            <a:r>
              <a:rPr lang="en-US" dirty="0" smtClean="0"/>
              <a:t>PEPPM Mini-Bid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Conduct PEPPM Mini-Bid</a:t>
            </a:r>
          </a:p>
          <a:p>
            <a:pPr lvl="1"/>
            <a:r>
              <a:rPr lang="en-US" sz="2200" dirty="0" smtClean="0"/>
              <a:t>No Form 470 required (PEPPM filed Form 470 when contracts were being competitively bid)</a:t>
            </a:r>
          </a:p>
          <a:p>
            <a:pPr lvl="1"/>
            <a:r>
              <a:rPr lang="en-US" sz="2400" dirty="0"/>
              <a:t>More appropriate for equipment/installation, rather than cabling </a:t>
            </a:r>
            <a:r>
              <a:rPr lang="en-US" sz="2400" dirty="0" smtClean="0"/>
              <a:t>project</a:t>
            </a:r>
            <a:endParaRPr lang="en-US" sz="2200" dirty="0" smtClean="0"/>
          </a:p>
          <a:p>
            <a:pPr lvl="1"/>
            <a:r>
              <a:rPr lang="en-US" sz="2200" dirty="0" smtClean="0"/>
              <a:t>New:  Sign contract with the vendor and use those contract dates – not PEPPM dates </a:t>
            </a:r>
            <a:r>
              <a:rPr lang="en-US" sz="2200" dirty="0" smtClean="0">
                <a:solidFill>
                  <a:srgbClr val="F41837"/>
                </a:solidFill>
              </a:rPr>
              <a:t>(new)</a:t>
            </a:r>
          </a:p>
          <a:p>
            <a:pPr lvl="2"/>
            <a:r>
              <a:rPr lang="en-US" sz="2000" dirty="0" smtClean="0"/>
              <a:t>Can be as simple as signing vendor quote</a:t>
            </a:r>
          </a:p>
          <a:p>
            <a:pPr lvl="2"/>
            <a:r>
              <a:rPr lang="en-US" sz="2000" dirty="0" smtClean="0"/>
              <a:t>Be sure to include these items: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Contract signing date (must be before 471 filing date)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Contract term:  4/1/2016  through  9/30/2017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Purchase is contingent upon E-rate funding and local funding approval</a:t>
            </a:r>
          </a:p>
          <a:p>
            <a:pPr lvl="1"/>
            <a:r>
              <a:rPr lang="en-US" sz="2200" dirty="0"/>
              <a:t>School board must approve contract prior to signing</a:t>
            </a:r>
          </a:p>
          <a:p>
            <a:pPr lvl="2"/>
            <a:r>
              <a:rPr lang="en-US" sz="1800" dirty="0" smtClean="0"/>
              <a:t>Vendor contract </a:t>
            </a:r>
            <a:r>
              <a:rPr lang="en-US" sz="1800" u="sng" dirty="0"/>
              <a:t>must</a:t>
            </a:r>
            <a:r>
              <a:rPr lang="en-US" sz="1800" dirty="0"/>
              <a:t> be signed before submitting Form 471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2"/>
            <a:endParaRPr lang="en-US" sz="1800" dirty="0" smtClean="0">
              <a:solidFill>
                <a:srgbClr val="F41837"/>
              </a:solidFill>
            </a:endParaRPr>
          </a:p>
          <a:p>
            <a:endParaRPr lang="en-US" sz="3400" dirty="0" smtClean="0"/>
          </a:p>
          <a:p>
            <a:pPr lvl="2"/>
            <a:endParaRPr lang="en-US" sz="34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4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Category 2 Bidding: PEPPM </a:t>
            </a:r>
            <a:r>
              <a:rPr lang="en-US" dirty="0" smtClean="0"/>
              <a:t>Mini-Bid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1913" lvl="1" indent="0">
              <a:buNone/>
            </a:pPr>
            <a:r>
              <a:rPr lang="en-US" sz="2400" b="1" dirty="0" smtClean="0"/>
              <a:t>More on PEPPM Bidding:</a:t>
            </a:r>
          </a:p>
          <a:p>
            <a:pPr lvl="1"/>
            <a:r>
              <a:rPr lang="en-US" sz="2200" dirty="0" smtClean="0"/>
              <a:t>Cannot </a:t>
            </a:r>
            <a:r>
              <a:rPr lang="en-US" sz="2200" dirty="0"/>
              <a:t>just go to PEPPM list and select vendor and equipment you want/need</a:t>
            </a:r>
          </a:p>
          <a:p>
            <a:pPr lvl="1"/>
            <a:r>
              <a:rPr lang="en-US" sz="2200" dirty="0"/>
              <a:t>Must then request ‘mini-bids’ from all vendors in that category</a:t>
            </a:r>
          </a:p>
          <a:p>
            <a:pPr lvl="1"/>
            <a:r>
              <a:rPr lang="en-US" sz="2200" dirty="0" smtClean="0"/>
              <a:t>A </a:t>
            </a:r>
            <a:r>
              <a:rPr lang="en-US" sz="2200" dirty="0"/>
              <a:t>‘category list’ will be sent to the PA E-rate listserve </a:t>
            </a:r>
            <a:r>
              <a:rPr lang="en-US" sz="2200" dirty="0" smtClean="0"/>
              <a:t>soon along with instructions and equipment list template </a:t>
            </a:r>
            <a:r>
              <a:rPr lang="en-US" sz="2200" dirty="0" smtClean="0">
                <a:solidFill>
                  <a:srgbClr val="FF0000"/>
                </a:solidFill>
              </a:rPr>
              <a:t>(slightly different than last year)</a:t>
            </a:r>
            <a:endParaRPr lang="en-US" sz="2200" dirty="0">
              <a:solidFill>
                <a:srgbClr val="FF0000"/>
              </a:solidFill>
            </a:endParaRPr>
          </a:p>
          <a:p>
            <a:pPr lvl="1"/>
            <a:r>
              <a:rPr lang="en-US" sz="2200" dirty="0" smtClean="0"/>
              <a:t>Can list preferred manufacturer, but  must seek bids for “equivalent” products</a:t>
            </a:r>
            <a:endParaRPr lang="en-US" sz="2200" dirty="0"/>
          </a:p>
          <a:p>
            <a:pPr lvl="1"/>
            <a:r>
              <a:rPr lang="en-US" sz="2200" u="sng" dirty="0"/>
              <a:t>Minimum 2 week bidding period </a:t>
            </a:r>
            <a:r>
              <a:rPr lang="en-US" sz="2200" u="sng" dirty="0" smtClean="0"/>
              <a:t>suggested </a:t>
            </a:r>
            <a:r>
              <a:rPr lang="en-US" sz="2200" dirty="0" smtClean="0">
                <a:solidFill>
                  <a:srgbClr val="F41837"/>
                </a:solidFill>
              </a:rPr>
              <a:t>(new</a:t>
            </a:r>
            <a:r>
              <a:rPr lang="en-US" sz="2200" dirty="0">
                <a:solidFill>
                  <a:srgbClr val="F41837"/>
                </a:solidFill>
              </a:rPr>
              <a:t>)</a:t>
            </a:r>
          </a:p>
          <a:p>
            <a:pPr lvl="1"/>
            <a:r>
              <a:rPr lang="en-US" sz="2200" dirty="0"/>
              <a:t>Then conduct bid evaluation among all product lines that offer the ‘category’ of </a:t>
            </a:r>
            <a:r>
              <a:rPr lang="en-US" sz="2200" dirty="0" smtClean="0"/>
              <a:t>service, including equivalents</a:t>
            </a:r>
          </a:p>
          <a:p>
            <a:pPr lvl="1"/>
            <a:r>
              <a:rPr lang="en-US" sz="2200" u="sng" dirty="0" smtClean="0"/>
              <a:t>Can</a:t>
            </a:r>
            <a:r>
              <a:rPr lang="en-US" sz="2200" dirty="0" smtClean="0"/>
              <a:t> consider other factors besides price</a:t>
            </a:r>
          </a:p>
          <a:p>
            <a:pPr lvl="2"/>
            <a:r>
              <a:rPr lang="en-US" sz="1800" dirty="0" smtClean="0"/>
              <a:t>Price of eligible equipment must be the most heavily weighted factor</a:t>
            </a:r>
            <a:endParaRPr lang="en-US" sz="1800" dirty="0"/>
          </a:p>
          <a:p>
            <a:pPr lvl="1"/>
            <a:r>
              <a:rPr lang="en-US" sz="2000" u="sng" dirty="0"/>
              <a:t>New EPC Contract wizard requires you to list # of bids received </a:t>
            </a:r>
            <a:r>
              <a:rPr lang="en-US" sz="2200" dirty="0">
                <a:solidFill>
                  <a:srgbClr val="F41837"/>
                </a:solidFill>
              </a:rPr>
              <a:t>(new</a:t>
            </a:r>
            <a:r>
              <a:rPr lang="en-US" sz="2200" dirty="0" smtClean="0">
                <a:solidFill>
                  <a:srgbClr val="F41837"/>
                </a:solidFill>
              </a:rPr>
              <a:t>)</a:t>
            </a:r>
          </a:p>
          <a:p>
            <a:pPr lvl="2"/>
            <a:r>
              <a:rPr lang="en-US" sz="1800" dirty="0" smtClean="0">
                <a:solidFill>
                  <a:srgbClr val="F41837"/>
                </a:solidFill>
              </a:rPr>
              <a:t>Keep these losing bids because you may be asked to submit them</a:t>
            </a:r>
            <a:endParaRPr lang="en-US" sz="1800" dirty="0">
              <a:solidFill>
                <a:srgbClr val="F41837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Join the PEPPM Consortium in EPC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51" y="1413055"/>
            <a:ext cx="8229600" cy="452596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!! Before issuing your PEPPM Mini-Bid, please log-in to EPC and join the PEPPM Consortium 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19" y="2505075"/>
            <a:ext cx="2381250" cy="311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2562225"/>
            <a:ext cx="5781675" cy="219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44" y="5257800"/>
            <a:ext cx="7115175" cy="102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677244" y="3048000"/>
            <a:ext cx="685800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324600" y="3238500"/>
            <a:ext cx="685800" cy="9525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315325" y="4373301"/>
            <a:ext cx="171450" cy="14287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8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the PEPPM Consortium in EPC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5692140" cy="822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38473"/>
            <a:ext cx="6781800" cy="264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" y="5367759"/>
            <a:ext cx="8791575" cy="145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6027685" y="1524000"/>
            <a:ext cx="1041698" cy="5638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5800" y="4419600"/>
            <a:ext cx="1143000" cy="189631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3794567"/>
            <a:ext cx="228600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PEPPM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069383" y="2286000"/>
            <a:ext cx="398217" cy="150856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000" y="631591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7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PEPPM Mini-Bid Category List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608296"/>
              </p:ext>
            </p:extLst>
          </p:nvPr>
        </p:nvGraphicFramePr>
        <p:xfrm>
          <a:off x="266701" y="2169289"/>
          <a:ext cx="8534398" cy="4002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7570"/>
                <a:gridCol w="1492502"/>
                <a:gridCol w="502024"/>
                <a:gridCol w="461318"/>
                <a:gridCol w="379910"/>
                <a:gridCol w="461318"/>
                <a:gridCol w="366342"/>
                <a:gridCol w="407046"/>
                <a:gridCol w="271364"/>
                <a:gridCol w="379910"/>
                <a:gridCol w="990478"/>
                <a:gridCol w="1614616"/>
              </a:tblGrid>
              <a:tr h="684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Manufacturer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PEPPM Awarded Vendor 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Wireless Equipment/Services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Cabling/Connectors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Caching Servers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Firewall </a:t>
                      </a:r>
                      <a:r>
                        <a:rPr lang="en-US" sz="11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Equipiment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Switches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Routers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UPS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Racks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Awarded Vendor Contact Name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Awarded Vendor Contact Email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6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ACE Computers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Ace Computers</a:t>
                      </a:r>
                      <a:endParaRPr lang="en-US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John Samborski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johns@acecomputers.com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6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Adtran, Inc.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ADTRAN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Patrick Foster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patrick.foster@adtran.com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7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Aerohive Networks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Aerohive Networks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Zach Harris</a:t>
                      </a:r>
                      <a:endParaRPr lang="en-US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sales-operations@aerohive.com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7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Alcatel-Lucent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Alcatel-Lucent Enterprise USA, Inc.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Neal Tilley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neal.tilley@alcatel-lucent.com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6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Allied Telesis, Inc.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En-Net Services, LLC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Ed Floyd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efloyd@en-netservices.com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6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APC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ePlus Technology, Inc.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Nick D’Archangelo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ndarchangelo@eplus.com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7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Arista Networks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Carahsoft Technology Corporation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Jack Dixon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Jack.Dixon@Carahsoft.com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7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Aruba Networks Corporation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Aruba Networks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Andrew </a:t>
                      </a:r>
                      <a:r>
                        <a:rPr lang="en-US" sz="1100" u="none" strike="noStrike" dirty="0" err="1">
                          <a:effectLst/>
                        </a:rPr>
                        <a:t>Tanguay</a:t>
                      </a:r>
                      <a:endParaRPr lang="en-US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atanguay@arubanetworks.com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7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Atlona Technologies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Sage Technology Solutions, Inc.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James Van Fossen</a:t>
                      </a:r>
                      <a:endParaRPr lang="en-US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jvanfossen@sagetechs.com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6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Avaya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Avaya, Inc.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David Smith</a:t>
                      </a:r>
                      <a:endParaRPr lang="en-US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smith153@avaya.com</a:t>
                      </a:r>
                      <a:endParaRPr lang="en-US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53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B&amp;B Electronics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En-Net Services, LLC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Ed Floyd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efloyd@en-netservices.com</a:t>
                      </a:r>
                      <a:endParaRPr lang="en-US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7696200" y="1371600"/>
            <a:ext cx="3810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19400" y="1460212"/>
            <a:ext cx="3429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Find ‘category’ then send equipment list to all vendors with x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dirty="0"/>
              <a:t>Bidding:  </a:t>
            </a:r>
            <a:r>
              <a:rPr lang="en-US" dirty="0" smtClean="0"/>
              <a:t>PEPPM Bid Evaluation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496899"/>
              </p:ext>
            </p:extLst>
          </p:nvPr>
        </p:nvGraphicFramePr>
        <p:xfrm>
          <a:off x="533400" y="1696230"/>
          <a:ext cx="7772399" cy="460853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8983"/>
                <a:gridCol w="1214437"/>
                <a:gridCol w="1092993"/>
                <a:gridCol w="1092993"/>
                <a:gridCol w="1092993"/>
              </a:tblGrid>
              <a:tr h="7846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Evaluation Criteria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Maximum # Points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Vendor 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Vendor 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Vendor 3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63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Price of Eligible Equipment/Services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Ability to Integrate</a:t>
                      </a:r>
                      <a:r>
                        <a:rPr lang="en-US" sz="16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 Equipment into Existing Network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674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Previous Experience with the District/Knowledge of District's Infrastructure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65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Quality</a:t>
                      </a:r>
                      <a:r>
                        <a:rPr lang="en-US" sz="16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of References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135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smtClean="0">
                          <a:effectLst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70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75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4953000" y="5867400"/>
            <a:ext cx="1219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6048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Fair Warning!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686800" cy="4530725"/>
          </a:xfrm>
        </p:spPr>
        <p:txBody>
          <a:bodyPr/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E-rate is not a short, easy process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Read listserve messages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Read form certifications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Be prepared for an audit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Stay organized!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/>
              <a:t>	</a:t>
            </a:r>
            <a:endParaRPr lang="en-US" sz="4400" dirty="0" smtClean="0"/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986F56-88D7-49D5-B169-8A80E1AB2920}" type="slidenum">
              <a:rPr lang="en-US">
                <a:solidFill>
                  <a:schemeClr val="tx2"/>
                </a:solidFill>
              </a:rPr>
              <a:pPr eaLnBrk="1" hangingPunct="1"/>
              <a:t>8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7" name="Picture 6" descr="C:\Users\Julie\AppData\Local\Microsoft\Windows\Temporary Internet Files\Content.IE5\TVCB7UIX\MC900045136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71799"/>
            <a:ext cx="2667000" cy="245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PEPPM vs </a:t>
            </a:r>
            <a:r>
              <a:rPr lang="en-US" dirty="0" smtClean="0"/>
              <a:t>RFP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876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800" dirty="0" smtClean="0">
                <a:solidFill>
                  <a:srgbClr val="FF0000"/>
                </a:solidFill>
              </a:rPr>
              <a:t>PEPPM</a:t>
            </a:r>
          </a:p>
          <a:p>
            <a:r>
              <a:rPr lang="en-US" sz="2700" dirty="0" smtClean="0"/>
              <a:t>Don’t </a:t>
            </a:r>
            <a:r>
              <a:rPr lang="en-US" sz="2700" dirty="0"/>
              <a:t>have to post </a:t>
            </a:r>
            <a:r>
              <a:rPr lang="en-US" sz="2700" dirty="0" smtClean="0"/>
              <a:t>Form 470/Issue RFP</a:t>
            </a:r>
            <a:endParaRPr lang="en-US" sz="2700" dirty="0"/>
          </a:p>
          <a:p>
            <a:r>
              <a:rPr lang="en-US" sz="2700" dirty="0"/>
              <a:t>Don’t have to advertise in newspaper</a:t>
            </a:r>
          </a:p>
          <a:p>
            <a:r>
              <a:rPr lang="en-US" sz="2700" dirty="0" smtClean="0"/>
              <a:t>DO </a:t>
            </a:r>
            <a:r>
              <a:rPr lang="en-US" sz="2700" dirty="0"/>
              <a:t>have to conduct mini-bid </a:t>
            </a:r>
            <a:r>
              <a:rPr lang="en-US" sz="2700" dirty="0" smtClean="0"/>
              <a:t>of every </a:t>
            </a:r>
            <a:r>
              <a:rPr lang="en-US" sz="2700" dirty="0"/>
              <a:t>vendor that sells equipment in </a:t>
            </a:r>
            <a:r>
              <a:rPr lang="en-US" sz="2700" dirty="0" smtClean="0"/>
              <a:t>that category</a:t>
            </a:r>
            <a:endParaRPr lang="en-US" sz="2700" dirty="0"/>
          </a:p>
          <a:p>
            <a:r>
              <a:rPr lang="en-US" sz="2700" dirty="0" smtClean="0"/>
              <a:t>Don’t have </a:t>
            </a:r>
            <a:r>
              <a:rPr lang="en-US" sz="2700" dirty="0"/>
              <a:t>to wait full 28 days during mini-bid process</a:t>
            </a:r>
          </a:p>
          <a:p>
            <a:r>
              <a:rPr lang="en-US" sz="2700" b="1" u="sng" dirty="0" smtClean="0"/>
              <a:t>Can consider </a:t>
            </a:r>
            <a:r>
              <a:rPr lang="en-US" sz="2700" b="1" u="sng" dirty="0"/>
              <a:t>non-cost factors as long as </a:t>
            </a:r>
            <a:r>
              <a:rPr lang="en-US" sz="2700" b="1" u="sng" dirty="0" smtClean="0"/>
              <a:t>costs of E-rate </a:t>
            </a:r>
            <a:r>
              <a:rPr lang="en-US" sz="2700" b="1" u="sng" dirty="0"/>
              <a:t>eligible </a:t>
            </a:r>
            <a:r>
              <a:rPr lang="en-US" sz="2700" b="1" u="sng" dirty="0" smtClean="0"/>
              <a:t>equipment/services are </a:t>
            </a:r>
            <a:r>
              <a:rPr lang="en-US" sz="2700" b="1" u="sng" dirty="0"/>
              <a:t>most heavily weighted factor</a:t>
            </a:r>
          </a:p>
          <a:p>
            <a:r>
              <a:rPr lang="en-US" sz="2700" dirty="0" smtClean="0"/>
              <a:t>Can require </a:t>
            </a:r>
            <a:r>
              <a:rPr lang="en-US" sz="2700" dirty="0"/>
              <a:t>compatibility and interoperability with existing equipment</a:t>
            </a:r>
          </a:p>
          <a:p>
            <a:r>
              <a:rPr lang="en-US" sz="2700" dirty="0"/>
              <a:t>More appropriate for equipment/installation, rather than cabling project</a:t>
            </a:r>
          </a:p>
          <a:p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105400" y="1554866"/>
            <a:ext cx="3581400" cy="4791206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5100" dirty="0" smtClean="0">
                <a:solidFill>
                  <a:srgbClr val="FF0000"/>
                </a:solidFill>
              </a:rPr>
              <a:t>RFP/470</a:t>
            </a:r>
          </a:p>
          <a:p>
            <a:pPr fontAlgn="auto">
              <a:spcAft>
                <a:spcPts val="0"/>
              </a:spcAft>
            </a:pPr>
            <a:r>
              <a:rPr lang="en-US" sz="3300" dirty="0" smtClean="0"/>
              <a:t>Must post 470 and upload RFP</a:t>
            </a:r>
          </a:p>
          <a:p>
            <a:pPr fontAlgn="auto">
              <a:spcAft>
                <a:spcPts val="0"/>
              </a:spcAft>
            </a:pPr>
            <a:r>
              <a:rPr lang="en-US" sz="3300" dirty="0" smtClean="0"/>
              <a:t>More appropriate for cabling projects, in addition to equipment/installation</a:t>
            </a:r>
          </a:p>
          <a:p>
            <a:pPr fontAlgn="auto">
              <a:spcAft>
                <a:spcPts val="0"/>
              </a:spcAft>
            </a:pPr>
            <a:r>
              <a:rPr lang="en-US" sz="3300" dirty="0" smtClean="0"/>
              <a:t>Can provide greater specificity about requirements</a:t>
            </a:r>
          </a:p>
          <a:p>
            <a:pPr fontAlgn="auto">
              <a:spcAft>
                <a:spcPts val="0"/>
              </a:spcAft>
            </a:pPr>
            <a:r>
              <a:rPr lang="en-US" sz="3300" dirty="0" smtClean="0"/>
              <a:t>Can require compatibility and interoperability with existing equipment</a:t>
            </a:r>
          </a:p>
          <a:p>
            <a:pPr fontAlgn="auto">
              <a:spcAft>
                <a:spcPts val="0"/>
              </a:spcAft>
            </a:pPr>
            <a:r>
              <a:rPr lang="en-US" sz="3300" dirty="0" smtClean="0"/>
              <a:t>Can list binary disqualification factors</a:t>
            </a:r>
          </a:p>
          <a:p>
            <a:pPr fontAlgn="auto">
              <a:spcAft>
                <a:spcPts val="0"/>
              </a:spcAft>
            </a:pPr>
            <a:r>
              <a:rPr lang="en-US" sz="3300" dirty="0" smtClean="0"/>
              <a:t>Don’t have to solicit bids from any vendor</a:t>
            </a:r>
          </a:p>
          <a:p>
            <a:pPr fontAlgn="auto">
              <a:spcAft>
                <a:spcPts val="0"/>
              </a:spcAft>
            </a:pPr>
            <a:r>
              <a:rPr lang="en-US" sz="3300" b="1" u="sng" dirty="0" smtClean="0"/>
              <a:t>Cannot consider non-cost factors during bid evaluation.  If all RFP criteria have been met, must select lowest bid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876800" y="1905000"/>
            <a:ext cx="0" cy="41910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8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dirty="0" smtClean="0"/>
              <a:t>Category 2 Bidding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Post 470/Release RFP/Issue PEPPM Mini-Bid by Dec 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Bids due Dec 29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Evaluate bids Dec 30 – Jan 15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February board approvals of contracts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Sign contracts by February 27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Upload contracts to EPC Contract Wizard by March 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Complete 471 no later than March 5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pic>
        <p:nvPicPr>
          <p:cNvPr id="5" name="Picture 4" descr="C:\Users\Owner\AppData\Local\Microsoft\Windows\Temporary Internet Files\Content.IE5\4C9FO0BZ\MC900156753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029" y="4495800"/>
            <a:ext cx="204470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277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EPC</a:t>
            </a:r>
            <a:r>
              <a:rPr lang="en-US" dirty="0"/>
              <a:t> </a:t>
            </a:r>
            <a:r>
              <a:rPr lang="en-US" dirty="0" smtClean="0"/>
              <a:t>for 470 Postings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4C1-3A9E-4760-8287-0CEFC01B8A9D}" type="slidenum">
              <a:rPr lang="en-US" smtClean="0"/>
              <a:t>82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87" y="2195514"/>
            <a:ext cx="4723195" cy="4525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27" y="1417638"/>
            <a:ext cx="4101894" cy="384048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92128" y="4577580"/>
            <a:ext cx="1005994" cy="53326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945059" y="2811148"/>
            <a:ext cx="663485" cy="32525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614076" y="2065656"/>
            <a:ext cx="592355" cy="908119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70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8407078" cy="183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813139" y="1524000"/>
            <a:ext cx="520861" cy="1143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9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881063"/>
            <a:ext cx="86963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852488"/>
            <a:ext cx="88582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743200" y="3733800"/>
            <a:ext cx="533400" cy="106583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315200" y="3886200"/>
            <a:ext cx="685800" cy="1676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43100" y="2953434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Use a very descriptive nickname.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0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738188"/>
            <a:ext cx="823912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152400"/>
            <a:ext cx="701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Note:  You can’t modify anything on this page.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1550"/>
            <a:ext cx="82105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2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47775"/>
            <a:ext cx="82105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5410200" y="3352800"/>
            <a:ext cx="1752600" cy="533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26338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38275"/>
            <a:ext cx="82296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95764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881063"/>
            <a:ext cx="81629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42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Who is Eligible?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30409"/>
          </a:xfrm>
        </p:spPr>
        <p:txBody>
          <a:bodyPr>
            <a:normAutofit fontScale="47500" lnSpcReduction="20000"/>
          </a:bodyPr>
          <a:lstStyle/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400" dirty="0" smtClean="0"/>
              <a:t>Public libraries eligible for LSTA funding</a:t>
            </a: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400" dirty="0" smtClean="0"/>
              <a:t>Public and private K-12 schools</a:t>
            </a:r>
          </a:p>
          <a:p>
            <a:pPr marL="640080" lvl="1" indent="-246888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/>
              <a:t>For-profit schools </a:t>
            </a:r>
            <a:r>
              <a:rPr lang="en-US" sz="3600" i="1" dirty="0" smtClean="0"/>
              <a:t>not</a:t>
            </a:r>
            <a:r>
              <a:rPr lang="en-US" sz="3600" dirty="0" smtClean="0"/>
              <a:t> eligible</a:t>
            </a:r>
          </a:p>
          <a:p>
            <a:pPr marL="640080" lvl="1" indent="-246888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/>
              <a:t>Pre-k eligible in PA (age 3+)</a:t>
            </a:r>
          </a:p>
          <a:p>
            <a:pPr marL="640080" lvl="1" indent="-246888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/>
              <a:t>Head Start entities eligible in PA but </a:t>
            </a:r>
            <a:r>
              <a:rPr lang="en-US" sz="3600" u="sng" dirty="0" smtClean="0"/>
              <a:t>only if operated by a public school entity</a:t>
            </a:r>
            <a:r>
              <a:rPr lang="en-US" sz="3600" dirty="0" smtClean="0"/>
              <a:t> </a:t>
            </a:r>
          </a:p>
          <a:p>
            <a:pPr marL="640080" lvl="1" indent="-246888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/>
              <a:t>Cannot have endowment exceeding $50 million</a:t>
            </a:r>
          </a:p>
          <a:p>
            <a:pPr marL="274320" lvl="1" indent="-32004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Wingdings 2"/>
              <a:buChar char=""/>
              <a:defRPr/>
            </a:pPr>
            <a:r>
              <a:rPr lang="en-US" sz="4400" dirty="0"/>
              <a:t>Consortia </a:t>
            </a:r>
            <a:r>
              <a:rPr lang="en-US" sz="4400" dirty="0" smtClean="0"/>
              <a:t>comprised of eligible schools and/or libraries</a:t>
            </a:r>
            <a:endParaRPr lang="en-US" sz="4400" dirty="0"/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4400" dirty="0" smtClean="0"/>
          </a:p>
          <a:p>
            <a:pPr marL="274320" indent="-274320">
              <a:lnSpc>
                <a:spcPct val="120000"/>
              </a:lnSpc>
              <a:buClr>
                <a:schemeClr val="accent3"/>
              </a:buClr>
              <a:buNone/>
              <a:defRPr/>
            </a:pPr>
            <a:r>
              <a:rPr lang="en-US" sz="4400" b="1" dirty="0" smtClean="0"/>
              <a:t>What is a NIF?</a:t>
            </a:r>
            <a:endParaRPr lang="en-US" sz="4400" dirty="0" smtClean="0"/>
          </a:p>
          <a:p>
            <a:pPr>
              <a:lnSpc>
                <a:spcPct val="120000"/>
              </a:lnSpc>
              <a:buClr>
                <a:schemeClr val="accent3"/>
              </a:buClr>
              <a:defRPr/>
            </a:pPr>
            <a:r>
              <a:rPr lang="en-US" sz="4400" dirty="0" smtClean="0"/>
              <a:t>Administrative </a:t>
            </a:r>
            <a:r>
              <a:rPr lang="en-US" sz="4400" dirty="0"/>
              <a:t>buildings, bus barns, network operations </a:t>
            </a:r>
            <a:r>
              <a:rPr lang="en-US" sz="4400" dirty="0" smtClean="0"/>
              <a:t>buildings</a:t>
            </a:r>
            <a:endParaRPr lang="en-US" sz="4400" dirty="0"/>
          </a:p>
          <a:p>
            <a:pPr>
              <a:lnSpc>
                <a:spcPct val="120000"/>
              </a:lnSpc>
              <a:buClr>
                <a:schemeClr val="accent3"/>
              </a:buClr>
              <a:defRPr/>
            </a:pPr>
            <a:r>
              <a:rPr lang="en-US" sz="4400" dirty="0" smtClean="0"/>
              <a:t>Non-instructional facilities of schools and libraries are eligible for:</a:t>
            </a:r>
          </a:p>
          <a:p>
            <a:pPr marL="971550" lvl="1" indent="-571500">
              <a:lnSpc>
                <a:spcPct val="120000"/>
              </a:lnSpc>
              <a:buClr>
                <a:schemeClr val="accent3"/>
              </a:buClr>
              <a:defRPr/>
            </a:pPr>
            <a:r>
              <a:rPr lang="en-US" sz="3600" dirty="0" smtClean="0"/>
              <a:t>Category 1 E-rate funding</a:t>
            </a:r>
          </a:p>
          <a:p>
            <a:pPr marL="971550" lvl="1" indent="-571500">
              <a:lnSpc>
                <a:spcPct val="120000"/>
              </a:lnSpc>
              <a:buClr>
                <a:schemeClr val="accent3"/>
              </a:buClr>
              <a:defRPr/>
            </a:pPr>
            <a:r>
              <a:rPr lang="en-US" sz="3600" dirty="0" smtClean="0"/>
              <a:t>Category 2 E-rate funding if the NIF is the hub of the network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2F01803-659A-434E-9931-9B3578C13970}" type="slidenum">
              <a:rPr lang="en-US">
                <a:solidFill>
                  <a:schemeClr val="tx2"/>
                </a:solidFill>
              </a:rPr>
              <a:pPr eaLnBrk="1" hangingPunct="1"/>
              <a:t>9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362075"/>
            <a:ext cx="82581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046" y="4648199"/>
            <a:ext cx="3952754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Antennas, Connectors, Related Components</a:t>
            </a:r>
          </a:p>
          <a:p>
            <a:r>
              <a:rPr lang="en-US" sz="1200" b="1" dirty="0"/>
              <a:t>Cabling</a:t>
            </a:r>
          </a:p>
          <a:p>
            <a:r>
              <a:rPr lang="en-US" sz="1200" b="1" dirty="0"/>
              <a:t>Caching</a:t>
            </a:r>
          </a:p>
          <a:p>
            <a:r>
              <a:rPr lang="en-US" sz="1200" b="1" dirty="0"/>
              <a:t>Firewall Services and Components</a:t>
            </a:r>
          </a:p>
          <a:p>
            <a:r>
              <a:rPr lang="en-US" sz="1200" b="1" dirty="0"/>
              <a:t>Racks</a:t>
            </a:r>
          </a:p>
          <a:p>
            <a:r>
              <a:rPr lang="en-US" sz="1200" b="1" dirty="0"/>
              <a:t>Routers</a:t>
            </a:r>
          </a:p>
          <a:p>
            <a:r>
              <a:rPr lang="en-US" sz="1200" b="1" dirty="0"/>
              <a:t>Switches</a:t>
            </a:r>
          </a:p>
          <a:p>
            <a:r>
              <a:rPr lang="en-US" sz="1200" b="1" dirty="0"/>
              <a:t>UPS/Battery Backup</a:t>
            </a:r>
          </a:p>
          <a:p>
            <a:r>
              <a:rPr lang="en-US" sz="1200" b="1" dirty="0"/>
              <a:t>Wireless Access Points (WAPs)</a:t>
            </a:r>
          </a:p>
          <a:p>
            <a:r>
              <a:rPr lang="en-US" sz="1200" b="1" dirty="0"/>
              <a:t>Wireless Controller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61460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938213"/>
            <a:ext cx="818197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28792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566738"/>
            <a:ext cx="818197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1295400" y="2779931"/>
            <a:ext cx="3048000" cy="22492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62400" y="2133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the Narrative to provide further details related to your funding request.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6267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019175"/>
            <a:ext cx="81629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2971800" y="4191000"/>
            <a:ext cx="838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0" y="3333929"/>
            <a:ext cx="4572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the State and Local Procurement Requirements box to list any bidding restrictions you want to place on vendors.  Vendors must...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2349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771650"/>
            <a:ext cx="82391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5562600" y="3962400"/>
            <a:ext cx="2362200" cy="914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76603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866900"/>
            <a:ext cx="81724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09600" y="4114800"/>
            <a:ext cx="2133600" cy="8763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629400" y="4705350"/>
            <a:ext cx="762000" cy="100965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40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666750"/>
            <a:ext cx="726757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2362200" y="682183"/>
            <a:ext cx="3200400" cy="520065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14600" y="228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Landing Page.  See Posted 470 at the bottom.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Category 2 Bidding: </a:t>
            </a:r>
            <a:r>
              <a:rPr lang="en-US" dirty="0" smtClean="0"/>
              <a:t>PEPPM Mini-Bid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Conduct PEPPM Mini-Bid</a:t>
            </a:r>
          </a:p>
          <a:p>
            <a:pPr lvl="1"/>
            <a:r>
              <a:rPr lang="en-US" sz="2200" dirty="0" smtClean="0"/>
              <a:t>No Form 470 required (PEPPM filed Form 470 when contracts were being competitively bid)</a:t>
            </a:r>
          </a:p>
          <a:p>
            <a:pPr lvl="1"/>
            <a:r>
              <a:rPr lang="en-US" sz="2400" dirty="0"/>
              <a:t>More appropriate for equipment/installation, rather than cabling </a:t>
            </a:r>
            <a:r>
              <a:rPr lang="en-US" sz="2400" dirty="0" smtClean="0"/>
              <a:t>project</a:t>
            </a:r>
            <a:endParaRPr lang="en-US" sz="2200" dirty="0" smtClean="0"/>
          </a:p>
          <a:p>
            <a:pPr lvl="1"/>
            <a:r>
              <a:rPr lang="en-US" sz="2200" dirty="0" smtClean="0"/>
              <a:t>New:  Sign contract with the vendor and use those contract dates – not PEPPM dates </a:t>
            </a:r>
            <a:r>
              <a:rPr lang="en-US" sz="2200" dirty="0" smtClean="0">
                <a:solidFill>
                  <a:srgbClr val="F41837"/>
                </a:solidFill>
              </a:rPr>
              <a:t>(new)</a:t>
            </a:r>
          </a:p>
          <a:p>
            <a:pPr lvl="2"/>
            <a:r>
              <a:rPr lang="en-US" sz="2000" dirty="0" smtClean="0"/>
              <a:t>Can be as simple as signing vendor quote</a:t>
            </a:r>
          </a:p>
          <a:p>
            <a:pPr lvl="2"/>
            <a:r>
              <a:rPr lang="en-US" sz="2000" dirty="0" smtClean="0"/>
              <a:t>Be sure to include these items: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Contract signing date (must be before 471 filing date)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Contract term:  4/1/2016  through  9/30/2017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Purchase is contingent upon E-rate funding and local funding approval</a:t>
            </a:r>
          </a:p>
          <a:p>
            <a:pPr lvl="1"/>
            <a:r>
              <a:rPr lang="en-US" sz="2200" dirty="0"/>
              <a:t>School board must approve contract prior to signing</a:t>
            </a:r>
          </a:p>
          <a:p>
            <a:pPr lvl="2"/>
            <a:r>
              <a:rPr lang="en-US" sz="1800" dirty="0" smtClean="0"/>
              <a:t>Vendor contract </a:t>
            </a:r>
            <a:r>
              <a:rPr lang="en-US" sz="1800" u="sng" dirty="0"/>
              <a:t>must</a:t>
            </a:r>
            <a:r>
              <a:rPr lang="en-US" sz="1800" dirty="0"/>
              <a:t> be signed before submitting Form 471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2"/>
            <a:endParaRPr lang="en-US" sz="1800" dirty="0" smtClean="0">
              <a:solidFill>
                <a:srgbClr val="F41837"/>
              </a:solidFill>
            </a:endParaRPr>
          </a:p>
          <a:p>
            <a:endParaRPr lang="en-US" sz="3400" dirty="0" smtClean="0"/>
          </a:p>
          <a:p>
            <a:pPr lvl="2"/>
            <a:endParaRPr lang="en-US" sz="34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Category 2 Bidding: </a:t>
            </a:r>
            <a:r>
              <a:rPr lang="en-US" dirty="0" smtClean="0"/>
              <a:t>PEPPM Mini-Bid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1913" lvl="1" indent="0">
              <a:buNone/>
            </a:pPr>
            <a:r>
              <a:rPr lang="en-US" sz="2400" b="1" dirty="0" smtClean="0"/>
              <a:t>More on PEPPM Bidding:</a:t>
            </a:r>
          </a:p>
          <a:p>
            <a:pPr lvl="1"/>
            <a:r>
              <a:rPr lang="en-US" sz="2200" dirty="0" smtClean="0"/>
              <a:t>Cannot </a:t>
            </a:r>
            <a:r>
              <a:rPr lang="en-US" sz="2200" dirty="0"/>
              <a:t>just go to PEPPM list and select vendor and equipment you want/need</a:t>
            </a:r>
          </a:p>
          <a:p>
            <a:pPr lvl="1"/>
            <a:r>
              <a:rPr lang="en-US" sz="2200" dirty="0"/>
              <a:t>Must then request ‘mini-bids’ from all vendors in that category</a:t>
            </a:r>
          </a:p>
          <a:p>
            <a:pPr lvl="1"/>
            <a:r>
              <a:rPr lang="en-US" sz="2200" dirty="0" smtClean="0"/>
              <a:t>A </a:t>
            </a:r>
            <a:r>
              <a:rPr lang="en-US" sz="2200" dirty="0"/>
              <a:t>‘category list’ will be sent to the PA E-rate listserve </a:t>
            </a:r>
            <a:r>
              <a:rPr lang="en-US" sz="2200" dirty="0" smtClean="0"/>
              <a:t>soon along with instructions and equipment list template </a:t>
            </a:r>
            <a:r>
              <a:rPr lang="en-US" sz="2200" dirty="0" smtClean="0">
                <a:solidFill>
                  <a:srgbClr val="FF0000"/>
                </a:solidFill>
              </a:rPr>
              <a:t>(slightly different than last year)</a:t>
            </a:r>
            <a:endParaRPr lang="en-US" sz="2200" dirty="0">
              <a:solidFill>
                <a:srgbClr val="FF0000"/>
              </a:solidFill>
            </a:endParaRPr>
          </a:p>
          <a:p>
            <a:pPr lvl="1"/>
            <a:r>
              <a:rPr lang="en-US" sz="2200" dirty="0" smtClean="0"/>
              <a:t>Can list preferred manufacturer, but  must seek bids for “equivalent” products</a:t>
            </a:r>
            <a:endParaRPr lang="en-US" sz="2200" dirty="0"/>
          </a:p>
          <a:p>
            <a:pPr lvl="1"/>
            <a:r>
              <a:rPr lang="en-US" sz="2200" u="sng" dirty="0"/>
              <a:t>Minimum 2 week bidding period </a:t>
            </a:r>
            <a:r>
              <a:rPr lang="en-US" sz="2200" u="sng" dirty="0" smtClean="0"/>
              <a:t>suggested </a:t>
            </a:r>
            <a:r>
              <a:rPr lang="en-US" sz="2200" dirty="0" smtClean="0">
                <a:solidFill>
                  <a:srgbClr val="F41837"/>
                </a:solidFill>
              </a:rPr>
              <a:t>(new</a:t>
            </a:r>
            <a:r>
              <a:rPr lang="en-US" sz="2200" dirty="0">
                <a:solidFill>
                  <a:srgbClr val="F41837"/>
                </a:solidFill>
              </a:rPr>
              <a:t>)</a:t>
            </a:r>
          </a:p>
          <a:p>
            <a:pPr lvl="1"/>
            <a:r>
              <a:rPr lang="en-US" sz="2200" dirty="0"/>
              <a:t>Then conduct bid evaluation among all product lines that offer the ‘category’ of </a:t>
            </a:r>
            <a:r>
              <a:rPr lang="en-US" sz="2200" dirty="0" smtClean="0"/>
              <a:t>service, including equivalents</a:t>
            </a:r>
          </a:p>
          <a:p>
            <a:pPr lvl="1"/>
            <a:r>
              <a:rPr lang="en-US" sz="2200" u="sng" dirty="0" smtClean="0"/>
              <a:t>Can</a:t>
            </a:r>
            <a:r>
              <a:rPr lang="en-US" sz="2200" dirty="0" smtClean="0"/>
              <a:t> consider other factors besides price</a:t>
            </a:r>
          </a:p>
          <a:p>
            <a:pPr lvl="2"/>
            <a:r>
              <a:rPr lang="en-US" sz="1800" dirty="0" smtClean="0"/>
              <a:t>Price of eligible equipment must be the most heavily weighted factor</a:t>
            </a:r>
            <a:endParaRPr lang="en-US" sz="1800" dirty="0"/>
          </a:p>
          <a:p>
            <a:pPr lvl="1"/>
            <a:r>
              <a:rPr lang="en-US" sz="2000" u="sng" dirty="0"/>
              <a:t>New EPC Contract wizard requires you to list # of bids received </a:t>
            </a:r>
            <a:r>
              <a:rPr lang="en-US" sz="2200" dirty="0">
                <a:solidFill>
                  <a:srgbClr val="F41837"/>
                </a:solidFill>
              </a:rPr>
              <a:t>(new</a:t>
            </a:r>
            <a:r>
              <a:rPr lang="en-US" sz="2200" dirty="0" smtClean="0">
                <a:solidFill>
                  <a:srgbClr val="F41837"/>
                </a:solidFill>
              </a:rPr>
              <a:t>)</a:t>
            </a:r>
          </a:p>
          <a:p>
            <a:pPr lvl="2"/>
            <a:r>
              <a:rPr lang="en-US" sz="1800" dirty="0" smtClean="0">
                <a:solidFill>
                  <a:srgbClr val="F41837"/>
                </a:solidFill>
              </a:rPr>
              <a:t>Keep these losing bids because you may be asked to submit them</a:t>
            </a:r>
            <a:endParaRPr lang="en-US" sz="1800" dirty="0">
              <a:solidFill>
                <a:srgbClr val="F41837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PEPPM Mini-Bid Category List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968399"/>
              </p:ext>
            </p:extLst>
          </p:nvPr>
        </p:nvGraphicFramePr>
        <p:xfrm>
          <a:off x="266701" y="2169289"/>
          <a:ext cx="8534398" cy="4002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7570"/>
                <a:gridCol w="1492502"/>
                <a:gridCol w="502024"/>
                <a:gridCol w="461318"/>
                <a:gridCol w="379910"/>
                <a:gridCol w="461318"/>
                <a:gridCol w="366342"/>
                <a:gridCol w="407046"/>
                <a:gridCol w="271364"/>
                <a:gridCol w="379910"/>
                <a:gridCol w="990478"/>
                <a:gridCol w="1614616"/>
              </a:tblGrid>
              <a:tr h="684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Manufacturer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PEPPM Awarded Vendor 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Wireless Equipment/Services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Cabling/Connectors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Caching Servers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Firewall </a:t>
                      </a:r>
                      <a:r>
                        <a:rPr lang="en-US" sz="11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Equipiment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Switches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Routers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UPS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Racks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Awarded Vendor Contact Name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Awarded Vendor Contact Email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6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ACE Computers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Ace Computers</a:t>
                      </a:r>
                      <a:endParaRPr lang="en-US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John Samborski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johns@acecomputers.com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6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Adtran, Inc.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ADTRAN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Patrick Foster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patrick.foster@adtran.com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7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Aerohive Networks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Aerohive Networks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Zach Harris</a:t>
                      </a:r>
                      <a:endParaRPr lang="en-US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sales-operations@aerohive.com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7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Alcatel-Lucent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Alcatel-Lucent Enterprise USA, Inc.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Neal Tilley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neal.tilley@alcatel-lucent.com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6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Allied Telesis, Inc.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En-Net Services, LLC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Ed Floyd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efloyd@en-netservices.com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6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APC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ePlus Technology, Inc.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Nick D’Archangelo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ndarchangelo@eplus.com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7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Arista Networks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Carahsoft Technology Corporation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Jack Dixon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Jack.Dixon@Carahsoft.com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7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Aruba Networks Corporation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Aruba Networks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Andrew </a:t>
                      </a:r>
                      <a:r>
                        <a:rPr lang="en-US" sz="1100" u="none" strike="noStrike" dirty="0" err="1">
                          <a:effectLst/>
                        </a:rPr>
                        <a:t>Tanguay</a:t>
                      </a:r>
                      <a:endParaRPr lang="en-US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atanguay@arubanetworks.com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7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Atlona Technologies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Sage Technology Solutions, Inc.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James Van Fossen</a:t>
                      </a:r>
                      <a:endParaRPr lang="en-US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jvanfossen@sagetechs.com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6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Avaya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Avaya, Inc.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David Smith</a:t>
                      </a:r>
                      <a:endParaRPr lang="en-US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smith153@avaya.com</a:t>
                      </a:r>
                      <a:endParaRPr lang="en-US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53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B&amp;B Electronics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En-Net Services, LLC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Ed Floyd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efloyd@en-netservices.com</a:t>
                      </a:r>
                      <a:endParaRPr lang="en-US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7696200" y="1371600"/>
            <a:ext cx="3810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19400" y="1460212"/>
            <a:ext cx="3429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Find ‘category’ then send equipment list to all vendors with x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6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15043</TotalTime>
  <Words>11674</Words>
  <Application>Microsoft Office PowerPoint</Application>
  <PresentationFormat>On-screen Show (4:3)</PresentationFormat>
  <Paragraphs>1971</Paragraphs>
  <Slides>239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239</vt:i4>
      </vt:variant>
    </vt:vector>
  </HeadingPairs>
  <TitlesOfParts>
    <vt:vector size="240" baseType="lpstr">
      <vt:lpstr>Office Theme</vt:lpstr>
      <vt:lpstr>E-rate Training Workshop for Beginners Funding Year 2016</vt:lpstr>
      <vt:lpstr>Agenda</vt:lpstr>
      <vt:lpstr>Who is Here?</vt:lpstr>
      <vt:lpstr>What is E-rate?</vt:lpstr>
      <vt:lpstr>Who Administers E-rate?</vt:lpstr>
      <vt:lpstr>What is Julie’s Role?</vt:lpstr>
      <vt:lpstr>www.e-ratepa.org</vt:lpstr>
      <vt:lpstr>Fair Warning!</vt:lpstr>
      <vt:lpstr>Who is Eligible?</vt:lpstr>
      <vt:lpstr>Eligible Residential Locations</vt:lpstr>
      <vt:lpstr>Questions about Applicant eligibility?</vt:lpstr>
      <vt:lpstr>What’s New for 2016?</vt:lpstr>
      <vt:lpstr>What is EPC?</vt:lpstr>
      <vt:lpstr>Establishing Your Initial EPC Account</vt:lpstr>
      <vt:lpstr>Who is the Account Administrator?</vt:lpstr>
      <vt:lpstr>How to Change the AA to Someone Else</vt:lpstr>
      <vt:lpstr>Setting Up Your EPC Account</vt:lpstr>
      <vt:lpstr>Accessing EPC...</vt:lpstr>
      <vt:lpstr>Questions about EPC? </vt:lpstr>
      <vt:lpstr>Discount calculations</vt:lpstr>
      <vt:lpstr>What is My E-rate Discount?*</vt:lpstr>
      <vt:lpstr>Discount Calculation Changes</vt:lpstr>
      <vt:lpstr>Urban/Rural Definition</vt:lpstr>
      <vt:lpstr>School District Example</vt:lpstr>
      <vt:lpstr>Category 1 Discount Matrix</vt:lpstr>
      <vt:lpstr>Library Discount Calculation</vt:lpstr>
      <vt:lpstr>Consortia Discount Calculations</vt:lpstr>
      <vt:lpstr>Community Eligibility Provision</vt:lpstr>
      <vt:lpstr>Category 2 Discount Matrix</vt:lpstr>
      <vt:lpstr>Alternative Measures to NSLP*</vt:lpstr>
      <vt:lpstr>EPC Impact?</vt:lpstr>
      <vt:lpstr>Questions about  Discount Calculations?</vt:lpstr>
      <vt:lpstr> Internet access/broadband goals &amp; CATEGORY 1 ELIGIBLE SERVICES</vt:lpstr>
      <vt:lpstr>Internet Connectivity Goals</vt:lpstr>
      <vt:lpstr>WAN Broadband Connectivity Goals</vt:lpstr>
      <vt:lpstr>Funding Priorities/Categories</vt:lpstr>
      <vt:lpstr>Category 1 Services – Not Eligible</vt:lpstr>
      <vt:lpstr>Wireless Data Plans</vt:lpstr>
      <vt:lpstr>Phase-Down of Voice Services</vt:lpstr>
      <vt:lpstr>Voice Phase Down by Discount &amp; Year</vt:lpstr>
      <vt:lpstr>Category 1 Services – Eligible</vt:lpstr>
      <vt:lpstr>Dark Fiber Eligibility Changes</vt:lpstr>
      <vt:lpstr>Construction and Ownership of Fiber - New</vt:lpstr>
      <vt:lpstr>Construction and Ownership of Fiber - New</vt:lpstr>
      <vt:lpstr>Special Construction Charges</vt:lpstr>
      <vt:lpstr>Category 1: Eligible Internet Access</vt:lpstr>
      <vt:lpstr>Bidding Exemption for Bundled Internet </vt:lpstr>
      <vt:lpstr>Category 1 Other Eligibility Issues</vt:lpstr>
      <vt:lpstr>Equipment Eligible to be Bundled*</vt:lpstr>
      <vt:lpstr>Community Use of Services</vt:lpstr>
      <vt:lpstr>Community Use of Services</vt:lpstr>
      <vt:lpstr>Questions about Internet/Broadband goals and CATEGORY 1 eligibility?</vt:lpstr>
      <vt:lpstr>CATEGORY 2 E-rate budget caps</vt:lpstr>
      <vt:lpstr>Category 2 Overview</vt:lpstr>
      <vt:lpstr>Category 2 Discounts</vt:lpstr>
      <vt:lpstr>Will There Be Funding Available?</vt:lpstr>
      <vt:lpstr>Category 2, 5-Year Budget Caps</vt:lpstr>
      <vt:lpstr>Category 2, 5-Year Budget Caps</vt:lpstr>
      <vt:lpstr>Category 2 – Enrollment Anomalies</vt:lpstr>
      <vt:lpstr>Category 2 Funding Budgets - NIFs</vt:lpstr>
      <vt:lpstr>Category 2 Budgets</vt:lpstr>
      <vt:lpstr>Category 2 Funding Budget Example</vt:lpstr>
      <vt:lpstr>Questions about category 2 budgets?</vt:lpstr>
      <vt:lpstr>  What’s Eligible and Not Eligible for Category 2 Funding? </vt:lpstr>
      <vt:lpstr>Category 2 Ineligible Items</vt:lpstr>
      <vt:lpstr>Category 2 Eligible Items</vt:lpstr>
      <vt:lpstr>Category 2 Eligible in FY 2015 &amp; 2016</vt:lpstr>
      <vt:lpstr>Category 2 Eligibility, etc... </vt:lpstr>
      <vt:lpstr>Category 2 Bidding </vt:lpstr>
      <vt:lpstr>Questions about category 2 eligibility?</vt:lpstr>
      <vt:lpstr>Category 2 E-rate Bidding Requirements</vt:lpstr>
      <vt:lpstr>Category 2 Bidding Options</vt:lpstr>
      <vt:lpstr>Category 2 Bidding: 470 plus RFP</vt:lpstr>
      <vt:lpstr>Category 2 Bidding: PEPPM Mini-Bid</vt:lpstr>
      <vt:lpstr>Category 2 Bidding: PEPPM Mini-Bid</vt:lpstr>
      <vt:lpstr>Join the PEPPM Consortium in EPC</vt:lpstr>
      <vt:lpstr>Join the PEPPM Consortium in EPC</vt:lpstr>
      <vt:lpstr>Example: PEPPM Mini-Bid Category List</vt:lpstr>
      <vt:lpstr>Bidding:  PEPPM Bid Evaluation Example</vt:lpstr>
      <vt:lpstr>PEPPM vs RFP</vt:lpstr>
      <vt:lpstr>Category 2 Bidding Timeline</vt:lpstr>
      <vt:lpstr>Accessing EPC for 470 Postings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Category 2 Bidding: PEPPM Mini-Bid</vt:lpstr>
      <vt:lpstr>Category 2 Bidding: PEPPM Mini-Bid</vt:lpstr>
      <vt:lpstr>Example: PEPPM Mini-Bid Category List</vt:lpstr>
      <vt:lpstr>Bidding:  PEPPM Bid Evaluation Example</vt:lpstr>
      <vt:lpstr>PEPPM vs RFP</vt:lpstr>
      <vt:lpstr>Category 2 Bidding Timeline</vt:lpstr>
      <vt:lpstr>After the FCDL Arrives....</vt:lpstr>
      <vt:lpstr>Purchasing Prior to FCDL...</vt:lpstr>
      <vt:lpstr>Equipment Transfer Rules</vt:lpstr>
      <vt:lpstr>Equipment Substitution Rules</vt:lpstr>
      <vt:lpstr>Questions? </vt:lpstr>
      <vt:lpstr>Application Process Overview*</vt:lpstr>
      <vt:lpstr>Let’s Begin...</vt:lpstr>
      <vt:lpstr>Step 1:  Posting the Form 470*</vt:lpstr>
      <vt:lpstr>Requests for Proposal</vt:lpstr>
      <vt:lpstr>Step 1:  Posting the Form 470</vt:lpstr>
      <vt:lpstr>When Must a Form 470 be Used?</vt:lpstr>
      <vt:lpstr>Important Reminder!</vt:lpstr>
      <vt:lpstr>New Form 470 for FY 2016</vt:lpstr>
      <vt:lpstr>Let’s File a 470 in EPC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Competitive Bidding*</vt:lpstr>
      <vt:lpstr>Competitive Bidding Rules</vt:lpstr>
      <vt:lpstr>Competitive Bidding Rules</vt:lpstr>
      <vt:lpstr>Service Providers Cannot...</vt:lpstr>
      <vt:lpstr>Service Providers Can...</vt:lpstr>
      <vt:lpstr>Questions about the Form 470, Competitive bidding or gift rules Issues?</vt:lpstr>
      <vt:lpstr>Step 2:  Bid Evaluation</vt:lpstr>
      <vt:lpstr>Step 2: Bid Evaluation*</vt:lpstr>
      <vt:lpstr>Bid Evaluation</vt:lpstr>
      <vt:lpstr>Bid Evaluation Matrix Example*</vt:lpstr>
      <vt:lpstr>Received No Bids?* </vt:lpstr>
      <vt:lpstr>Vendor Selection*</vt:lpstr>
      <vt:lpstr>Vendor Selection*</vt:lpstr>
      <vt:lpstr>Questions about  Bid Evaluation  or Vendor Selection?</vt:lpstr>
      <vt:lpstr>Step 3:  Filing the Form 471</vt:lpstr>
      <vt:lpstr>Step 3:  Filing the 471</vt:lpstr>
      <vt:lpstr>When and How Many to File</vt:lpstr>
      <vt:lpstr>New Form 471 for FY 2016</vt:lpstr>
      <vt:lpstr>New Form 471 for FY 2016</vt:lpstr>
      <vt:lpstr>New EPC Contract Wizard Requirement</vt:lpstr>
      <vt:lpstr>Creating Contracts in EPC</vt:lpstr>
      <vt:lpstr>See Contracts from School District’s record</vt:lpstr>
      <vt:lpstr>Add New Contract from Drafts</vt:lpstr>
      <vt:lpstr>Add Basic Information about Contract</vt:lpstr>
      <vt:lpstr>Upload Copy of Contract</vt:lpstr>
      <vt:lpstr>Contract Detail Questions</vt:lpstr>
      <vt:lpstr>Associate FCC Form 470 with Contract</vt:lpstr>
      <vt:lpstr>Associate Service Provider with Contract</vt:lpstr>
      <vt:lpstr>Contract Dates</vt:lpstr>
      <vt:lpstr>Contract Extensions</vt:lpstr>
      <vt:lpstr>Pricing Confidentiality</vt:lpstr>
      <vt:lpstr>After confirmation by User, Contract Now Appears in EPC Portal Profile</vt:lpstr>
      <vt:lpstr>Draft Screen Shots of New Form 471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M/C Error Examples</vt:lpstr>
      <vt:lpstr>Requesting a M&amp;C Correction</vt:lpstr>
      <vt:lpstr>Questions on Form 471, Item 21, M/C Errors?</vt:lpstr>
      <vt:lpstr>Step 4:  Application Review</vt:lpstr>
      <vt:lpstr>Step 4: PIA Review</vt:lpstr>
      <vt:lpstr>Next: SLD Issues FCDL*</vt:lpstr>
      <vt:lpstr>Step 5:  Filing the Form 486</vt:lpstr>
      <vt:lpstr>Step 5: Filing the Form 486*</vt:lpstr>
      <vt:lpstr>CIPA Requirements</vt:lpstr>
      <vt:lpstr>CIPA Requirements</vt:lpstr>
      <vt:lpstr>CIPA Documentation</vt:lpstr>
      <vt:lpstr>Questions on PIA Review, FCDLs, Form 486, CIPA?</vt:lpstr>
      <vt:lpstr>Step 6:  Getting Paid!</vt:lpstr>
      <vt:lpstr>How and When Do You Actually Receive E-rate Funding?!</vt:lpstr>
      <vt:lpstr>Discounted Billing Method</vt:lpstr>
      <vt:lpstr> Reimbursement Method - BEAR</vt:lpstr>
      <vt:lpstr> Reimbursement Method - BEAR</vt:lpstr>
      <vt:lpstr>Online and Paper BEARs*</vt:lpstr>
      <vt:lpstr>Direct BEAR Reimbursement Payments</vt:lpstr>
      <vt:lpstr>Direct BEAR Payments</vt:lpstr>
      <vt:lpstr>Ineligible Charges on Bills</vt:lpstr>
      <vt:lpstr>PowerPoint Presentation</vt:lpstr>
      <vt:lpstr>New Strict Invoicing Deadlines</vt:lpstr>
      <vt:lpstr>The Form 472 BEAR</vt:lpstr>
      <vt:lpstr>Quarterly Disbursement Reports</vt:lpstr>
      <vt:lpstr>Optional Form 500*</vt:lpstr>
      <vt:lpstr>Questions on Form 472 Reimbursements, Discounted Billing, Form 500?</vt:lpstr>
      <vt:lpstr>FY 2016 (Year 19) Coming Soon!</vt:lpstr>
      <vt:lpstr>FY 2015 (Year 18) Details</vt:lpstr>
      <vt:lpstr>FY 2014 (Year 17) Not Over Yet!</vt:lpstr>
      <vt:lpstr>Questions about Funding Years and What’s Due When?</vt:lpstr>
      <vt:lpstr>But wait! There’s more! </vt:lpstr>
      <vt:lpstr>Changing Service Providers*</vt:lpstr>
      <vt:lpstr>Allowable SPIN Changes</vt:lpstr>
      <vt:lpstr>E-Certification/PINs*</vt:lpstr>
      <vt:lpstr>EPC Username/Passwords</vt:lpstr>
      <vt:lpstr>Paying Your Share</vt:lpstr>
      <vt:lpstr>Can You Request Extensions?</vt:lpstr>
      <vt:lpstr>Appeals*</vt:lpstr>
      <vt:lpstr>Data Retrieval Tool*</vt:lpstr>
      <vt:lpstr>What Should Always  Be On Your Mind?</vt:lpstr>
      <vt:lpstr>Document Retention*</vt:lpstr>
      <vt:lpstr>Documents to Retain*</vt:lpstr>
      <vt:lpstr>E-rate Help</vt:lpstr>
      <vt:lpstr>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E-rate Update and Refresher</dc:title>
  <dc:creator>Debra Kriete</dc:creator>
  <cp:lastModifiedBy>Julie</cp:lastModifiedBy>
  <cp:revision>366</cp:revision>
  <cp:lastPrinted>2015-11-07T17:30:06Z</cp:lastPrinted>
  <dcterms:created xsi:type="dcterms:W3CDTF">2007-09-18T21:36:56Z</dcterms:created>
  <dcterms:modified xsi:type="dcterms:W3CDTF">2015-11-17T03:10:32Z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386304513</vt:i4>
  </property>
  <property fmtid="{D5CDD505-2E9C-101B-9397-08002B2CF9AE}" pid="3" name="_NewReviewCycle">
    <vt:lpwstr/>
  </property>
  <property fmtid="{D5CDD505-2E9C-101B-9397-08002B2CF9AE}" pid="4" name="_EmailSubject">
    <vt:lpwstr>For the training Page</vt:lpwstr>
  </property>
  <property fmtid="{D5CDD505-2E9C-101B-9397-08002B2CF9AE}" pid="5" name="_AuthorEmail">
    <vt:lpwstr>jtschell@comcast.net</vt:lpwstr>
  </property>
  <property fmtid="{D5CDD505-2E9C-101B-9397-08002B2CF9AE}" pid="6" name="_AuthorEmailDisplayName">
    <vt:lpwstr>Julie Tritt Schell</vt:lpwstr>
  </property>
  <property fmtid="{D5CDD505-2E9C-101B-9397-08002B2CF9AE}" pid="7" name="_PreviousAdHocReviewCycleID">
    <vt:i4>-1039104615</vt:i4>
  </property>
</Properties>
</file>