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85" r:id="rId1"/>
  </p:sldMasterIdLst>
  <p:notesMasterIdLst>
    <p:notesMasterId r:id="rId54"/>
  </p:notesMasterIdLst>
  <p:handoutMasterIdLst>
    <p:handoutMasterId r:id="rId55"/>
  </p:handoutMasterIdLst>
  <p:sldIdLst>
    <p:sldId id="465" r:id="rId2"/>
    <p:sldId id="788" r:id="rId3"/>
    <p:sldId id="740" r:id="rId4"/>
    <p:sldId id="736" r:id="rId5"/>
    <p:sldId id="747" r:id="rId6"/>
    <p:sldId id="679" r:id="rId7"/>
    <p:sldId id="680" r:id="rId8"/>
    <p:sldId id="682" r:id="rId9"/>
    <p:sldId id="650" r:id="rId10"/>
    <p:sldId id="750" r:id="rId11"/>
    <p:sldId id="751" r:id="rId12"/>
    <p:sldId id="753" r:id="rId13"/>
    <p:sldId id="754" r:id="rId14"/>
    <p:sldId id="755" r:id="rId15"/>
    <p:sldId id="756" r:id="rId16"/>
    <p:sldId id="749" r:id="rId17"/>
    <p:sldId id="757" r:id="rId18"/>
    <p:sldId id="758" r:id="rId19"/>
    <p:sldId id="759" r:id="rId20"/>
    <p:sldId id="761" r:id="rId21"/>
    <p:sldId id="771" r:id="rId22"/>
    <p:sldId id="772" r:id="rId23"/>
    <p:sldId id="773" r:id="rId24"/>
    <p:sldId id="774" r:id="rId25"/>
    <p:sldId id="775" r:id="rId26"/>
    <p:sldId id="776" r:id="rId27"/>
    <p:sldId id="777" r:id="rId28"/>
    <p:sldId id="778" r:id="rId29"/>
    <p:sldId id="762" r:id="rId30"/>
    <p:sldId id="779" r:id="rId31"/>
    <p:sldId id="780" r:id="rId32"/>
    <p:sldId id="782" r:id="rId33"/>
    <p:sldId id="781" r:id="rId34"/>
    <p:sldId id="783" r:id="rId35"/>
    <p:sldId id="699" r:id="rId36"/>
    <p:sldId id="700" r:id="rId37"/>
    <p:sldId id="784" r:id="rId38"/>
    <p:sldId id="701" r:id="rId39"/>
    <p:sldId id="702" r:id="rId40"/>
    <p:sldId id="785" r:id="rId41"/>
    <p:sldId id="787" r:id="rId42"/>
    <p:sldId id="789" r:id="rId43"/>
    <p:sldId id="790" r:id="rId44"/>
    <p:sldId id="791" r:id="rId45"/>
    <p:sldId id="792" r:id="rId46"/>
    <p:sldId id="793" r:id="rId47"/>
    <p:sldId id="794" r:id="rId48"/>
    <p:sldId id="795" r:id="rId49"/>
    <p:sldId id="796" r:id="rId50"/>
    <p:sldId id="797" r:id="rId51"/>
    <p:sldId id="798" r:id="rId52"/>
    <p:sldId id="799" r:id="rId5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1837"/>
    <a:srgbClr val="0000FF"/>
    <a:srgbClr val="10A02B"/>
    <a:srgbClr val="33CC33"/>
    <a:srgbClr val="FF00FF"/>
    <a:srgbClr val="E7E7E7"/>
    <a:srgbClr val="800000"/>
    <a:srgbClr val="FFFF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19" autoAdjust="0"/>
    <p:restoredTop sz="94667" autoAdjust="0"/>
  </p:normalViewPr>
  <p:slideViewPr>
    <p:cSldViewPr>
      <p:cViewPr>
        <p:scale>
          <a:sx n="66" d="100"/>
          <a:sy n="66" d="100"/>
        </p:scale>
        <p:origin x="-1805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1565"/>
    </p:cViewPr>
  </p:sorterViewPr>
  <p:notesViewPr>
    <p:cSldViewPr>
      <p:cViewPr varScale="1">
        <p:scale>
          <a:sx n="56" d="100"/>
          <a:sy n="56" d="100"/>
        </p:scale>
        <p:origin x="-252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 defTabSz="931824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 algn="r" defTabSz="931824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4"/>
            <a:ext cx="303784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defTabSz="931824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31264"/>
            <a:ext cx="303784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algn="r" defTabSz="931824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D422B92B-0EE1-45CE-ACE7-C6EF15519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8212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784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 defTabSz="931824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938" y="0"/>
            <a:ext cx="303784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 algn="r" defTabSz="931824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3" tIns="44067" rIns="88133" bIns="4406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040" y="4416426"/>
            <a:ext cx="560832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1264"/>
            <a:ext cx="303784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defTabSz="931824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31264"/>
            <a:ext cx="303784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algn="r" defTabSz="931824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FB2B599-FBB0-4516-AF5F-75A4AB2BF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9574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36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12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AFBD19-B6E0-42E8-9256-B18F02CDBEA4}" type="datetime1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A5D822-F94B-4C06-B833-D5C515A8ED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42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AA41B6-09BD-4E9C-B5FF-571077E18783}" type="datetime1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B6FC5-F6BA-40F3-93A9-66C5A3275C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53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EDDFD0-FAAC-4A01-B9EC-5B261A62AF3F}" type="datetime1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7075A-45D0-4AD6-8D52-7028EA3D2D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27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304800" y="914400"/>
            <a:ext cx="83820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90538" y="6400800"/>
            <a:ext cx="8196262" cy="3063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Road to Success  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I  2011 Schools &amp; Libraries Fall Applicant Trainings               			            </a:t>
            </a:r>
            <a:fld id="{DC816F37-4189-402B-A997-1619F90BEBBF}" type="slidenum">
              <a:rPr lang="en-US" sz="1200" smtClean="0">
                <a:solidFill>
                  <a:schemeClr val="bg1"/>
                </a:solidFill>
                <a:latin typeface="Calibri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57200" y="2209800"/>
            <a:ext cx="8229600" cy="37338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457200" y="1600200"/>
            <a:ext cx="8229600" cy="609600"/>
          </a:xfrm>
          <a:prstGeom prst="rect">
            <a:avLst/>
          </a:prstGeom>
        </p:spPr>
        <p:txBody>
          <a:bodyPr/>
          <a:lstStyle>
            <a:lvl1pPr>
              <a:buNone/>
              <a:defRPr sz="2600" b="1">
                <a:solidFill>
                  <a:srgbClr val="0070C0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5029200" y="381000"/>
            <a:ext cx="3657600" cy="533400"/>
          </a:xfrm>
          <a:prstGeom prst="rect">
            <a:avLst/>
          </a:prstGeom>
        </p:spPr>
        <p:txBody>
          <a:bodyPr/>
          <a:lstStyle>
            <a:lvl1pPr algn="r">
              <a:buNone/>
              <a:defRPr sz="3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9814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10A02B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63BAA8-6970-46A0-B267-81ED79DAB85F}" type="datetime1">
              <a:rPr lang="en-US" smtClean="0"/>
              <a:t>11/1/2015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307939"/>
            <a:ext cx="8229600" cy="0"/>
          </a:xfrm>
          <a:prstGeom prst="line">
            <a:avLst/>
          </a:prstGeom>
          <a:ln w="25400">
            <a:solidFill>
              <a:srgbClr val="F4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335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solidFill>
                  <a:srgbClr val="10A0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2E05EF-6F30-4835-8464-526554482E3B}" type="datetime1">
              <a:rPr lang="en-US" smtClean="0"/>
              <a:t>11/1/2015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1872C-F487-4AA6-8A32-6E9C9CECA6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29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10A0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8350A1-16DA-4708-BDE8-1EA7EF884D8B}" type="datetime1">
              <a:rPr lang="en-US" smtClean="0"/>
              <a:t>11/1/2015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AE0E30-9F71-4708-AC8A-DD3A5789F8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43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B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460B96-8FB4-4017-9B89-1CB6ACD283E1}" type="datetime1">
              <a:rPr lang="en-US" smtClean="0"/>
              <a:t>11/1/2015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ABB94-B77F-48F6-9570-0DE7D0887E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00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B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ED5DF2-08CC-4515-B006-BBDD96430279}" type="datetime1">
              <a:rPr lang="en-US" smtClean="0"/>
              <a:t>11/1/2015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496FC4-BD8B-497B-9B21-2E87DFC33B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17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1DE30A-968A-411B-ABE0-0C57EFAEBB8D}" type="datetime1">
              <a:rPr lang="en-US" smtClean="0"/>
              <a:t>11/1/2015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4B985-2772-4154-BE8B-7B95681870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8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62A568-8C01-49E5-B60A-F1A79AE30072}" type="datetime1">
              <a:rPr lang="en-US" smtClean="0"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DD285-112F-4BF7-AA5E-0BC934F457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5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B6F3A9-66D9-4B84-A14D-4C32456CADC4}" type="datetime1">
              <a:rPr lang="en-US" smtClean="0"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7378C-4377-4A4D-A651-3D79C8241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98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A32047-B1CB-405B-8774-B3E57F25267B}" type="datetime1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A36153-83E0-4DF9-806E-A700D63BB6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1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6" r:id="rId1"/>
    <p:sldLayoutId id="2147484587" r:id="rId2"/>
    <p:sldLayoutId id="2147484588" r:id="rId3"/>
    <p:sldLayoutId id="2147484589" r:id="rId4"/>
    <p:sldLayoutId id="2147484590" r:id="rId5"/>
    <p:sldLayoutId id="2147484591" r:id="rId6"/>
    <p:sldLayoutId id="2147484592" r:id="rId7"/>
    <p:sldLayoutId id="2147484593" r:id="rId8"/>
    <p:sldLayoutId id="2147484594" r:id="rId9"/>
    <p:sldLayoutId id="2147484595" r:id="rId10"/>
    <p:sldLayoutId id="2147484596" r:id="rId11"/>
    <p:sldLayoutId id="214748406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B05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SLDPR@GDIT.co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ac.org/sl/tools/e-rate-productivity-center/default.asp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e-ratepa.or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nb.com/get-a-duns-number.html" TargetMode="External"/><Relationship Id="rId2" Type="http://schemas.openxmlformats.org/officeDocument/2006/relationships/hyperlink" Target="https://iupdate.dnb.com/iUpdate/companylookup.html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undsforlearning.com/schoolDistCalculator.php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438400" y="1219200"/>
            <a:ext cx="6324600" cy="1828800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4900" b="1" dirty="0" smtClean="0">
                <a:solidFill>
                  <a:srgbClr val="00B050"/>
                </a:solidFill>
              </a:rPr>
              <a:t>E-rate Training Workshop for Veteran PA Applicants</a:t>
            </a:r>
            <a:br>
              <a:rPr lang="en-US" sz="4900" b="1" dirty="0" smtClean="0">
                <a:solidFill>
                  <a:srgbClr val="00B050"/>
                </a:solidFill>
              </a:rPr>
            </a:br>
            <a:r>
              <a:rPr lang="en-US" sz="4900" b="1" dirty="0" smtClean="0">
                <a:solidFill>
                  <a:srgbClr val="00B050"/>
                </a:solidFill>
              </a:rPr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What’s New for FY 2016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458901" y="4724400"/>
            <a:ext cx="5257800" cy="838200"/>
          </a:xfrm>
        </p:spPr>
        <p:txBody>
          <a:bodyPr>
            <a:noAutofit/>
          </a:bodyPr>
          <a:lstStyle/>
          <a:p>
            <a:pPr algn="r" fontAlgn="auto">
              <a:lnSpc>
                <a:spcPts val="1500"/>
              </a:lnSpc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Presented by Julie Tritt Schell</a:t>
            </a:r>
          </a:p>
          <a:p>
            <a:pPr algn="r" fontAlgn="auto">
              <a:lnSpc>
                <a:spcPts val="1500"/>
              </a:lnSpc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PA E-rate Coordinator</a:t>
            </a:r>
          </a:p>
          <a:p>
            <a:pPr algn="r" fontAlgn="auto">
              <a:lnSpc>
                <a:spcPts val="1500"/>
              </a:lnSpc>
              <a:spcAft>
                <a:spcPts val="0"/>
              </a:spcAft>
              <a:defRPr/>
            </a:pPr>
            <a:r>
              <a:rPr lang="en-US" sz="1800" dirty="0">
                <a:solidFill>
                  <a:srgbClr val="FF0000"/>
                </a:solidFill>
              </a:rPr>
              <a:t>f</a:t>
            </a:r>
            <a:r>
              <a:rPr lang="en-US" sz="1800" dirty="0" smtClean="0">
                <a:solidFill>
                  <a:srgbClr val="FF0000"/>
                </a:solidFill>
              </a:rPr>
              <a:t>or the Pennsylvania Department of Education</a:t>
            </a:r>
          </a:p>
          <a:p>
            <a:pPr algn="r" fontAlgn="auto">
              <a:lnSpc>
                <a:spcPts val="1500"/>
              </a:lnSpc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October 2015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EBE83D5-4B24-44C4-882C-EA4C87E05CCF}" type="slidenum">
              <a:rPr lang="en-US">
                <a:solidFill>
                  <a:srgbClr val="FFFFFF"/>
                </a:solidFill>
              </a:rPr>
              <a:pPr eaLnBrk="1" hangingPunct="1"/>
              <a:t>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19400"/>
            <a:ext cx="2209800" cy="231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EPC?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EPC = E-rate Productivity Center</a:t>
            </a:r>
          </a:p>
          <a:p>
            <a:r>
              <a:rPr lang="en-US" dirty="0"/>
              <a:t>New account and application management </a:t>
            </a:r>
            <a:r>
              <a:rPr lang="en-US" dirty="0" smtClean="0"/>
              <a:t>portal</a:t>
            </a:r>
          </a:p>
          <a:p>
            <a:r>
              <a:rPr lang="en-US" dirty="0" smtClean="0"/>
              <a:t>Over the next 10 months, all E-rate forms, letters and interactions will phased in to the EPC Portal system</a:t>
            </a:r>
          </a:p>
          <a:p>
            <a:r>
              <a:rPr lang="en-US" dirty="0" smtClean="0"/>
              <a:t>Advantages?</a:t>
            </a:r>
          </a:p>
          <a:p>
            <a:pPr lvl="1"/>
            <a:r>
              <a:rPr lang="en-US" dirty="0" smtClean="0"/>
              <a:t>All forms, submitted documentation and requests will be archived in a single location</a:t>
            </a:r>
          </a:p>
          <a:p>
            <a:pPr lvl="1"/>
            <a:r>
              <a:rPr lang="en-US" dirty="0" smtClean="0"/>
              <a:t>Forms will be pre-populated with information</a:t>
            </a:r>
          </a:p>
          <a:p>
            <a:pPr lvl="1"/>
            <a:r>
              <a:rPr lang="en-US" dirty="0" smtClean="0"/>
              <a:t>Lots of data will be entered into EPC prior to filing the application</a:t>
            </a:r>
          </a:p>
          <a:p>
            <a:pPr lvl="1"/>
            <a:r>
              <a:rPr lang="en-US" dirty="0" smtClean="0"/>
              <a:t>Supposed to provide streamlined reviews</a:t>
            </a:r>
          </a:p>
          <a:p>
            <a:r>
              <a:rPr lang="en-US" dirty="0" smtClean="0"/>
              <a:t>You </a:t>
            </a:r>
            <a:r>
              <a:rPr lang="en-US" b="1" dirty="0" smtClean="0"/>
              <a:t>MUST</a:t>
            </a:r>
            <a:r>
              <a:rPr lang="en-US" dirty="0" smtClean="0"/>
              <a:t> be in EPC to apply for E-rate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053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Establishing Your Initial EPC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USAC created an EPC account in their database for each applicant entity and identified an Account Administrator</a:t>
            </a:r>
          </a:p>
          <a:p>
            <a:r>
              <a:rPr lang="en-US" dirty="0" smtClean="0"/>
              <a:t>The </a:t>
            </a:r>
            <a:r>
              <a:rPr lang="en-US" dirty="0"/>
              <a:t>AA can perform these functions:</a:t>
            </a:r>
          </a:p>
          <a:p>
            <a:pPr lvl="1"/>
            <a:r>
              <a:rPr lang="en-US" dirty="0"/>
              <a:t>Create Users</a:t>
            </a:r>
          </a:p>
          <a:p>
            <a:pPr lvl="1"/>
            <a:r>
              <a:rPr lang="en-US" dirty="0"/>
              <a:t>Assign Users’ Rights/Permissions</a:t>
            </a:r>
          </a:p>
          <a:p>
            <a:pPr lvl="1"/>
            <a:r>
              <a:rPr lang="en-US" dirty="0"/>
              <a:t>Change AA to another user</a:t>
            </a:r>
          </a:p>
          <a:p>
            <a:pPr lvl="1"/>
            <a:r>
              <a:rPr lang="en-US" dirty="0" smtClean="0"/>
              <a:t>Join Consortia</a:t>
            </a:r>
            <a:endParaRPr lang="en-US" dirty="0">
              <a:solidFill>
                <a:srgbClr val="F80EC6"/>
              </a:solidFill>
            </a:endParaRPr>
          </a:p>
          <a:p>
            <a:pPr lvl="1"/>
            <a:r>
              <a:rPr lang="en-US" dirty="0"/>
              <a:t>Link to Your </a:t>
            </a:r>
            <a:r>
              <a:rPr lang="en-US" dirty="0" smtClean="0"/>
              <a:t>Consultant</a:t>
            </a:r>
            <a:endParaRPr lang="en-US" dirty="0">
              <a:solidFill>
                <a:srgbClr val="F80EC6"/>
              </a:solidFill>
            </a:endParaRPr>
          </a:p>
          <a:p>
            <a:pPr lvl="1"/>
            <a:r>
              <a:rPr lang="en-US" dirty="0"/>
              <a:t>Enter Enrollment/NSLP Data</a:t>
            </a:r>
            <a:r>
              <a:rPr lang="en-US" dirty="0">
                <a:solidFill>
                  <a:srgbClr val="F80EC6"/>
                </a:solidFill>
              </a:rPr>
              <a:t>*</a:t>
            </a:r>
          </a:p>
          <a:p>
            <a:r>
              <a:rPr lang="en-US" dirty="0" smtClean="0"/>
              <a:t>As of last week, ‘full and partial </a:t>
            </a:r>
            <a:r>
              <a:rPr lang="en-US" dirty="0"/>
              <a:t>rights users’ </a:t>
            </a:r>
            <a:r>
              <a:rPr lang="en-US" dirty="0" smtClean="0"/>
              <a:t>also are able </a:t>
            </a:r>
            <a:r>
              <a:rPr lang="en-US" dirty="0"/>
              <a:t>to perform some of these functions (</a:t>
            </a:r>
            <a:r>
              <a:rPr lang="en-US" dirty="0">
                <a:solidFill>
                  <a:srgbClr val="F80EC6"/>
                </a:solidFill>
              </a:rPr>
              <a:t>*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559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is the Account Administrator?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USAC initially established each applicant’s AA as the person who signed the FY 2015 Form 471</a:t>
            </a:r>
          </a:p>
          <a:p>
            <a:pPr lvl="1"/>
            <a:r>
              <a:rPr lang="en-US" dirty="0" smtClean="0"/>
              <a:t>unless it was a consultant</a:t>
            </a:r>
          </a:p>
          <a:p>
            <a:r>
              <a:rPr lang="en-US" dirty="0" smtClean="0"/>
              <a:t>In July, each AA received an e-mail from USAC indicating that their EPC Account had been created (in the backend) and that they should establish their password</a:t>
            </a:r>
          </a:p>
          <a:p>
            <a:pPr lvl="1"/>
            <a:r>
              <a:rPr lang="en-US" dirty="0" smtClean="0"/>
              <a:t>If you are the AA and did not receive this e-mail, contact CSB at 888-203-8100 to have AA account set up in their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758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500"/>
              </a:lnSpc>
            </a:pPr>
            <a:r>
              <a:rPr lang="en-US" dirty="0" smtClean="0"/>
              <a:t>How to Change the AA to Someone Else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Three methods:</a:t>
            </a:r>
          </a:p>
          <a:p>
            <a:pPr marL="971550" lvl="1" indent="-514350">
              <a:buAutoNum type="arabicParenR"/>
            </a:pPr>
            <a:r>
              <a:rPr lang="en-US" dirty="0" smtClean="0"/>
              <a:t>If the current AA has set up their password, they can log-in to the system and change AA authority to another User</a:t>
            </a:r>
          </a:p>
          <a:p>
            <a:pPr marL="971550" lvl="1" indent="-514350">
              <a:buAutoNum type="arabicParenR"/>
            </a:pPr>
            <a:r>
              <a:rPr lang="en-US" dirty="0" smtClean="0"/>
              <a:t>If the current AA has not yet set up their password, the AA can send an e-mail to </a:t>
            </a:r>
            <a:r>
              <a:rPr lang="en-US" u="sng" dirty="0">
                <a:hlinkClick r:id="rId2"/>
              </a:rPr>
              <a:t>SLDPR@GDIT.com</a:t>
            </a:r>
            <a:r>
              <a:rPr lang="en-US" dirty="0"/>
              <a:t> </a:t>
            </a:r>
            <a:r>
              <a:rPr lang="en-US" dirty="0" smtClean="0"/>
              <a:t>requesting that the AA be changed to another person</a:t>
            </a:r>
          </a:p>
          <a:p>
            <a:pPr marL="1371600" lvl="2" indent="-514350"/>
            <a:r>
              <a:rPr lang="en-US" dirty="0" smtClean="0"/>
              <a:t>Must provide full contact information for </a:t>
            </a:r>
            <a:r>
              <a:rPr lang="en-US" u="sng" dirty="0" smtClean="0"/>
              <a:t>new</a:t>
            </a:r>
            <a:r>
              <a:rPr lang="en-US" dirty="0" smtClean="0"/>
              <a:t> AA</a:t>
            </a:r>
          </a:p>
          <a:p>
            <a:pPr marL="971550" lvl="1" indent="-514350">
              <a:buAutoNum type="arabicParenR"/>
            </a:pPr>
            <a:r>
              <a:rPr lang="en-US" dirty="0" smtClean="0"/>
              <a:t>If the current AA is no longer with the organization, the new AA can send an e-mail to </a:t>
            </a:r>
            <a:r>
              <a:rPr lang="en-US" u="sng" dirty="0" smtClean="0">
                <a:hlinkClick r:id="rId2"/>
              </a:rPr>
              <a:t>SLDPR@GDIT.com</a:t>
            </a:r>
            <a:r>
              <a:rPr lang="en-US" u="sng" dirty="0" smtClean="0"/>
              <a:t> </a:t>
            </a:r>
            <a:r>
              <a:rPr lang="en-US" dirty="0" smtClean="0"/>
              <a:t>requesting that they be designated the new AA</a:t>
            </a:r>
          </a:p>
          <a:p>
            <a:pPr marL="1371600" lvl="2" indent="-514350">
              <a:buFont typeface="Calibri" panose="020F0502020204030204" pitchFamily="34" charset="0"/>
              <a:buChar char="–"/>
            </a:pPr>
            <a:r>
              <a:rPr lang="en-US" dirty="0" smtClean="0"/>
              <a:t>Be sure to explain that the original AA is gone</a:t>
            </a:r>
          </a:p>
          <a:p>
            <a:pPr marL="1371600" lvl="2" indent="-514350">
              <a:buFont typeface="Calibri" panose="020F0502020204030204" pitchFamily="34" charset="0"/>
              <a:buChar char="–"/>
            </a:pPr>
            <a:r>
              <a:rPr lang="en-US" dirty="0"/>
              <a:t>Must provide full contact information for </a:t>
            </a:r>
            <a:r>
              <a:rPr lang="en-US" u="sng" dirty="0"/>
              <a:t>new</a:t>
            </a:r>
            <a:r>
              <a:rPr lang="en-US" dirty="0"/>
              <a:t> </a:t>
            </a:r>
            <a:r>
              <a:rPr lang="en-US" dirty="0" smtClean="0"/>
              <a:t>AA</a:t>
            </a:r>
          </a:p>
          <a:p>
            <a:pPr marL="514350" indent="-457200"/>
            <a:r>
              <a:rPr lang="en-US" dirty="0" smtClean="0"/>
              <a:t>For 2 and 3, the new AA will then receive an e-mail from EPC inviting them to establish their EPC password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481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Your EPC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Click on District Name (first entity on the list)</a:t>
            </a:r>
          </a:p>
          <a:p>
            <a:r>
              <a:rPr lang="en-US" dirty="0" smtClean="0"/>
              <a:t>Then &gt; Related Actions on left toolbar</a:t>
            </a:r>
          </a:p>
          <a:p>
            <a:r>
              <a:rPr lang="en-US" dirty="0" smtClean="0"/>
              <a:t>Perform these functions using &gt; Related Actions</a:t>
            </a:r>
          </a:p>
          <a:p>
            <a:r>
              <a:rPr lang="en-US" dirty="0" smtClean="0"/>
              <a:t>Establish </a:t>
            </a:r>
            <a:r>
              <a:rPr lang="en-US" dirty="0"/>
              <a:t>other users and giving them permissions (if </a:t>
            </a:r>
            <a:r>
              <a:rPr lang="en-US" dirty="0" smtClean="0"/>
              <a:t>any)</a:t>
            </a:r>
          </a:p>
          <a:p>
            <a:pPr lvl="1"/>
            <a:r>
              <a:rPr lang="en-US" dirty="0" smtClean="0"/>
              <a:t>Be </a:t>
            </a:r>
            <a:r>
              <a:rPr lang="en-US" dirty="0"/>
              <a:t>sure those users then establish their passwords, and accept their terms and </a:t>
            </a:r>
            <a:r>
              <a:rPr lang="en-US" dirty="0" smtClean="0"/>
              <a:t>conditions</a:t>
            </a:r>
            <a:endParaRPr lang="en-US" dirty="0"/>
          </a:p>
          <a:p>
            <a:r>
              <a:rPr lang="en-US" dirty="0"/>
              <a:t>Review your school list to make sure all buildings are </a:t>
            </a:r>
            <a:r>
              <a:rPr lang="en-US" dirty="0" smtClean="0"/>
              <a:t>listed</a:t>
            </a:r>
            <a:endParaRPr lang="en-US" dirty="0"/>
          </a:p>
          <a:p>
            <a:r>
              <a:rPr lang="en-US" dirty="0"/>
              <a:t>Add your NIFs by creating a customer service case with </a:t>
            </a:r>
            <a:r>
              <a:rPr lang="en-US" dirty="0" smtClean="0"/>
              <a:t>USAC</a:t>
            </a:r>
          </a:p>
          <a:p>
            <a:r>
              <a:rPr lang="en-US" dirty="0" smtClean="0"/>
              <a:t>Ensure </a:t>
            </a:r>
            <a:r>
              <a:rPr lang="en-US" dirty="0"/>
              <a:t>that the addresses are accurate for each building, as well as the “profile” information for each school</a:t>
            </a:r>
          </a:p>
          <a:p>
            <a:r>
              <a:rPr lang="en-US" dirty="0"/>
              <a:t>Join a </a:t>
            </a:r>
            <a:r>
              <a:rPr lang="en-US" dirty="0" smtClean="0"/>
              <a:t>consortium, if applicable</a:t>
            </a:r>
            <a:endParaRPr lang="en-US" dirty="0"/>
          </a:p>
          <a:p>
            <a:r>
              <a:rPr lang="en-US" dirty="0"/>
              <a:t>Link to a </a:t>
            </a:r>
            <a:r>
              <a:rPr lang="en-US" dirty="0" smtClean="0"/>
              <a:t>consultant, if applicable</a:t>
            </a:r>
            <a:endParaRPr lang="en-US" dirty="0"/>
          </a:p>
          <a:p>
            <a:r>
              <a:rPr lang="en-US" dirty="0"/>
              <a:t>Update your enrollment/NSLP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May </a:t>
            </a:r>
            <a:r>
              <a:rPr lang="en-US" dirty="0"/>
              <a:t>want to wait until the PDE data comes out in January</a:t>
            </a:r>
          </a:p>
          <a:p>
            <a:pPr lvl="1"/>
            <a:r>
              <a:rPr lang="en-US" dirty="0" smtClean="0"/>
              <a:t>NSLP </a:t>
            </a:r>
            <a:r>
              <a:rPr lang="en-US" dirty="0"/>
              <a:t>data should already be in your </a:t>
            </a:r>
            <a:r>
              <a:rPr lang="en-US" dirty="0" smtClean="0"/>
              <a:t>portal from FY 2015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6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about EPC?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If you’re unsure if your account has been established, or run into problems...</a:t>
            </a:r>
          </a:p>
          <a:p>
            <a:r>
              <a:rPr lang="en-US" dirty="0" smtClean="0"/>
              <a:t>Call USAC at 888-203-8100</a:t>
            </a:r>
          </a:p>
          <a:p>
            <a:pPr lvl="1"/>
            <a:r>
              <a:rPr lang="en-US" dirty="0" smtClean="0"/>
              <a:t>They are the only entity that can troubleshoot EPC problems</a:t>
            </a:r>
          </a:p>
          <a:p>
            <a:r>
              <a:rPr lang="en-US" dirty="0"/>
              <a:t>USAC’s EPC Website:  </a:t>
            </a:r>
            <a:r>
              <a:rPr lang="en-US" dirty="0">
                <a:hlinkClick r:id="rId2"/>
              </a:rPr>
              <a:t>www.usac.org/sl</a:t>
            </a:r>
            <a:endParaRPr lang="en-US" dirty="0"/>
          </a:p>
          <a:p>
            <a:pPr lvl="1"/>
            <a:r>
              <a:rPr lang="en-US" dirty="0"/>
              <a:t>Contains FAQs</a:t>
            </a:r>
          </a:p>
          <a:p>
            <a:pPr lvl="1"/>
            <a:r>
              <a:rPr lang="en-US" dirty="0"/>
              <a:t>User Guides</a:t>
            </a:r>
          </a:p>
          <a:p>
            <a:pPr lvl="1"/>
            <a:r>
              <a:rPr lang="en-US" dirty="0"/>
              <a:t>Video </a:t>
            </a:r>
            <a:r>
              <a:rPr lang="en-US" dirty="0" smtClean="0"/>
              <a:t>Tutorials</a:t>
            </a:r>
          </a:p>
          <a:p>
            <a:r>
              <a:rPr lang="en-US" dirty="0" smtClean="0"/>
              <a:t>PA EPC presentation will be posted to the PA  E-rate website soon...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02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EPC...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14C1-3A9E-4760-8287-0CEFC01B8A9D}" type="slidenum">
              <a:rPr lang="en-US" smtClean="0"/>
              <a:t>16</a:t>
            </a:fld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187" y="2195514"/>
            <a:ext cx="4723195" cy="45259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27" y="1417638"/>
            <a:ext cx="4101894" cy="384048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92128" y="4577580"/>
            <a:ext cx="1005994" cy="53326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945059" y="2811148"/>
            <a:ext cx="663485" cy="32525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614076" y="2065656"/>
            <a:ext cx="592355" cy="908119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661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Form 470 for FY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Form 470 is new and must be filed in EPC</a:t>
            </a:r>
          </a:p>
          <a:p>
            <a:r>
              <a:rPr lang="en-US" dirty="0" smtClean="0"/>
              <a:t>Much simpler than previous years</a:t>
            </a:r>
          </a:p>
          <a:p>
            <a:pPr lvl="1"/>
            <a:r>
              <a:rPr lang="en-US" dirty="0" smtClean="0"/>
              <a:t>Much of “profile/contact” information is ported from EPC profile</a:t>
            </a:r>
          </a:p>
          <a:p>
            <a:r>
              <a:rPr lang="en-US" dirty="0" smtClean="0"/>
              <a:t>EPC Full Rights Users can create/submit form</a:t>
            </a:r>
          </a:p>
          <a:p>
            <a:pPr lvl="1"/>
            <a:r>
              <a:rPr lang="en-US" dirty="0" smtClean="0"/>
              <a:t>Partial Rights Users can create but must have FRU submit the form</a:t>
            </a:r>
          </a:p>
          <a:p>
            <a:r>
              <a:rPr lang="en-US" dirty="0" smtClean="0"/>
              <a:t>Form 470s being accepted now!</a:t>
            </a:r>
          </a:p>
          <a:p>
            <a:pPr lvl="1"/>
            <a:r>
              <a:rPr lang="en-US" dirty="0" smtClean="0"/>
              <a:t>Try to post by Thanksgiving</a:t>
            </a:r>
          </a:p>
          <a:p>
            <a:pPr lvl="1"/>
            <a:r>
              <a:rPr lang="en-US" dirty="0" smtClean="0"/>
              <a:t>PA Form 470 training on Wed., Nov 18</a:t>
            </a:r>
          </a:p>
          <a:p>
            <a:r>
              <a:rPr lang="en-US" dirty="0" smtClean="0"/>
              <a:t>Form 470 Receipt Notification Letter will no be mailed</a:t>
            </a:r>
          </a:p>
          <a:p>
            <a:pPr lvl="1"/>
            <a:r>
              <a:rPr lang="en-US" dirty="0" smtClean="0"/>
              <a:t>Instead, a notice of the 470 posting will appear in  your EPC Newsfeed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46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Describing Services and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Form 470 has drop down service/equipment menu</a:t>
            </a:r>
          </a:p>
          <a:p>
            <a:r>
              <a:rPr lang="en-US" dirty="0" smtClean="0"/>
              <a:t>Must specific minimum and maximum quantity</a:t>
            </a:r>
          </a:p>
          <a:p>
            <a:r>
              <a:rPr lang="en-US" dirty="0" smtClean="0"/>
              <a:t>Provide additional information in narrative box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14C1-3A9E-4760-8287-0CEFC01B8A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48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Requests for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New requirement to upload RFP, if one is being issued</a:t>
            </a:r>
          </a:p>
          <a:p>
            <a:pPr lvl="1"/>
            <a:r>
              <a:rPr lang="en-US" dirty="0"/>
              <a:t>In fact, </a:t>
            </a:r>
            <a:r>
              <a:rPr lang="en-US" b="1" dirty="0"/>
              <a:t>must</a:t>
            </a:r>
            <a:r>
              <a:rPr lang="en-US" dirty="0"/>
              <a:t> upload before describing the service</a:t>
            </a:r>
          </a:p>
          <a:p>
            <a:pPr lvl="1"/>
            <a:r>
              <a:rPr lang="en-US" dirty="0"/>
              <a:t>Can’t come back and upload at the end of the form</a:t>
            </a:r>
          </a:p>
          <a:p>
            <a:pPr lvl="1"/>
            <a:r>
              <a:rPr lang="en-US" dirty="0"/>
              <a:t>If addenda are issued, they also must be uploaded to the 470, post submission using the Related Actions link in the left toolbar</a:t>
            </a:r>
          </a:p>
          <a:p>
            <a:r>
              <a:rPr lang="en-US" dirty="0" smtClean="0"/>
              <a:t>E-rate defines a Request for Proposal as any supplemental documentation that an Applicant shares with Vendors in addition to posting a Form 470 (no matter what its called)</a:t>
            </a:r>
          </a:p>
          <a:p>
            <a:r>
              <a:rPr lang="en-US" dirty="0" smtClean="0"/>
              <a:t>E-rate does not mandate the use of a RFP except for dark fiber or construction of fiber procurements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14C1-3A9E-4760-8287-0CEFC01B8A9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69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Recap What Changed in FY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2600" i="1" u="sng" dirty="0" smtClean="0">
                <a:solidFill>
                  <a:srgbClr val="FF0000"/>
                </a:solidFill>
              </a:rPr>
              <a:t>Note: The slides related to the FY 2015 changes have been moved to the end of this presentation.</a:t>
            </a:r>
          </a:p>
          <a:p>
            <a:pPr marL="0" indent="0" algn="ctr">
              <a:buNone/>
            </a:pPr>
            <a:endParaRPr lang="en-US" sz="2600" i="1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Discount calculations</a:t>
            </a:r>
          </a:p>
          <a:p>
            <a:pPr lvl="1"/>
            <a:r>
              <a:rPr lang="en-US" dirty="0" smtClean="0"/>
              <a:t>District-wide NSLP eligibility calculations</a:t>
            </a:r>
          </a:p>
          <a:p>
            <a:pPr lvl="1"/>
            <a:r>
              <a:rPr lang="en-US" dirty="0" smtClean="0"/>
              <a:t>Community Eligibility Program (CEP) 1.6 multiplier provision</a:t>
            </a:r>
          </a:p>
          <a:p>
            <a:pPr lvl="1"/>
            <a:r>
              <a:rPr lang="en-US" dirty="0" smtClean="0"/>
              <a:t>Rural/Urban definition changes</a:t>
            </a:r>
          </a:p>
          <a:p>
            <a:r>
              <a:rPr lang="en-US" b="1" dirty="0" smtClean="0"/>
              <a:t>Category 1</a:t>
            </a:r>
          </a:p>
          <a:p>
            <a:pPr lvl="1"/>
            <a:r>
              <a:rPr lang="en-US" dirty="0" smtClean="0"/>
              <a:t>Phase out of voice (40% discount reduction for FY 2016) </a:t>
            </a:r>
          </a:p>
          <a:p>
            <a:pPr lvl="1"/>
            <a:r>
              <a:rPr lang="en-US" dirty="0" smtClean="0"/>
              <a:t>Elimination of webhosting, paging, hosted e-mail, DIDs and custom calling features, and most cellular data</a:t>
            </a:r>
          </a:p>
          <a:p>
            <a:r>
              <a:rPr lang="en-US" b="1" dirty="0" smtClean="0"/>
              <a:t>Category 2</a:t>
            </a:r>
          </a:p>
          <a:p>
            <a:pPr lvl="1"/>
            <a:r>
              <a:rPr lang="en-US" dirty="0" smtClean="0"/>
              <a:t>Elimination of voice/video equipment and most servers</a:t>
            </a:r>
          </a:p>
          <a:p>
            <a:pPr lvl="1"/>
            <a:r>
              <a:rPr lang="en-US" dirty="0" smtClean="0"/>
              <a:t>Addition of cloud functionality and Managed Internal Broadband Service (MIBS)</a:t>
            </a:r>
          </a:p>
          <a:p>
            <a:pPr lvl="1"/>
            <a:r>
              <a:rPr lang="en-US" dirty="0" smtClean="0"/>
              <a:t>Category 2 building 5-year funding caps</a:t>
            </a:r>
          </a:p>
          <a:p>
            <a:pPr lvl="1"/>
            <a:r>
              <a:rPr lang="en-US" dirty="0" smtClean="0"/>
              <a:t>Maximum discount reduced from 90% to 85%</a:t>
            </a:r>
          </a:p>
          <a:p>
            <a:pPr lvl="1"/>
            <a:r>
              <a:rPr lang="en-US" dirty="0" smtClean="0"/>
              <a:t>Early purchase of C2 equipment (as of April 1 prior to funding year)</a:t>
            </a:r>
          </a:p>
          <a:p>
            <a:r>
              <a:rPr lang="en-US" b="1" dirty="0" smtClean="0"/>
              <a:t>Expanded document retention requirements (now 10 years)</a:t>
            </a:r>
          </a:p>
          <a:p>
            <a:r>
              <a:rPr lang="en-US" b="1" dirty="0" smtClean="0"/>
              <a:t>Strict new invoicing deadlines</a:t>
            </a:r>
          </a:p>
          <a:p>
            <a:pPr lvl="1"/>
            <a:r>
              <a:rPr lang="en-US" dirty="0" smtClean="0"/>
              <a:t>Must submit BEARs or extension requests before October 28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94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470 – File Inside Your EPC Portal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02" y="4201952"/>
            <a:ext cx="8692515" cy="2468880"/>
          </a:xfrm>
          <a:prstGeom prst="rect">
            <a:avLst/>
          </a:prstGeom>
          <a:ln w="41275">
            <a:solidFill>
              <a:schemeClr val="accent1">
                <a:lumMod val="75000"/>
              </a:schemeClr>
            </a:solidFill>
          </a:ln>
        </p:spPr>
      </p:pic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4681402" y="4750593"/>
            <a:ext cx="759278" cy="457200"/>
          </a:xfrm>
          <a:prstGeom prst="ellips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742" y="1406938"/>
            <a:ext cx="5214938" cy="2733675"/>
          </a:xfrm>
          <a:prstGeom prst="rect">
            <a:avLst/>
          </a:prstGeom>
          <a:ln w="41275"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0680" y="1345598"/>
            <a:ext cx="3492437" cy="285635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437040" y="2416629"/>
            <a:ext cx="796018" cy="52251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788354" y="2773774"/>
            <a:ext cx="85725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8114484" y="3414115"/>
            <a:ext cx="796018" cy="52251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440680" y="3675373"/>
            <a:ext cx="829492" cy="109205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74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4B985-2772-4154-BE8B-7B956818707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33" y="505034"/>
            <a:ext cx="8949849" cy="444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533400" y="3581400"/>
            <a:ext cx="167640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33400" y="43434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 a well-described nickname for easier identification.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52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4B985-2772-4154-BE8B-7B956818707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87" y="457200"/>
            <a:ext cx="8727636" cy="485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1371600" y="3124200"/>
            <a:ext cx="1676400" cy="7386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7696200" y="1143000"/>
            <a:ext cx="457200" cy="174124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86600" y="3124200"/>
            <a:ext cx="167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Notice the new numbering convention for the 470’s.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581400"/>
            <a:ext cx="129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This is pre-populated from the EPC Profile.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371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4B985-2772-4154-BE8B-7B956818707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81" y="533400"/>
            <a:ext cx="88898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430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4B985-2772-4154-BE8B-7B956818707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9" y="685800"/>
            <a:ext cx="8994861" cy="513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611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4B985-2772-4154-BE8B-7B956818707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1199"/>
            <a:ext cx="8889442" cy="512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637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4B985-2772-4154-BE8B-7B956818707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13" y="457200"/>
            <a:ext cx="8783172" cy="487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43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4B985-2772-4154-BE8B-7B956818707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0" y="533400"/>
            <a:ext cx="8946600" cy="518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773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4B985-2772-4154-BE8B-7B956818707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2" y="457200"/>
            <a:ext cx="9079838" cy="52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838200" y="5029200"/>
            <a:ext cx="1524000" cy="710663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09600" y="5739863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 the narrative box to describe your services more fully.  For example, if you want pricing for 50 and 100 </a:t>
            </a:r>
            <a:r>
              <a:rPr lang="en-US" dirty="0" err="1" smtClean="0">
                <a:solidFill>
                  <a:srgbClr val="FF0000"/>
                </a:solidFill>
              </a:rPr>
              <a:t>mb</a:t>
            </a:r>
            <a:r>
              <a:rPr lang="en-US" dirty="0" smtClean="0">
                <a:solidFill>
                  <a:srgbClr val="FF0000"/>
                </a:solidFill>
              </a:rPr>
              <a:t> of Internet, list that  here.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806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 2016 Form 470 Pace Thus Far...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5" name="Picture 1" descr="image0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467600" cy="495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8077200" y="3962400"/>
            <a:ext cx="762000" cy="9906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935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438400" y="1219200"/>
            <a:ext cx="6324600" cy="1828800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4900" b="1" dirty="0" smtClean="0">
                <a:solidFill>
                  <a:srgbClr val="00B050"/>
                </a:solidFill>
              </a:rPr>
              <a:t/>
            </a:r>
            <a:br>
              <a:rPr lang="en-US" sz="4900" b="1" dirty="0" smtClean="0">
                <a:solidFill>
                  <a:srgbClr val="00B050"/>
                </a:solidFill>
              </a:rPr>
            </a:br>
            <a:r>
              <a:rPr lang="en-US" sz="4900" b="1" dirty="0" smtClean="0">
                <a:solidFill>
                  <a:srgbClr val="00B050"/>
                </a:solidFill>
              </a:rPr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What’s New for FY 2016?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EBE83D5-4B24-44C4-882C-EA4C87E05CCF}" type="slidenum">
              <a:rPr lang="en-US">
                <a:solidFill>
                  <a:srgbClr val="FFFFFF"/>
                </a:solidFill>
              </a:rPr>
              <a:pPr eaLnBrk="1" hangingPunct="1"/>
              <a:t>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19401"/>
            <a:ext cx="152502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718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Form 471 for FY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Form 471 is new and must be filed in EPC</a:t>
            </a:r>
          </a:p>
          <a:p>
            <a:r>
              <a:rPr lang="en-US" dirty="0" smtClean="0"/>
              <a:t>Survey questions have been eliminated</a:t>
            </a:r>
          </a:p>
          <a:p>
            <a:r>
              <a:rPr lang="en-US" dirty="0" smtClean="0"/>
              <a:t>More detailed service questions</a:t>
            </a:r>
          </a:p>
          <a:p>
            <a:pPr lvl="1"/>
            <a:r>
              <a:rPr lang="en-US" dirty="0" smtClean="0"/>
              <a:t>Want to know if Internet includes circuit</a:t>
            </a:r>
          </a:p>
          <a:p>
            <a:pPr lvl="1"/>
            <a:r>
              <a:rPr lang="en-US" dirty="0" smtClean="0"/>
              <a:t>Want to know if circuit is fiber or copper based	</a:t>
            </a:r>
          </a:p>
          <a:p>
            <a:r>
              <a:rPr lang="en-US" dirty="0" smtClean="0"/>
              <a:t>Block 4 will automatically be pre-populated from EPC profile for each school</a:t>
            </a:r>
          </a:p>
          <a:p>
            <a:r>
              <a:rPr lang="en-US" dirty="0" smtClean="0"/>
              <a:t>Contracts must be uploaded into EPC </a:t>
            </a:r>
            <a:r>
              <a:rPr lang="en-US" u="sng" dirty="0" smtClean="0"/>
              <a:t>prior to </a:t>
            </a:r>
            <a:r>
              <a:rPr lang="en-US" dirty="0" smtClean="0"/>
              <a:t>completing the Form 471</a:t>
            </a:r>
          </a:p>
          <a:p>
            <a:pPr lvl="1"/>
            <a:r>
              <a:rPr lang="en-US" dirty="0" smtClean="0"/>
              <a:t>All contract related information (dates, </a:t>
            </a:r>
            <a:r>
              <a:rPr lang="en-US" dirty="0" err="1" smtClean="0"/>
              <a:t>etc</a:t>
            </a:r>
            <a:r>
              <a:rPr lang="en-US" dirty="0" smtClean="0"/>
              <a:t>) will be done outside of 471 in EPC</a:t>
            </a:r>
          </a:p>
          <a:p>
            <a:pPr lvl="1"/>
            <a:r>
              <a:rPr lang="en-US" dirty="0" smtClean="0"/>
              <a:t>Then just refer to that contract in the 471</a:t>
            </a:r>
          </a:p>
          <a:p>
            <a:r>
              <a:rPr lang="en-US" dirty="0" smtClean="0"/>
              <a:t>Data transparency is the most important part of the new 471</a:t>
            </a:r>
          </a:p>
          <a:p>
            <a:r>
              <a:rPr lang="en-US" dirty="0" smtClean="0"/>
              <a:t>Form 471 Receipt Acknowledgement Letter (RAL) will no be mailed</a:t>
            </a:r>
          </a:p>
          <a:p>
            <a:pPr lvl="1"/>
            <a:r>
              <a:rPr lang="en-US" dirty="0" smtClean="0"/>
              <a:t>Instead, it will be posted in EPC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853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Form 471 for FY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471 Window dates will be announced in December</a:t>
            </a:r>
          </a:p>
          <a:p>
            <a:r>
              <a:rPr lang="en-US" dirty="0" smtClean="0"/>
              <a:t>Window expected to open early January, close mid-late March</a:t>
            </a:r>
          </a:p>
          <a:p>
            <a:r>
              <a:rPr lang="en-US" dirty="0" smtClean="0"/>
              <a:t>Be sure to file your 470s in enough time to have the contracts placed on your </a:t>
            </a:r>
            <a:r>
              <a:rPr lang="en-US" u="sng" dirty="0" smtClean="0"/>
              <a:t>February</a:t>
            </a:r>
            <a:r>
              <a:rPr lang="en-US" dirty="0" smtClean="0"/>
              <a:t> board meeting agendas</a:t>
            </a:r>
          </a:p>
          <a:p>
            <a:r>
              <a:rPr lang="en-US" dirty="0" smtClean="0"/>
              <a:t>I will schedule a separate 471 webinar when the draft form becomes available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389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1200" y="1219200"/>
            <a:ext cx="6781800" cy="1828800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4900" b="1" dirty="0" smtClean="0">
                <a:solidFill>
                  <a:srgbClr val="00B050"/>
                </a:solidFill>
              </a:rPr>
              <a:t/>
            </a:r>
            <a:br>
              <a:rPr lang="en-US" sz="4900" b="1" dirty="0" smtClean="0">
                <a:solidFill>
                  <a:srgbClr val="00B050"/>
                </a:solidFill>
              </a:rPr>
            </a:br>
            <a:r>
              <a:rPr lang="en-US" sz="4900" b="1" dirty="0" smtClean="0">
                <a:solidFill>
                  <a:srgbClr val="00B050"/>
                </a:solidFill>
              </a:rPr>
              <a:t> </a:t>
            </a:r>
            <a:r>
              <a:rPr lang="en-US" i="1" dirty="0" smtClean="0">
                <a:solidFill>
                  <a:srgbClr val="0000FF"/>
                </a:solidFill>
              </a:rPr>
              <a:t>Let’s Talk Category 2 Bidding...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EBE83D5-4B24-44C4-882C-EA4C87E05CCF}" type="slidenum">
              <a:rPr lang="en-US">
                <a:solidFill>
                  <a:srgbClr val="FFFFFF"/>
                </a:solidFill>
              </a:rPr>
              <a:pPr eaLnBrk="1" hangingPunct="1"/>
              <a:t>32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19401"/>
            <a:ext cx="152502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3959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Category 2 Options for PA Applicants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First, a detailed C2 webinar will be held on November 6 at 10 am</a:t>
            </a:r>
          </a:p>
          <a:p>
            <a:pPr lvl="1"/>
            <a:r>
              <a:rPr lang="en-US" sz="2400" dirty="0" smtClean="0"/>
              <a:t>Registration required (go to </a:t>
            </a:r>
            <a:r>
              <a:rPr lang="en-US" sz="2400" dirty="0" smtClean="0">
                <a:hlinkClick r:id="rId2" action="ppaction://hlinkfile"/>
              </a:rPr>
              <a:t>e-ratepa.org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No vendors </a:t>
            </a:r>
            <a:r>
              <a:rPr lang="en-US" sz="2400" dirty="0" smtClean="0"/>
              <a:t>permitted</a:t>
            </a:r>
          </a:p>
          <a:p>
            <a:r>
              <a:rPr lang="en-US" dirty="0" smtClean="0"/>
              <a:t>Second, </a:t>
            </a:r>
            <a:r>
              <a:rPr lang="en-US" i="1" u="sng" dirty="0" smtClean="0">
                <a:solidFill>
                  <a:srgbClr val="FF0000"/>
                </a:solidFill>
              </a:rPr>
              <a:t>all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Category 2 funding requests will be funded, regardless of discount</a:t>
            </a:r>
          </a:p>
          <a:p>
            <a:pPr lvl="1"/>
            <a:r>
              <a:rPr lang="en-US" sz="2400" dirty="0" smtClean="0"/>
              <a:t>Assuming you’ve followed all of the E-rate rules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615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2 </a:t>
            </a:r>
            <a:r>
              <a:rPr lang="en-US" dirty="0" smtClean="0"/>
              <a:t>Bidding: 3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Post Form 470 only (nonpublic schools and libraries)</a:t>
            </a:r>
          </a:p>
          <a:p>
            <a:pPr marL="914400" lvl="1" indent="-514350"/>
            <a:r>
              <a:rPr lang="en-US" dirty="0"/>
              <a:t>No RFP required.  Be sure to list “or equivalent” if listing manufacturer’s name or model # on Form 470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Post Form 470 and RFP (public school entities)</a:t>
            </a:r>
          </a:p>
          <a:p>
            <a:pPr marL="914400" lvl="1" indent="-514350">
              <a:buFont typeface="Calibri" panose="020F0502020204030204" pitchFamily="34" charset="0"/>
              <a:buChar char="–"/>
            </a:pPr>
            <a:r>
              <a:rPr lang="en-US" dirty="0" smtClean="0"/>
              <a:t>Most appropriate for wiring projects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Use IU 16 PEPPM Contract</a:t>
            </a:r>
          </a:p>
          <a:p>
            <a:pPr marL="741363" lvl="1" indent="-277813"/>
            <a:r>
              <a:rPr lang="en-US" sz="2400" dirty="0" smtClean="0"/>
              <a:t>Can be used by public and nonpublic schools only (E-rate rule)</a:t>
            </a:r>
          </a:p>
          <a:p>
            <a:pPr marL="1141413" lvl="2" indent="-277813"/>
            <a:r>
              <a:rPr lang="en-US" sz="2000" dirty="0" smtClean="0"/>
              <a:t>Before PEPPM Form 470/RFP was released in August 2015, each IU signed a “letter of agency” permitting IU 16 to competitively bid on behalf of the public and nonpublic schools within its IU in order to meet the new pre-470 LOA requirement</a:t>
            </a:r>
            <a:endParaRPr lang="en-US" dirty="0" smtClean="0"/>
          </a:p>
          <a:p>
            <a:pPr marL="914400" lvl="1" indent="-514350">
              <a:buAutoNum type="arabicParenR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0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2 </a:t>
            </a:r>
            <a:r>
              <a:rPr lang="en-US" dirty="0" smtClean="0"/>
              <a:t>Bidding: Option #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Post Form 470 and RFP </a:t>
            </a:r>
            <a:r>
              <a:rPr lang="en-US" sz="2400" dirty="0" smtClean="0"/>
              <a:t>(public school entities)</a:t>
            </a:r>
          </a:p>
          <a:p>
            <a:pPr lvl="1"/>
            <a:r>
              <a:rPr lang="en-US" sz="2200" dirty="0" smtClean="0"/>
              <a:t>RFP required if cost of equipment exceeds $19,400 (state law)</a:t>
            </a:r>
          </a:p>
          <a:p>
            <a:pPr lvl="1"/>
            <a:r>
              <a:rPr lang="en-US" sz="2200" dirty="0" smtClean="0"/>
              <a:t>Form </a:t>
            </a:r>
            <a:r>
              <a:rPr lang="en-US" sz="2200" dirty="0"/>
              <a:t>470 and RFP bidding must be done </a:t>
            </a:r>
            <a:r>
              <a:rPr lang="en-US" sz="2200" dirty="0" smtClean="0"/>
              <a:t>concurrently and bidding window required </a:t>
            </a:r>
            <a:r>
              <a:rPr lang="en-US" sz="2200" dirty="0"/>
              <a:t>to be open for at least 28 days before bids are due (E-rate rule)</a:t>
            </a:r>
          </a:p>
          <a:p>
            <a:pPr lvl="1"/>
            <a:r>
              <a:rPr lang="en-US" sz="2200" dirty="0"/>
              <a:t>RFP must be published in at least 2 local newspapers of general circulation </a:t>
            </a:r>
            <a:r>
              <a:rPr lang="en-US" sz="2200" dirty="0" smtClean="0"/>
              <a:t>once/week for </a:t>
            </a:r>
            <a:r>
              <a:rPr lang="en-US" sz="2200" dirty="0"/>
              <a:t>3 consecutive weeks (state law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 smtClean="0"/>
              <a:t>Equipment </a:t>
            </a:r>
            <a:r>
              <a:rPr lang="en-US" sz="2200" dirty="0"/>
              <a:t>list </a:t>
            </a:r>
            <a:r>
              <a:rPr lang="en-US" sz="2200" dirty="0">
                <a:solidFill>
                  <a:srgbClr val="FF0000"/>
                </a:solidFill>
              </a:rPr>
              <a:t>MUST </a:t>
            </a:r>
            <a:r>
              <a:rPr lang="en-US" sz="2200" dirty="0"/>
              <a:t>allow for equivalent manufacturer’s products to be bid (E-rate rule)</a:t>
            </a:r>
          </a:p>
          <a:p>
            <a:pPr lvl="2"/>
            <a:r>
              <a:rPr lang="en-US" sz="2200" dirty="0"/>
              <a:t>“Cisco 48-port </a:t>
            </a:r>
            <a:r>
              <a:rPr lang="en-US" sz="2200" dirty="0" err="1"/>
              <a:t>PoE</a:t>
            </a:r>
            <a:r>
              <a:rPr lang="en-US" sz="2200" dirty="0"/>
              <a:t> Switch or equipment that is equivalent in functionality and quality</a:t>
            </a:r>
            <a:r>
              <a:rPr lang="en-US" sz="2200" dirty="0" smtClean="0"/>
              <a:t>”</a:t>
            </a:r>
          </a:p>
          <a:p>
            <a:pPr lvl="1"/>
            <a:r>
              <a:rPr lang="en-US" sz="2200" dirty="0"/>
              <a:t>Assuming all RFP requirements have been met, schools must accept the lowest-price </a:t>
            </a:r>
            <a:r>
              <a:rPr lang="en-US" sz="2200" dirty="0" smtClean="0"/>
              <a:t>bid (state law)</a:t>
            </a:r>
          </a:p>
          <a:p>
            <a:pPr lvl="1"/>
            <a:r>
              <a:rPr lang="en-US" sz="2200" dirty="0" smtClean="0"/>
              <a:t>School board must approve contract prior to signing</a:t>
            </a:r>
          </a:p>
          <a:p>
            <a:pPr lvl="2"/>
            <a:r>
              <a:rPr lang="en-US" sz="1800" dirty="0" smtClean="0"/>
              <a:t>Contract </a:t>
            </a:r>
            <a:r>
              <a:rPr lang="en-US" sz="1800" u="sng" dirty="0" smtClean="0"/>
              <a:t>must</a:t>
            </a:r>
            <a:r>
              <a:rPr lang="en-US" sz="1800" dirty="0" smtClean="0"/>
              <a:t> be signed before submitting Form 471</a:t>
            </a:r>
            <a:endParaRPr lang="en-US" sz="1800" dirty="0"/>
          </a:p>
          <a:p>
            <a:pPr lvl="2"/>
            <a:endParaRPr lang="en-US" sz="1800" dirty="0"/>
          </a:p>
          <a:p>
            <a:pPr lvl="1"/>
            <a:endParaRPr lang="en-US" sz="2400" dirty="0" smtClean="0"/>
          </a:p>
          <a:p>
            <a:pPr marL="914400" lvl="1" indent="-514350">
              <a:buAutoNum type="arabicParenR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5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2 Bidding: </a:t>
            </a:r>
            <a:r>
              <a:rPr lang="en-US" dirty="0" smtClean="0"/>
              <a:t>Option #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Conduct PEPPM Mini-Bid</a:t>
            </a:r>
          </a:p>
          <a:p>
            <a:pPr lvl="1"/>
            <a:r>
              <a:rPr lang="en-US" sz="2200" dirty="0" smtClean="0"/>
              <a:t>No Form 470 required (PEPPM filed Form 470 when contracts were being competitively bid)</a:t>
            </a:r>
          </a:p>
          <a:p>
            <a:pPr lvl="1"/>
            <a:r>
              <a:rPr lang="en-US" sz="2400" dirty="0"/>
              <a:t>More appropriate for equipment/installation, rather than cabling </a:t>
            </a:r>
            <a:r>
              <a:rPr lang="en-US" sz="2400" dirty="0" smtClean="0"/>
              <a:t>project</a:t>
            </a:r>
            <a:endParaRPr lang="en-US" sz="2200" dirty="0" smtClean="0"/>
          </a:p>
          <a:p>
            <a:pPr lvl="1"/>
            <a:r>
              <a:rPr lang="en-US" sz="2200" dirty="0" smtClean="0"/>
              <a:t>New advice:  Sign separate contract with the vendor and use those contract dates – not PEPPM dates </a:t>
            </a:r>
            <a:r>
              <a:rPr lang="en-US" sz="2200" dirty="0" smtClean="0">
                <a:solidFill>
                  <a:srgbClr val="F41837"/>
                </a:solidFill>
              </a:rPr>
              <a:t>(new)</a:t>
            </a:r>
          </a:p>
          <a:p>
            <a:pPr lvl="1"/>
            <a:r>
              <a:rPr lang="en-US" sz="2200" dirty="0" smtClean="0">
                <a:solidFill>
                  <a:srgbClr val="F41837"/>
                </a:solidFill>
              </a:rPr>
              <a:t>Cannot contact PEPPM bidder ahead of bidding to seek equipment list</a:t>
            </a:r>
          </a:p>
          <a:p>
            <a:pPr lvl="2"/>
            <a:r>
              <a:rPr lang="en-US" sz="1800" dirty="0" smtClean="0">
                <a:solidFill>
                  <a:srgbClr val="F41837"/>
                </a:solidFill>
              </a:rPr>
              <a:t>If you don’t know exactly what equipment you need, list general equipment needs (wireless controller, WAPs for 35 classrooms, and installation), and then perhaps a site walk-through</a:t>
            </a:r>
          </a:p>
          <a:p>
            <a:pPr lvl="2"/>
            <a:endParaRPr lang="en-US" sz="1800" dirty="0" smtClean="0">
              <a:solidFill>
                <a:srgbClr val="F41837"/>
              </a:solidFill>
            </a:endParaRPr>
          </a:p>
          <a:p>
            <a:endParaRPr lang="en-US" sz="3400" dirty="0" smtClean="0"/>
          </a:p>
          <a:p>
            <a:pPr lvl="2"/>
            <a:endParaRPr lang="en-US" sz="340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88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2 Bidding: Option #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1913" lvl="1" indent="0">
              <a:buNone/>
            </a:pPr>
            <a:r>
              <a:rPr lang="en-US" sz="2400" b="1" dirty="0" smtClean="0"/>
              <a:t>More on PEPPM Bidding:</a:t>
            </a:r>
          </a:p>
          <a:p>
            <a:pPr lvl="1"/>
            <a:r>
              <a:rPr lang="en-US" sz="2200" dirty="0" smtClean="0"/>
              <a:t>Cannot </a:t>
            </a:r>
            <a:r>
              <a:rPr lang="en-US" sz="2200" dirty="0"/>
              <a:t>just go to PEPPM list and select vendor and equipment you want/need</a:t>
            </a:r>
          </a:p>
          <a:p>
            <a:pPr lvl="1"/>
            <a:r>
              <a:rPr lang="en-US" sz="2200" dirty="0"/>
              <a:t>A ‘category list’ will be sent to the PA E-rate listserve soon</a:t>
            </a:r>
          </a:p>
          <a:p>
            <a:pPr lvl="1"/>
            <a:r>
              <a:rPr lang="en-US" sz="2200" dirty="0"/>
              <a:t>Must then request ‘mini-bids’ from all vendors in that </a:t>
            </a:r>
            <a:r>
              <a:rPr lang="en-US" sz="2200" dirty="0" smtClean="0"/>
              <a:t>category</a:t>
            </a:r>
          </a:p>
          <a:p>
            <a:pPr lvl="1"/>
            <a:r>
              <a:rPr lang="en-US" sz="2200" dirty="0" smtClean="0"/>
              <a:t>Can list preferred manufacturer, but  must request bids for “equivalent” products</a:t>
            </a:r>
            <a:endParaRPr lang="en-US" sz="2200" dirty="0"/>
          </a:p>
          <a:p>
            <a:pPr lvl="1"/>
            <a:r>
              <a:rPr lang="en-US" sz="2000" dirty="0"/>
              <a:t>Minimum 2 week bidding period </a:t>
            </a:r>
            <a:r>
              <a:rPr lang="en-US" sz="2000" dirty="0" smtClean="0"/>
              <a:t>suggested </a:t>
            </a:r>
            <a:r>
              <a:rPr lang="en-US" sz="2200" dirty="0" smtClean="0">
                <a:solidFill>
                  <a:srgbClr val="F41837"/>
                </a:solidFill>
              </a:rPr>
              <a:t>(new</a:t>
            </a:r>
            <a:r>
              <a:rPr lang="en-US" sz="2200" dirty="0">
                <a:solidFill>
                  <a:srgbClr val="F41837"/>
                </a:solidFill>
              </a:rPr>
              <a:t>)</a:t>
            </a:r>
          </a:p>
          <a:p>
            <a:pPr lvl="1"/>
            <a:r>
              <a:rPr lang="en-US" sz="2200" dirty="0"/>
              <a:t>Then conduct bid evaluation among all product lines that offer the ‘category’ of </a:t>
            </a:r>
            <a:r>
              <a:rPr lang="en-US" sz="2200" dirty="0" smtClean="0"/>
              <a:t>service, including equivalents</a:t>
            </a:r>
            <a:endParaRPr lang="en-US" sz="2200" dirty="0"/>
          </a:p>
          <a:p>
            <a:pPr lvl="1"/>
            <a:r>
              <a:rPr lang="en-US" sz="2000" dirty="0"/>
              <a:t>New EPC Contract wizard requires you to list # of bids received </a:t>
            </a:r>
            <a:r>
              <a:rPr lang="en-US" sz="2200" dirty="0">
                <a:solidFill>
                  <a:srgbClr val="F41837"/>
                </a:solidFill>
              </a:rPr>
              <a:t>(new)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869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PEPPM Mini-Bid Category List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4193178"/>
              </p:ext>
            </p:extLst>
          </p:nvPr>
        </p:nvGraphicFramePr>
        <p:xfrm>
          <a:off x="152401" y="1389736"/>
          <a:ext cx="8763000" cy="461482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19199"/>
                <a:gridCol w="1086852"/>
                <a:gridCol w="737937"/>
                <a:gridCol w="737937"/>
                <a:gridCol w="737937"/>
                <a:gridCol w="737937"/>
                <a:gridCol w="922421"/>
                <a:gridCol w="830179"/>
                <a:gridCol w="461211"/>
                <a:gridCol w="645695"/>
                <a:gridCol w="645695"/>
              </a:tblGrid>
              <a:tr h="8519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baseline="0" dirty="0">
                          <a:effectLst/>
                        </a:rPr>
                        <a:t>Manufacturer</a:t>
                      </a:r>
                      <a:endParaRPr lang="en-US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baseline="0" dirty="0">
                          <a:effectLst/>
                        </a:rPr>
                        <a:t>PEPPM Vendor Name</a:t>
                      </a:r>
                      <a:endParaRPr lang="en-US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baseline="0" dirty="0">
                          <a:effectLst/>
                        </a:rPr>
                        <a:t>Wireless </a:t>
                      </a:r>
                      <a:r>
                        <a:rPr lang="en-US" sz="1600" b="1" u="none" strike="noStrike" baseline="0" dirty="0" smtClean="0">
                          <a:effectLst/>
                        </a:rPr>
                        <a:t>Equip.</a:t>
                      </a:r>
                      <a:endParaRPr lang="en-US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baseline="0" dirty="0" smtClean="0">
                          <a:effectLst/>
                        </a:rPr>
                        <a:t>Cabling/ Connectors</a:t>
                      </a:r>
                      <a:endParaRPr lang="en-US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baseline="0" dirty="0">
                          <a:effectLst/>
                        </a:rPr>
                        <a:t>Caching Servers</a:t>
                      </a:r>
                      <a:endParaRPr lang="en-US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baseline="0" dirty="0">
                          <a:effectLst/>
                        </a:rPr>
                        <a:t>Firewall </a:t>
                      </a:r>
                      <a:r>
                        <a:rPr lang="en-US" sz="1600" b="1" u="none" strike="noStrike" baseline="0" dirty="0" smtClean="0">
                          <a:effectLst/>
                        </a:rPr>
                        <a:t>Equip.</a:t>
                      </a:r>
                      <a:endParaRPr lang="en-US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baseline="0" dirty="0">
                          <a:effectLst/>
                        </a:rPr>
                        <a:t>Switches</a:t>
                      </a:r>
                      <a:endParaRPr lang="en-US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baseline="0" dirty="0">
                          <a:effectLst/>
                        </a:rPr>
                        <a:t>Routers</a:t>
                      </a:r>
                      <a:endParaRPr lang="en-US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baseline="0" dirty="0">
                          <a:effectLst/>
                        </a:rPr>
                        <a:t>UPS</a:t>
                      </a:r>
                      <a:endParaRPr lang="en-US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baseline="0" dirty="0">
                          <a:effectLst/>
                        </a:rPr>
                        <a:t>Racks</a:t>
                      </a:r>
                      <a:endParaRPr lang="en-US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baseline="0" dirty="0">
                          <a:effectLst/>
                        </a:rPr>
                        <a:t>Managed Wi-Fi </a:t>
                      </a:r>
                      <a:r>
                        <a:rPr lang="en-US" sz="1600" b="1" u="none" strike="noStrike" baseline="0" dirty="0" smtClean="0">
                          <a:effectLst/>
                        </a:rPr>
                        <a:t>Service</a:t>
                      </a:r>
                      <a:endParaRPr lang="en-US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86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Aerohive Networks 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Aerohive</a:t>
                      </a:r>
                      <a:r>
                        <a:rPr lang="en-US" sz="1600" u="none" strike="noStrike" dirty="0">
                          <a:effectLst/>
                        </a:rPr>
                        <a:t> Networks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x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85358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Alcatel-Lucent 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Alcatel-Lucent USA, Inc.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x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586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Allied Telesis, Inc. 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En</a:t>
                      </a:r>
                      <a:r>
                        <a:rPr lang="en-US" sz="1600" u="none" strike="noStrike" dirty="0">
                          <a:effectLst/>
                        </a:rPr>
                        <a:t>-Net Services, LLC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x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86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Checkpoint 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ePlus</a:t>
                      </a:r>
                      <a:r>
                        <a:rPr lang="en-US" sz="1600" u="none" strike="noStrike" dirty="0">
                          <a:effectLst/>
                        </a:rPr>
                        <a:t> Technology, Inc.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x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6810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Cisco 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ePlus</a:t>
                      </a:r>
                      <a:r>
                        <a:rPr lang="en-US" sz="1600" u="none" strike="noStrike" dirty="0">
                          <a:effectLst/>
                        </a:rPr>
                        <a:t> Technology, Inc.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x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x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x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879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PEPPM vs </a:t>
            </a:r>
            <a:r>
              <a:rPr lang="en-US" dirty="0" smtClean="0"/>
              <a:t>RFP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8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800" dirty="0" smtClean="0">
                <a:solidFill>
                  <a:srgbClr val="FF0000"/>
                </a:solidFill>
              </a:rPr>
              <a:t>PEPPM</a:t>
            </a:r>
          </a:p>
          <a:p>
            <a:r>
              <a:rPr lang="en-US" sz="2700" dirty="0" smtClean="0"/>
              <a:t>Don’t </a:t>
            </a:r>
            <a:r>
              <a:rPr lang="en-US" sz="2700" dirty="0"/>
              <a:t>have to post </a:t>
            </a:r>
            <a:r>
              <a:rPr lang="en-US" sz="2700" dirty="0" smtClean="0"/>
              <a:t>Form 470/Issue RFP</a:t>
            </a:r>
            <a:endParaRPr lang="en-US" sz="2700" dirty="0"/>
          </a:p>
          <a:p>
            <a:r>
              <a:rPr lang="en-US" sz="2700" dirty="0"/>
              <a:t>Don’t have to advertise in newspaper</a:t>
            </a:r>
          </a:p>
          <a:p>
            <a:r>
              <a:rPr lang="en-US" sz="2700" dirty="0" smtClean="0"/>
              <a:t>DO </a:t>
            </a:r>
            <a:r>
              <a:rPr lang="en-US" sz="2700" dirty="0"/>
              <a:t>have to conduct mini-bid </a:t>
            </a:r>
            <a:r>
              <a:rPr lang="en-US" sz="2700" dirty="0" smtClean="0"/>
              <a:t>of every </a:t>
            </a:r>
            <a:r>
              <a:rPr lang="en-US" sz="2700" dirty="0"/>
              <a:t>vendor that sells equipment in </a:t>
            </a:r>
            <a:r>
              <a:rPr lang="en-US" sz="2700" dirty="0" smtClean="0"/>
              <a:t>that category</a:t>
            </a:r>
            <a:endParaRPr lang="en-US" sz="2700" dirty="0"/>
          </a:p>
          <a:p>
            <a:r>
              <a:rPr lang="en-US" sz="2700" dirty="0" smtClean="0"/>
              <a:t>Don’t have </a:t>
            </a:r>
            <a:r>
              <a:rPr lang="en-US" sz="2700" dirty="0"/>
              <a:t>to wait full 28 days during mini-bid process</a:t>
            </a:r>
          </a:p>
          <a:p>
            <a:r>
              <a:rPr lang="en-US" sz="2700" u="sng" dirty="0" smtClean="0"/>
              <a:t>Can consider </a:t>
            </a:r>
            <a:r>
              <a:rPr lang="en-US" sz="2700" u="sng" dirty="0"/>
              <a:t>non-cost factors as long as </a:t>
            </a:r>
            <a:r>
              <a:rPr lang="en-US" sz="2700" u="sng" dirty="0" smtClean="0"/>
              <a:t>costs of E-rate </a:t>
            </a:r>
            <a:r>
              <a:rPr lang="en-US" sz="2700" u="sng" dirty="0"/>
              <a:t>eligible </a:t>
            </a:r>
            <a:r>
              <a:rPr lang="en-US" sz="2700" u="sng" dirty="0" smtClean="0"/>
              <a:t>equipment/services are </a:t>
            </a:r>
            <a:r>
              <a:rPr lang="en-US" sz="2700" u="sng" dirty="0"/>
              <a:t>most heavily weighted factor</a:t>
            </a:r>
          </a:p>
          <a:p>
            <a:r>
              <a:rPr lang="en-US" sz="2700" dirty="0" smtClean="0"/>
              <a:t>Can require </a:t>
            </a:r>
            <a:r>
              <a:rPr lang="en-US" sz="2700" dirty="0"/>
              <a:t>compatibility and interoperability with existing equipment</a:t>
            </a:r>
          </a:p>
          <a:p>
            <a:r>
              <a:rPr lang="en-US" sz="2700" dirty="0"/>
              <a:t>More appropriate for equipment/installation, rather than cabling project</a:t>
            </a:r>
          </a:p>
          <a:p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5105400" y="1609594"/>
            <a:ext cx="3581400" cy="4791206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5100" dirty="0" smtClean="0">
                <a:solidFill>
                  <a:srgbClr val="FF0000"/>
                </a:solidFill>
              </a:rPr>
              <a:t>RFP</a:t>
            </a:r>
          </a:p>
          <a:p>
            <a:pPr fontAlgn="auto">
              <a:spcAft>
                <a:spcPts val="0"/>
              </a:spcAft>
            </a:pPr>
            <a:r>
              <a:rPr lang="en-US" sz="3500" dirty="0" smtClean="0"/>
              <a:t>Must post 470</a:t>
            </a:r>
          </a:p>
          <a:p>
            <a:pPr fontAlgn="auto">
              <a:spcAft>
                <a:spcPts val="0"/>
              </a:spcAft>
            </a:pPr>
            <a:r>
              <a:rPr lang="en-US" sz="3500" dirty="0" smtClean="0"/>
              <a:t>More appropriate for cabling projects, in addition to equipment/installation</a:t>
            </a:r>
          </a:p>
          <a:p>
            <a:pPr fontAlgn="auto">
              <a:spcAft>
                <a:spcPts val="0"/>
              </a:spcAft>
            </a:pPr>
            <a:r>
              <a:rPr lang="en-US" sz="3500" dirty="0" smtClean="0"/>
              <a:t>Can provide greater specificity about requirements</a:t>
            </a:r>
          </a:p>
          <a:p>
            <a:pPr fontAlgn="auto">
              <a:spcAft>
                <a:spcPts val="0"/>
              </a:spcAft>
            </a:pPr>
            <a:r>
              <a:rPr lang="en-US" sz="3500" dirty="0" smtClean="0"/>
              <a:t>Can require compatibility and interoperability with existing equipment</a:t>
            </a:r>
          </a:p>
          <a:p>
            <a:pPr fontAlgn="auto">
              <a:spcAft>
                <a:spcPts val="0"/>
              </a:spcAft>
            </a:pPr>
            <a:r>
              <a:rPr lang="en-US" sz="3500" dirty="0" smtClean="0"/>
              <a:t>Can list binary disqualification factors</a:t>
            </a:r>
          </a:p>
          <a:p>
            <a:pPr fontAlgn="auto">
              <a:spcAft>
                <a:spcPts val="0"/>
              </a:spcAft>
            </a:pPr>
            <a:r>
              <a:rPr lang="en-US" sz="3500" dirty="0" smtClean="0"/>
              <a:t>Don’t have to solicit bids from any vendor</a:t>
            </a:r>
          </a:p>
          <a:p>
            <a:pPr fontAlgn="auto">
              <a:spcAft>
                <a:spcPts val="0"/>
              </a:spcAft>
            </a:pPr>
            <a:r>
              <a:rPr lang="en-US" sz="3500" u="sng" dirty="0" smtClean="0"/>
              <a:t>Cannot consider non-cost factors during bid evaluation.  If all RFP criteria have been met, must select lowest bid</a:t>
            </a:r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876800" y="1905000"/>
            <a:ext cx="0" cy="41910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331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Direct BEAR Reimbursement Payments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 smtClean="0"/>
              <a:t>Beginning July 1, 2016, </a:t>
            </a:r>
            <a:r>
              <a:rPr lang="en-US" sz="2600" dirty="0"/>
              <a:t>applicants </a:t>
            </a:r>
            <a:r>
              <a:rPr lang="en-US" sz="2600" dirty="0" smtClean="0"/>
              <a:t>using the BEAR process will submit BEARs </a:t>
            </a:r>
            <a:r>
              <a:rPr lang="en-US" sz="2600" dirty="0"/>
              <a:t>directly to USAC without </a:t>
            </a:r>
            <a:r>
              <a:rPr lang="en-US" sz="2600" dirty="0" smtClean="0"/>
              <a:t>service </a:t>
            </a:r>
            <a:r>
              <a:rPr lang="en-US" sz="2600" dirty="0"/>
              <a:t>provider approval</a:t>
            </a:r>
          </a:p>
          <a:p>
            <a:r>
              <a:rPr lang="en-US" sz="2600" dirty="0"/>
              <a:t>USAC will send funds directly to applicants </a:t>
            </a:r>
            <a:r>
              <a:rPr lang="en-US" sz="2600" dirty="0" smtClean="0"/>
              <a:t>(will not pass through the service providers)</a:t>
            </a:r>
          </a:p>
          <a:p>
            <a:r>
              <a:rPr lang="en-US" sz="2600" dirty="0" smtClean="0"/>
              <a:t>All reimbursements from USAC will be made using </a:t>
            </a:r>
            <a:r>
              <a:rPr lang="en-US" sz="2600" dirty="0"/>
              <a:t>electronic funds transfer (EFT)</a:t>
            </a:r>
          </a:p>
          <a:p>
            <a:r>
              <a:rPr lang="en-US" sz="2600" dirty="0"/>
              <a:t>Applicants will need to provide bank account information to USAC in order set up EFT </a:t>
            </a:r>
            <a:r>
              <a:rPr lang="en-US" sz="2600" dirty="0" smtClean="0"/>
              <a:t>arrangements</a:t>
            </a:r>
          </a:p>
          <a:p>
            <a:pPr lvl="1"/>
            <a:r>
              <a:rPr lang="en-US" sz="2200" dirty="0" smtClean="0"/>
              <a:t>This will be done by completing the Form 498 in EPC, beginning in January</a:t>
            </a:r>
          </a:p>
          <a:p>
            <a:pPr lvl="1"/>
            <a:r>
              <a:rPr lang="en-US" sz="2200" dirty="0" smtClean="0"/>
              <a:t>Must be done by an school or library official – details coming</a:t>
            </a:r>
            <a:endParaRPr lang="en-US" sz="2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450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en-US" dirty="0" smtClean="0"/>
              <a:t>Category 2 Bidding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Post 470/Release RFP/Issue PEPPM Mini-Bid by Dec 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Bids due Dec 29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Evaluate bids Dec 30 – Jan 15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February board approvals of contracts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Sign contracts by February 27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Upload contracts to EPC Contract Wizard by March </a:t>
            </a:r>
            <a:r>
              <a:rPr lang="en-US" dirty="0" smtClean="0"/>
              <a:t>1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Complete 471 no later than March 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06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E-rate Training?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 smtClean="0"/>
              <a:t>Beginners </a:t>
            </a:r>
            <a:r>
              <a:rPr lang="en-US" sz="2600" dirty="0"/>
              <a:t>training:</a:t>
            </a:r>
          </a:p>
          <a:p>
            <a:pPr lvl="1"/>
            <a:r>
              <a:rPr lang="en-US" sz="2600" dirty="0"/>
              <a:t>November 11 – IU 7</a:t>
            </a:r>
          </a:p>
          <a:p>
            <a:pPr lvl="1"/>
            <a:r>
              <a:rPr lang="en-US" sz="2600" dirty="0"/>
              <a:t>November 13 – IU 15</a:t>
            </a:r>
          </a:p>
          <a:p>
            <a:pPr lvl="1"/>
            <a:r>
              <a:rPr lang="en-US" sz="2600" dirty="0"/>
              <a:t>November 15 – IU </a:t>
            </a:r>
            <a:r>
              <a:rPr lang="en-US" sz="2600" dirty="0" smtClean="0"/>
              <a:t>24</a:t>
            </a:r>
          </a:p>
          <a:p>
            <a:r>
              <a:rPr lang="en-US" sz="2600" dirty="0" smtClean="0"/>
              <a:t>Category 2 Training:</a:t>
            </a:r>
          </a:p>
          <a:p>
            <a:pPr lvl="1"/>
            <a:r>
              <a:rPr lang="en-US" sz="2600" dirty="0" smtClean="0"/>
              <a:t>November 6 @ 10 am</a:t>
            </a:r>
          </a:p>
          <a:p>
            <a:pPr lvl="2"/>
            <a:r>
              <a:rPr lang="en-US" sz="2600" dirty="0" smtClean="0"/>
              <a:t>Registration required </a:t>
            </a:r>
            <a:endParaRPr lang="en-US" sz="2600" dirty="0"/>
          </a:p>
          <a:p>
            <a:r>
              <a:rPr lang="en-US" sz="2600" dirty="0" smtClean="0"/>
              <a:t>Form 470 Training:</a:t>
            </a:r>
          </a:p>
          <a:p>
            <a:pPr lvl="1"/>
            <a:r>
              <a:rPr lang="en-US" sz="2600" dirty="0" smtClean="0"/>
              <a:t>November 18 @ 10 am</a:t>
            </a:r>
            <a:endParaRPr lang="en-US" sz="2600" dirty="0"/>
          </a:p>
          <a:p>
            <a:r>
              <a:rPr lang="en-US" sz="2600" dirty="0"/>
              <a:t>Form 470 Window is </a:t>
            </a:r>
            <a:r>
              <a:rPr lang="en-US" sz="2600" b="1" u="sng" dirty="0">
                <a:solidFill>
                  <a:srgbClr val="FF0000"/>
                </a:solidFill>
              </a:rPr>
              <a:t>OPEN NOW</a:t>
            </a:r>
          </a:p>
          <a:p>
            <a:r>
              <a:rPr lang="en-US" sz="2600" dirty="0"/>
              <a:t>Form 471 Filing Window will open from January – mid March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3341226" cy="303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6019800" y="762000"/>
            <a:ext cx="838200" cy="990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2966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Recap What Changed in FY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Discounts</a:t>
            </a:r>
            <a:endParaRPr lang="en-US" dirty="0"/>
          </a:p>
          <a:p>
            <a:r>
              <a:rPr lang="en-US" sz="2600" dirty="0" smtClean="0"/>
              <a:t>District-wide </a:t>
            </a:r>
            <a:r>
              <a:rPr lang="en-US" sz="2600" u="sng" dirty="0"/>
              <a:t>simple</a:t>
            </a:r>
            <a:r>
              <a:rPr lang="en-US" sz="2600" dirty="0"/>
              <a:t> average </a:t>
            </a:r>
            <a:r>
              <a:rPr lang="en-US" sz="2600" dirty="0" smtClean="0"/>
              <a:t>calculation for both C1 and C2 requests (no more weighting)</a:t>
            </a:r>
          </a:p>
          <a:p>
            <a:r>
              <a:rPr lang="en-US" sz="2600" dirty="0" smtClean="0"/>
              <a:t>Rural/Urban Definition </a:t>
            </a:r>
            <a:r>
              <a:rPr lang="en-US" sz="2600" b="1" dirty="0" smtClean="0"/>
              <a:t>- I</a:t>
            </a:r>
            <a:r>
              <a:rPr lang="en-US" sz="2600" dirty="0" smtClean="0"/>
              <a:t>ndividual </a:t>
            </a:r>
            <a:r>
              <a:rPr lang="en-US" sz="2600" dirty="0"/>
              <a:t>school and library is designated as "urban" if located in an "Urbanized Area" or "Urban Cluster" with a population of 25,000 or more </a:t>
            </a:r>
            <a:endParaRPr lang="en-US" sz="2600" dirty="0" smtClean="0"/>
          </a:p>
          <a:p>
            <a:pPr lvl="1"/>
            <a:r>
              <a:rPr lang="en-US" sz="2600" dirty="0" smtClean="0"/>
              <a:t>Any </a:t>
            </a:r>
            <a:r>
              <a:rPr lang="en-US" sz="2600" dirty="0"/>
              <a:t>school or library </a:t>
            </a:r>
            <a:r>
              <a:rPr lang="en-US" sz="2600" u="sng" dirty="0"/>
              <a:t>not</a:t>
            </a:r>
            <a:r>
              <a:rPr lang="en-US" sz="2600" dirty="0"/>
              <a:t> designated "urban" is  </a:t>
            </a:r>
            <a:r>
              <a:rPr lang="en-US" sz="2600" dirty="0" smtClean="0"/>
              <a:t>considered "</a:t>
            </a:r>
            <a:r>
              <a:rPr lang="en-US" sz="2600" dirty="0"/>
              <a:t>rural" and will receive the additional rural </a:t>
            </a:r>
            <a:r>
              <a:rPr lang="en-US" sz="2600" dirty="0" smtClean="0"/>
              <a:t>discount</a:t>
            </a:r>
          </a:p>
          <a:p>
            <a:r>
              <a:rPr lang="en-US" sz="2600" dirty="0" smtClean="0"/>
              <a:t>Community Eligibility Program (CEP) -  Schools </a:t>
            </a:r>
            <a:r>
              <a:rPr lang="en-US" sz="2600" dirty="0"/>
              <a:t>opting into CEP will benefit from the 1.6 multiplier as is currently permitted by USDA and other federal programs</a:t>
            </a:r>
          </a:p>
          <a:p>
            <a:pPr lvl="1"/>
            <a:r>
              <a:rPr lang="en-US" sz="2600" dirty="0">
                <a:solidFill>
                  <a:srgbClr val="FF0000"/>
                </a:solidFill>
              </a:rPr>
              <a:t>Translation:  Generally higher E-rate discounts</a:t>
            </a:r>
          </a:p>
          <a:p>
            <a:pPr lvl="1"/>
            <a:r>
              <a:rPr lang="en-US" sz="2600" dirty="0"/>
              <a:t>If you have a CEP school, this must be </a:t>
            </a:r>
            <a:r>
              <a:rPr lang="en-US" sz="2600" dirty="0" smtClean="0"/>
              <a:t>designated </a:t>
            </a:r>
            <a:r>
              <a:rPr lang="en-US" sz="2600" dirty="0"/>
              <a:t>in the new EPC Portal Profile for that school</a:t>
            </a:r>
          </a:p>
          <a:p>
            <a:pPr lvl="1"/>
            <a:r>
              <a:rPr lang="en-US" sz="2600" dirty="0"/>
              <a:t>In the PDE NSLP file, I will indicate which are CEP schools, and then list the % of directly certified students in a separate column</a:t>
            </a:r>
          </a:p>
          <a:p>
            <a:pPr lvl="1"/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714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Recap What Changed in FY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Category 1 Services (previously Priority 1)</a:t>
            </a:r>
            <a:endParaRPr lang="en-US" dirty="0"/>
          </a:p>
          <a:p>
            <a:r>
              <a:rPr lang="en-US" sz="2400" dirty="0" smtClean="0"/>
              <a:t>Phase-out of voice services by 20%/year</a:t>
            </a:r>
            <a:endParaRPr lang="en-US" sz="2400" dirty="0"/>
          </a:p>
          <a:p>
            <a:r>
              <a:rPr lang="en-US" sz="2400" dirty="0" smtClean="0"/>
              <a:t>Many smaller voice services no longer eligible (DIDs, custom calling services, text messaging, directory assistance, etc.)</a:t>
            </a:r>
          </a:p>
          <a:p>
            <a:r>
              <a:rPr lang="en-US" sz="2400" dirty="0" smtClean="0"/>
              <a:t>Webhosting, paging, hosted e-mail no longer eligible</a:t>
            </a:r>
          </a:p>
          <a:p>
            <a:r>
              <a:rPr lang="en-US" sz="2400" dirty="0" smtClean="0"/>
              <a:t>Equipment </a:t>
            </a:r>
            <a:r>
              <a:rPr lang="en-US" sz="2400" dirty="0"/>
              <a:t>is </a:t>
            </a:r>
            <a:r>
              <a:rPr lang="en-US" sz="2400" dirty="0">
                <a:solidFill>
                  <a:srgbClr val="FF0000"/>
                </a:solidFill>
              </a:rPr>
              <a:t>prohibited</a:t>
            </a:r>
            <a:r>
              <a:rPr lang="en-US" sz="2400" dirty="0"/>
              <a:t> from being bundled at no cost with an eligible service</a:t>
            </a:r>
          </a:p>
          <a:p>
            <a:r>
              <a:rPr lang="en-US" sz="2400" dirty="0"/>
              <a:t>This includes free cellular phones, iPads/tablets, and VOIP equipment</a:t>
            </a:r>
          </a:p>
          <a:p>
            <a:endParaRPr lang="en-US" sz="2900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790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Recap What Changed in FY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900" b="1" dirty="0" smtClean="0"/>
              <a:t>Cellular Data/Mobile Broadband</a:t>
            </a:r>
          </a:p>
          <a:p>
            <a:r>
              <a:rPr lang="en-US" sz="2900" dirty="0" smtClean="0"/>
              <a:t>Cellular </a:t>
            </a:r>
            <a:r>
              <a:rPr lang="en-US" sz="2900" dirty="0"/>
              <a:t>data plans and mobile broadband services (such as wireless services to an iPad or </a:t>
            </a:r>
            <a:r>
              <a:rPr lang="en-US" sz="2900" dirty="0" err="1"/>
              <a:t>aircards</a:t>
            </a:r>
            <a:r>
              <a:rPr lang="en-US" sz="2900" dirty="0"/>
              <a:t>) are no longer eligible in buildings that have Wi-Fi access</a:t>
            </a:r>
          </a:p>
          <a:p>
            <a:r>
              <a:rPr lang="en-US" sz="2900" dirty="0"/>
              <a:t>In buildings without Wi-Fi:  These services are </a:t>
            </a:r>
            <a:r>
              <a:rPr lang="en-US" sz="2900" u="sng" dirty="0"/>
              <a:t>only</a:t>
            </a:r>
            <a:r>
              <a:rPr lang="en-US" sz="2900" dirty="0"/>
              <a:t> eligible upon a showing that individual data plans are the most cost effective option for providing internal broadband access for portable mobile devices</a:t>
            </a:r>
          </a:p>
          <a:p>
            <a:pPr lvl="1"/>
            <a:r>
              <a:rPr lang="en-US" sz="2900" dirty="0"/>
              <a:t>Must prove either that installing a WLAN is not physically possible, or provide a comparison of the costs of individual data plans vs. installing a WLAN solution</a:t>
            </a:r>
          </a:p>
          <a:p>
            <a:pPr lvl="1"/>
            <a:r>
              <a:rPr lang="en-US" sz="2900" dirty="0"/>
              <a:t>Be prepared for extensive cost effectiveness review from PIA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674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Recap What Changed in FY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1" indent="0">
              <a:buNone/>
            </a:pPr>
            <a:r>
              <a:rPr lang="en-US" b="1" dirty="0"/>
              <a:t>Category </a:t>
            </a:r>
            <a:r>
              <a:rPr lang="en-US" b="1" dirty="0" smtClean="0"/>
              <a:t>2 Equipment/Services </a:t>
            </a:r>
            <a:r>
              <a:rPr lang="en-US" b="1" dirty="0"/>
              <a:t>(previously </a:t>
            </a:r>
            <a:r>
              <a:rPr lang="en-US" b="1" dirty="0" smtClean="0"/>
              <a:t>Priority 2)</a:t>
            </a:r>
          </a:p>
          <a:p>
            <a:r>
              <a:rPr lang="en-US" dirty="0" smtClean="0"/>
              <a:t>Voice and video equipment – not eligible</a:t>
            </a:r>
          </a:p>
          <a:p>
            <a:r>
              <a:rPr lang="en-US" dirty="0" smtClean="0"/>
              <a:t>Servers – not eligible (except caching servers)</a:t>
            </a:r>
          </a:p>
          <a:p>
            <a:r>
              <a:rPr lang="en-US" dirty="0" smtClean="0"/>
              <a:t>Cloud functionality of eligible equipment</a:t>
            </a:r>
          </a:p>
          <a:p>
            <a:pPr lvl="1"/>
            <a:r>
              <a:rPr lang="en-US" dirty="0" smtClean="0"/>
              <a:t>Including licenses</a:t>
            </a:r>
          </a:p>
          <a:p>
            <a:r>
              <a:rPr lang="en-US" dirty="0" smtClean="0"/>
              <a:t>New service: Managed Internal Broadband Services (MIBS)</a:t>
            </a:r>
          </a:p>
          <a:p>
            <a:pPr lvl="1"/>
            <a:r>
              <a:rPr lang="en-US" dirty="0" smtClean="0"/>
              <a:t>Paying </a:t>
            </a:r>
            <a:r>
              <a:rPr lang="en-US" dirty="0"/>
              <a:t>an outside vendor to own/maintain the </a:t>
            </a:r>
            <a:r>
              <a:rPr lang="en-US" dirty="0" smtClean="0"/>
              <a:t>equipment</a:t>
            </a:r>
          </a:p>
          <a:p>
            <a:pPr lvl="1"/>
            <a:r>
              <a:rPr lang="en-US" dirty="0" smtClean="0"/>
              <a:t>Paying </a:t>
            </a:r>
            <a:r>
              <a:rPr lang="en-US" dirty="0"/>
              <a:t>an outside vendor to maintain school-owned </a:t>
            </a:r>
            <a:r>
              <a:rPr lang="en-US" dirty="0" smtClean="0"/>
              <a:t>equipment</a:t>
            </a:r>
          </a:p>
          <a:p>
            <a:pPr lvl="1"/>
            <a:r>
              <a:rPr lang="en-US" dirty="0" smtClean="0"/>
              <a:t>Eligible </a:t>
            </a:r>
            <a:r>
              <a:rPr lang="en-US" dirty="0"/>
              <a:t>for $</a:t>
            </a:r>
            <a:r>
              <a:rPr lang="en-US" dirty="0" smtClean="0"/>
              <a:t>30/year/student</a:t>
            </a:r>
          </a:p>
          <a:p>
            <a:endParaRPr lang="en-US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561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Recap What Changed in FY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7400" b="1" dirty="0" smtClean="0"/>
              <a:t>Category 2 Building Budget Caps</a:t>
            </a:r>
          </a:p>
          <a:p>
            <a:pPr>
              <a:lnSpc>
                <a:spcPct val="120000"/>
              </a:lnSpc>
            </a:pPr>
            <a:r>
              <a:rPr lang="en-US" sz="7200" dirty="0"/>
              <a:t>Each </a:t>
            </a:r>
            <a:r>
              <a:rPr lang="en-US" sz="7200" dirty="0">
                <a:solidFill>
                  <a:srgbClr val="FF0000"/>
                </a:solidFill>
              </a:rPr>
              <a:t>school</a:t>
            </a:r>
            <a:r>
              <a:rPr lang="en-US" sz="7200" dirty="0"/>
              <a:t> </a:t>
            </a:r>
            <a:r>
              <a:rPr lang="en-US" sz="7200" dirty="0" smtClean="0"/>
              <a:t>is </a:t>
            </a:r>
            <a:r>
              <a:rPr lang="en-US" sz="7200" dirty="0"/>
              <a:t>entitled to a </a:t>
            </a:r>
            <a:r>
              <a:rPr lang="en-US" sz="7200" u="sng" dirty="0">
                <a:solidFill>
                  <a:srgbClr val="FF0000"/>
                </a:solidFill>
              </a:rPr>
              <a:t>pre-discount</a:t>
            </a:r>
            <a:r>
              <a:rPr lang="en-US" sz="7200" dirty="0"/>
              <a:t> cap of $150 per student, or a minimum building cap of $9200, on a rolling five years</a:t>
            </a:r>
          </a:p>
          <a:p>
            <a:pPr lvl="1">
              <a:lnSpc>
                <a:spcPct val="120000"/>
              </a:lnSpc>
            </a:pPr>
            <a:r>
              <a:rPr lang="en-US" sz="7200" dirty="0"/>
              <a:t>AVTS budget is based on maximum density of </a:t>
            </a:r>
            <a:r>
              <a:rPr lang="en-US" sz="7200" dirty="0" smtClean="0"/>
              <a:t>students</a:t>
            </a:r>
          </a:p>
          <a:p>
            <a:pPr lvl="1">
              <a:lnSpc>
                <a:spcPct val="120000"/>
              </a:lnSpc>
            </a:pPr>
            <a:r>
              <a:rPr lang="en-US" sz="7200" dirty="0" smtClean="0"/>
              <a:t>Library budget is $2.30 per square foot, ($5.00 per square foot for urban libraries)</a:t>
            </a:r>
            <a:endParaRPr lang="en-US" sz="7200" dirty="0"/>
          </a:p>
          <a:p>
            <a:pPr>
              <a:lnSpc>
                <a:spcPct val="120000"/>
              </a:lnSpc>
            </a:pPr>
            <a:r>
              <a:rPr lang="en-US" sz="7200" dirty="0" smtClean="0"/>
              <a:t>Money </a:t>
            </a:r>
            <a:r>
              <a:rPr lang="en-US" sz="7200" dirty="0"/>
              <a:t>must be spent during funding year (cannot apply for full budget and spend down over multiple years)</a:t>
            </a:r>
          </a:p>
          <a:p>
            <a:pPr>
              <a:lnSpc>
                <a:spcPct val="120000"/>
              </a:lnSpc>
            </a:pPr>
            <a:r>
              <a:rPr lang="en-US" sz="7200" dirty="0"/>
              <a:t>Can </a:t>
            </a:r>
            <a:r>
              <a:rPr lang="en-US" sz="7200" dirty="0" smtClean="0"/>
              <a:t>use entire budget </a:t>
            </a:r>
            <a:r>
              <a:rPr lang="en-US" sz="7200" dirty="0"/>
              <a:t>all in a single year or space out over multiple years</a:t>
            </a:r>
          </a:p>
          <a:p>
            <a:pPr lvl="1">
              <a:lnSpc>
                <a:spcPct val="120000"/>
              </a:lnSpc>
            </a:pPr>
            <a:r>
              <a:rPr lang="en-US" sz="7200" dirty="0"/>
              <a:t>If enrollment increases, you receive benefit of extra students next </a:t>
            </a:r>
            <a:r>
              <a:rPr lang="en-US" sz="7200" dirty="0" smtClean="0"/>
              <a:t>year</a:t>
            </a:r>
            <a:endParaRPr lang="en-US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016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Recap What Changed in FY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7400" b="1" dirty="0"/>
              <a:t>Category 2 Building Budget Caps</a:t>
            </a:r>
          </a:p>
          <a:p>
            <a:r>
              <a:rPr lang="en-US" sz="7200" dirty="0" smtClean="0"/>
              <a:t>Money </a:t>
            </a:r>
            <a:r>
              <a:rPr lang="en-US" sz="7200" dirty="0"/>
              <a:t>is allocated </a:t>
            </a:r>
            <a:r>
              <a:rPr lang="en-US" sz="7200" dirty="0">
                <a:solidFill>
                  <a:srgbClr val="FF0000"/>
                </a:solidFill>
              </a:rPr>
              <a:t>per school </a:t>
            </a:r>
            <a:r>
              <a:rPr lang="en-US" sz="7200" dirty="0"/>
              <a:t>(not on a district-wide basis), and applicants </a:t>
            </a:r>
            <a:r>
              <a:rPr lang="en-US" sz="7200" dirty="0">
                <a:solidFill>
                  <a:srgbClr val="FF0000"/>
                </a:solidFill>
              </a:rPr>
              <a:t>cannot</a:t>
            </a:r>
            <a:r>
              <a:rPr lang="en-US" sz="7200" dirty="0"/>
              <a:t> move funding from one school to another</a:t>
            </a:r>
          </a:p>
          <a:p>
            <a:pPr lvl="1"/>
            <a:r>
              <a:rPr lang="en-US" sz="7200" dirty="0"/>
              <a:t>For central equipment in separate Network Operations Centers (NOCs), applicants must allocate a </a:t>
            </a:r>
            <a:r>
              <a:rPr lang="en-US" sz="7200" dirty="0">
                <a:solidFill>
                  <a:srgbClr val="FF0000"/>
                </a:solidFill>
              </a:rPr>
              <a:t>portion</a:t>
            </a:r>
            <a:r>
              <a:rPr lang="en-US" sz="7200" dirty="0"/>
              <a:t> of each school’s $150 budget toward the purchase of such equipment</a:t>
            </a:r>
          </a:p>
          <a:p>
            <a:r>
              <a:rPr lang="en-US" sz="7200" dirty="0"/>
              <a:t>All competitive </a:t>
            </a:r>
            <a:r>
              <a:rPr lang="en-US" sz="7200" dirty="0">
                <a:solidFill>
                  <a:srgbClr val="FF0000"/>
                </a:solidFill>
              </a:rPr>
              <a:t>bidding requirements </a:t>
            </a:r>
            <a:r>
              <a:rPr lang="en-US" sz="7200" dirty="0"/>
              <a:t>will continue to apply and applicants can only apply for what they need</a:t>
            </a:r>
          </a:p>
          <a:p>
            <a:r>
              <a:rPr lang="en-US" sz="7200" dirty="0"/>
              <a:t>Students who attend </a:t>
            </a:r>
            <a:r>
              <a:rPr lang="en-US" sz="7200" dirty="0">
                <a:solidFill>
                  <a:srgbClr val="FF0000"/>
                </a:solidFill>
              </a:rPr>
              <a:t>multiple</a:t>
            </a:r>
            <a:r>
              <a:rPr lang="en-US" sz="7200" dirty="0"/>
              <a:t> schools, such as those that attend CTCs or Intermediate Units part-time, may be counted by </a:t>
            </a:r>
            <a:r>
              <a:rPr lang="en-US" sz="7200" dirty="0">
                <a:solidFill>
                  <a:srgbClr val="FF0000"/>
                </a:solidFill>
              </a:rPr>
              <a:t>both</a:t>
            </a:r>
            <a:r>
              <a:rPr lang="en-US" sz="7200" dirty="0"/>
              <a:t> schools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568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Category 2 Funding Budget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557" y="1295400"/>
            <a:ext cx="8229600" cy="4876800"/>
          </a:xfrm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Budget Cap is the </a:t>
            </a:r>
            <a:r>
              <a:rPr lang="en-US" dirty="0" smtClean="0">
                <a:solidFill>
                  <a:srgbClr val="FF0000"/>
                </a:solidFill>
              </a:rPr>
              <a:t>pre-discount price</a:t>
            </a:r>
            <a:r>
              <a:rPr lang="en-US" dirty="0" smtClean="0"/>
              <a:t>.  E-rate discounts will then apply </a:t>
            </a:r>
            <a:r>
              <a:rPr lang="en-US" dirty="0" smtClean="0">
                <a:solidFill>
                  <a:srgbClr val="FF0000"/>
                </a:solidFill>
              </a:rPr>
              <a:t>on top of </a:t>
            </a:r>
            <a:r>
              <a:rPr lang="en-US" dirty="0" smtClean="0"/>
              <a:t>the budget cap.</a:t>
            </a:r>
          </a:p>
          <a:p>
            <a:r>
              <a:rPr lang="en-US" dirty="0" smtClean="0"/>
              <a:t>In this example, district would still owe 30% non-discounted share.</a:t>
            </a:r>
            <a:endParaRPr lang="en-US" dirty="0"/>
          </a:p>
          <a:p>
            <a:pPr marL="0" indent="0">
              <a:buNone/>
            </a:pPr>
            <a:endParaRPr lang="en-US" sz="1900" i="1" dirty="0" smtClean="0"/>
          </a:p>
          <a:p>
            <a:pPr marL="0" indent="0" algn="ctr">
              <a:buNone/>
            </a:pPr>
            <a:r>
              <a:rPr lang="en-US" sz="1900" i="1" dirty="0" smtClean="0"/>
              <a:t>* Although 50 x $150 = $7,500, the minimum floor is invoked </a:t>
            </a:r>
          </a:p>
          <a:p>
            <a:pPr marL="0" indent="0" algn="ctr">
              <a:buNone/>
            </a:pPr>
            <a:r>
              <a:rPr lang="en-US" sz="1900" i="1" dirty="0" smtClean="0"/>
              <a:t>because school has less than 62 students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865572"/>
              </p:ext>
            </p:extLst>
          </p:nvPr>
        </p:nvGraphicFramePr>
        <p:xfrm>
          <a:off x="381000" y="1524000"/>
          <a:ext cx="8229601" cy="2223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219200"/>
                <a:gridCol w="1143000"/>
                <a:gridCol w="1295400"/>
                <a:gridCol w="1143000"/>
                <a:gridCol w="1447801"/>
              </a:tblGrid>
              <a:tr h="53247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School</a:t>
                      </a:r>
                      <a:endParaRPr lang="en-US" sz="16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Enrollment</a:t>
                      </a:r>
                      <a:endParaRPr lang="en-US" sz="16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Budget Multiplier</a:t>
                      </a:r>
                      <a:endParaRPr lang="en-US" sz="16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5-Year Budget Cap</a:t>
                      </a:r>
                      <a:endParaRPr lang="en-US" sz="16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E-rate Discount</a:t>
                      </a:r>
                      <a:endParaRPr lang="en-US" sz="16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E-rate Funding Cap</a:t>
                      </a:r>
                      <a:endParaRPr lang="en-US" sz="16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53247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Plainfield Elementary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$150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solidFill>
                            <a:schemeClr val="tx1"/>
                          </a:solidFill>
                        </a:rPr>
                        <a:t>$9,200*</a:t>
                      </a:r>
                      <a:endParaRPr lang="en-US" sz="16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solidFill>
                            <a:schemeClr val="tx1"/>
                          </a:solidFill>
                        </a:rPr>
                        <a:t>70%</a:t>
                      </a:r>
                      <a:endParaRPr lang="en-US" sz="16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solidFill>
                            <a:schemeClr val="tx1"/>
                          </a:solidFill>
                        </a:rPr>
                        <a:t>$6,440</a:t>
                      </a:r>
                      <a:endParaRPr lang="en-US" sz="16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3247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Jacksonville Middle School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$150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$15,750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70%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$11,025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3247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Newville</a:t>
                      </a:r>
                      <a:r>
                        <a:rPr lang="en-US" sz="1600" baseline="0" dirty="0" smtClean="0"/>
                        <a:t> High School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$150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$48,750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70%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$34,125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0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Recap What Changed in FY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Maximum Category 2 discount will change from 90% to 85</a:t>
            </a:r>
            <a:r>
              <a:rPr lang="en-US" dirty="0" smtClean="0"/>
              <a:t>%</a:t>
            </a:r>
          </a:p>
          <a:p>
            <a:pPr lvl="1"/>
            <a:r>
              <a:rPr lang="en-US" dirty="0" smtClean="0"/>
              <a:t>All other discounts remain the same</a:t>
            </a:r>
          </a:p>
          <a:p>
            <a:r>
              <a:rPr lang="en-US" dirty="0"/>
              <a:t>Installation and configuration </a:t>
            </a:r>
            <a:r>
              <a:rPr lang="en-US" dirty="0" smtClean="0"/>
              <a:t>are eligible</a:t>
            </a:r>
          </a:p>
          <a:p>
            <a:pPr lvl="1"/>
            <a:r>
              <a:rPr lang="en-US" dirty="0" smtClean="0"/>
              <a:t>Do not have </a:t>
            </a:r>
            <a:r>
              <a:rPr lang="en-US" dirty="0"/>
              <a:t>to be provided by the same </a:t>
            </a:r>
            <a:r>
              <a:rPr lang="en-US" dirty="0" smtClean="0"/>
              <a:t>vendor (new)</a:t>
            </a:r>
            <a:endParaRPr lang="en-US" dirty="0"/>
          </a:p>
          <a:p>
            <a:r>
              <a:rPr lang="en-US" dirty="0"/>
              <a:t>Multi-year licenses are eligible and can be </a:t>
            </a:r>
            <a:r>
              <a:rPr lang="en-US" dirty="0" smtClean="0"/>
              <a:t>requested in </a:t>
            </a:r>
            <a:r>
              <a:rPr lang="en-US" dirty="0"/>
              <a:t>full in first year</a:t>
            </a:r>
          </a:p>
          <a:p>
            <a:r>
              <a:rPr lang="en-US" dirty="0"/>
              <a:t>Eligible equipment may be purchased and/or installed on or after </a:t>
            </a:r>
            <a:r>
              <a:rPr lang="en-US" dirty="0">
                <a:solidFill>
                  <a:srgbClr val="FF0000"/>
                </a:solidFill>
              </a:rPr>
              <a:t>April 1</a:t>
            </a:r>
            <a:r>
              <a:rPr lang="en-US" dirty="0"/>
              <a:t> prior to the beginning of the funding </a:t>
            </a:r>
            <a:r>
              <a:rPr lang="en-US" dirty="0" smtClean="0"/>
              <a:t>year</a:t>
            </a:r>
          </a:p>
          <a:p>
            <a:pPr lvl="1"/>
            <a:r>
              <a:rPr lang="en-US" dirty="0" smtClean="0"/>
              <a:t>Must be purchased/installed before </a:t>
            </a:r>
            <a:r>
              <a:rPr lang="en-US" dirty="0" smtClean="0">
                <a:solidFill>
                  <a:srgbClr val="FF0000"/>
                </a:solidFill>
              </a:rPr>
              <a:t>September 30 </a:t>
            </a:r>
            <a:r>
              <a:rPr lang="en-US" dirty="0" smtClean="0"/>
              <a:t>of the following year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47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BEAR Payments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completing the Form 498 in EPC Portal, the school or library “official” will need entity’s EIN number and DUNs Number</a:t>
            </a:r>
          </a:p>
          <a:p>
            <a:pPr lvl="1"/>
            <a:r>
              <a:rPr lang="en-US" sz="2000" dirty="0" smtClean="0"/>
              <a:t>Most entities already have DUNs Number</a:t>
            </a:r>
          </a:p>
          <a:p>
            <a:pPr lvl="1"/>
            <a:r>
              <a:rPr lang="en-US" sz="2000" dirty="0" smtClean="0"/>
              <a:t>You </a:t>
            </a:r>
            <a:r>
              <a:rPr lang="en-US" sz="2000" dirty="0"/>
              <a:t>can search for your organization, by name, through D&amp;B’s online D-U-N-S database: </a:t>
            </a:r>
            <a:r>
              <a:rPr lang="en-US" sz="2000" u="sng" dirty="0">
                <a:hlinkClick r:id="rId2"/>
              </a:rPr>
              <a:t>https://iupdate.dnb.com/iUpdate/companylookup.html</a:t>
            </a:r>
            <a:r>
              <a:rPr lang="en-US" sz="2000" dirty="0"/>
              <a:t> or call (866) 705-5711 to speak to a representative</a:t>
            </a:r>
          </a:p>
          <a:p>
            <a:pPr lvl="1"/>
            <a:r>
              <a:rPr lang="en-US" sz="2000" dirty="0"/>
              <a:t>If your organization does not have one, you can apply online through Dun &amp; Bradstreet’s website: </a:t>
            </a:r>
            <a:r>
              <a:rPr lang="en-US" sz="2000" u="sng" dirty="0">
                <a:hlinkClick r:id="rId3"/>
              </a:rPr>
              <a:t>http://www.dnb.com/get-a-duns-number.html</a:t>
            </a:r>
            <a:r>
              <a:rPr lang="en-US" sz="2000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796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Category 2 Budgets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Any funding commitments that </a:t>
            </a:r>
            <a:r>
              <a:rPr lang="en-US" altLang="en-US" dirty="0" smtClean="0"/>
              <a:t>include a school or library as a </a:t>
            </a:r>
            <a:r>
              <a:rPr lang="en-US" altLang="en-US" dirty="0"/>
              <a:t>recipient of service in </a:t>
            </a:r>
            <a:r>
              <a:rPr lang="en-US" altLang="en-US" dirty="0" smtClean="0"/>
              <a:t>that funding year will count </a:t>
            </a:r>
            <a:r>
              <a:rPr lang="en-US" altLang="en-US" dirty="0"/>
              <a:t>against your pre-discount budget for that </a:t>
            </a:r>
            <a:r>
              <a:rPr lang="en-US" altLang="en-US" dirty="0" smtClean="0"/>
              <a:t>entity</a:t>
            </a:r>
            <a:endParaRPr lang="en-US" altLang="en-US" dirty="0"/>
          </a:p>
          <a:p>
            <a:pPr>
              <a:spcBef>
                <a:spcPct val="0"/>
              </a:spcBef>
            </a:pPr>
            <a:r>
              <a:rPr lang="en-US" altLang="en-US" dirty="0"/>
              <a:t>If </a:t>
            </a:r>
            <a:r>
              <a:rPr lang="en-US" altLang="en-US" dirty="0" smtClean="0"/>
              <a:t>not all committed funding is spent, you </a:t>
            </a:r>
            <a:r>
              <a:rPr lang="en-US" altLang="en-US" dirty="0"/>
              <a:t>can file an </a:t>
            </a:r>
            <a:r>
              <a:rPr lang="en-US" altLang="en-US" dirty="0" smtClean="0"/>
              <a:t>Form </a:t>
            </a:r>
            <a:r>
              <a:rPr lang="en-US" altLang="en-US" dirty="0"/>
              <a:t>500 to return the </a:t>
            </a:r>
            <a:r>
              <a:rPr lang="en-US" altLang="en-US" dirty="0" smtClean="0"/>
              <a:t>remaining unused commitment to USAC</a:t>
            </a:r>
            <a:endParaRPr lang="en-US" altLang="en-US" dirty="0"/>
          </a:p>
          <a:p>
            <a:pPr marL="742950" lvl="2" indent="-342900"/>
            <a:r>
              <a:rPr lang="en-US" altLang="en-US" dirty="0"/>
              <a:t>If entities are sharing the service, </a:t>
            </a:r>
            <a:r>
              <a:rPr lang="en-US" altLang="en-US" dirty="0" smtClean="0"/>
              <a:t>USAC will </a:t>
            </a:r>
            <a:r>
              <a:rPr lang="en-US" altLang="en-US" dirty="0"/>
              <a:t>need specific information so that </a:t>
            </a:r>
            <a:r>
              <a:rPr lang="en-US" altLang="en-US" dirty="0" smtClean="0"/>
              <a:t>they know </a:t>
            </a:r>
            <a:r>
              <a:rPr lang="en-US" altLang="en-US" dirty="0"/>
              <a:t>how to apply the returned funds to specific </a:t>
            </a:r>
            <a:r>
              <a:rPr lang="en-US" altLang="en-US" dirty="0" smtClean="0"/>
              <a:t>entities</a:t>
            </a:r>
            <a:endParaRPr lang="en-US" altLang="en-US" dirty="0"/>
          </a:p>
          <a:p>
            <a:r>
              <a:rPr lang="en-US" dirty="0" smtClean="0"/>
              <a:t>C2 Budget Calculator: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hlinkClick r:id="rId2"/>
              </a:rPr>
              <a:t>http://www.fundsforlearning.com/schoolDistCalculator.php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143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Recap What Changed in FY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2400" b="1" dirty="0" smtClean="0"/>
              <a:t>Expanded Document Retention Rules</a:t>
            </a:r>
          </a:p>
          <a:p>
            <a:pPr marL="342900" lvl="1" indent="-342900"/>
            <a:r>
              <a:rPr lang="en-US" sz="2000" dirty="0" smtClean="0"/>
              <a:t>The </a:t>
            </a:r>
            <a:r>
              <a:rPr lang="en-US" sz="2000" dirty="0"/>
              <a:t>document retention requirement has been </a:t>
            </a:r>
            <a:r>
              <a:rPr lang="en-US" sz="2000" dirty="0">
                <a:solidFill>
                  <a:srgbClr val="FF0000"/>
                </a:solidFill>
              </a:rPr>
              <a:t>expanded</a:t>
            </a:r>
            <a:r>
              <a:rPr lang="en-US" sz="2000" dirty="0"/>
              <a:t> from 5 years to 10 years from the last date to receive service or service delivery deadline, whichever is </a:t>
            </a:r>
            <a:r>
              <a:rPr lang="en-US" sz="2000" dirty="0" smtClean="0"/>
              <a:t>later</a:t>
            </a:r>
          </a:p>
          <a:p>
            <a:pPr marL="742950" lvl="2" indent="-342900"/>
            <a:r>
              <a:rPr lang="en-US" sz="2000" dirty="0" smtClean="0"/>
              <a:t>Example</a:t>
            </a:r>
            <a:r>
              <a:rPr lang="en-US" sz="2000" dirty="0"/>
              <a:t>:  For FY </a:t>
            </a:r>
            <a:r>
              <a:rPr lang="en-US" sz="2000" dirty="0" smtClean="0"/>
              <a:t>2015, </a:t>
            </a:r>
            <a:r>
              <a:rPr lang="en-US" sz="2000" dirty="0"/>
              <a:t>the last date to receive service is June 30, </a:t>
            </a:r>
            <a:r>
              <a:rPr lang="en-US" sz="2000" dirty="0" smtClean="0"/>
              <a:t>2016.  </a:t>
            </a:r>
            <a:r>
              <a:rPr lang="en-US" sz="2000" dirty="0"/>
              <a:t>All documents related to FY </a:t>
            </a:r>
            <a:r>
              <a:rPr lang="en-US" sz="2000" dirty="0" smtClean="0"/>
              <a:t>2015 </a:t>
            </a:r>
            <a:r>
              <a:rPr lang="en-US" sz="2000" dirty="0"/>
              <a:t>must be kept through June 30, </a:t>
            </a:r>
            <a:r>
              <a:rPr lang="en-US" sz="2000" dirty="0" smtClean="0"/>
              <a:t>2026 </a:t>
            </a:r>
          </a:p>
          <a:p>
            <a:r>
              <a:rPr lang="en-US" sz="2000" dirty="0" smtClean="0"/>
              <a:t>For </a:t>
            </a:r>
            <a:r>
              <a:rPr lang="en-US" sz="2000" dirty="0" smtClean="0">
                <a:solidFill>
                  <a:srgbClr val="FF0000"/>
                </a:solidFill>
              </a:rPr>
              <a:t>multi-year contracts</a:t>
            </a:r>
            <a:r>
              <a:rPr lang="en-US" sz="2000" dirty="0" smtClean="0"/>
              <a:t>, contract documentation and bids must be kept 10 years from the last date of service under the contract</a:t>
            </a:r>
          </a:p>
          <a:p>
            <a:pPr lvl="1"/>
            <a:r>
              <a:rPr lang="en-US" sz="2000" dirty="0" smtClean="0"/>
              <a:t>Example:  A 5 year contract started July 1, 2015 expires June 30, 2020. All documents related to this contract must be kept through June 30, 2030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Be sure to coordinate this new requirement with your business office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0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Recap What Changed in FY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Strict BEAR deadlines</a:t>
            </a:r>
          </a:p>
          <a:p>
            <a:pPr lvl="1"/>
            <a:r>
              <a:rPr lang="en-US" dirty="0" smtClean="0"/>
              <a:t>One 120 </a:t>
            </a:r>
            <a:r>
              <a:rPr lang="en-US" dirty="0"/>
              <a:t>day invoice deadline extension will be granted if the request is made on or before the original invoice deadline (which is typically October 28 following the funding year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Late</a:t>
            </a:r>
            <a:r>
              <a:rPr lang="en-US" dirty="0" smtClean="0"/>
              <a:t> </a:t>
            </a:r>
            <a:r>
              <a:rPr lang="en-US" dirty="0"/>
              <a:t>invoice deadline extension requests will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be granted by </a:t>
            </a:r>
            <a:r>
              <a:rPr lang="en-US" dirty="0" smtClean="0"/>
              <a:t>USAC</a:t>
            </a:r>
          </a:p>
          <a:p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55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Dark </a:t>
            </a:r>
            <a:r>
              <a:rPr lang="en-US" dirty="0" smtClean="0"/>
              <a:t>Fiber Eligibility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E-rate eligibility for leased lit fiber and dark fiber equalized this year</a:t>
            </a:r>
          </a:p>
          <a:p>
            <a:r>
              <a:rPr lang="en-US" dirty="0" smtClean="0"/>
              <a:t>“Dark Fiber</a:t>
            </a:r>
            <a:r>
              <a:rPr lang="en-US" dirty="0"/>
              <a:t>” </a:t>
            </a:r>
            <a:r>
              <a:rPr lang="en-US" dirty="0" smtClean="0"/>
              <a:t>is unlit fiber that is leased from a vendor</a:t>
            </a:r>
          </a:p>
          <a:p>
            <a:pPr lvl="1"/>
            <a:r>
              <a:rPr lang="en-US" dirty="0" smtClean="0"/>
              <a:t>Applicant must install </a:t>
            </a:r>
            <a:r>
              <a:rPr lang="en-US" dirty="0"/>
              <a:t>the modulating electronics and light the </a:t>
            </a:r>
            <a:r>
              <a:rPr lang="en-US" dirty="0" smtClean="0"/>
              <a:t>fiber</a:t>
            </a:r>
          </a:p>
          <a:p>
            <a:r>
              <a:rPr lang="en-US" dirty="0" smtClean="0"/>
              <a:t>Modulating </a:t>
            </a:r>
            <a:r>
              <a:rPr lang="en-US" dirty="0"/>
              <a:t>electronics and equipment necessary to make the dark fiber service functional are now eligible to be purchased with Category 1 </a:t>
            </a:r>
            <a:r>
              <a:rPr lang="en-US" dirty="0" smtClean="0"/>
              <a:t>funds</a:t>
            </a:r>
          </a:p>
          <a:p>
            <a:r>
              <a:rPr lang="en-US" dirty="0" smtClean="0"/>
              <a:t>Special </a:t>
            </a:r>
            <a:r>
              <a:rPr lang="en-US" dirty="0"/>
              <a:t>construction charges for dark fiber may include the costs of installing fiber from the service provider’s network all the way into the applicant’s </a:t>
            </a:r>
            <a:r>
              <a:rPr lang="en-US" dirty="0" smtClean="0"/>
              <a:t>building</a:t>
            </a:r>
          </a:p>
          <a:p>
            <a:pPr lvl="1"/>
            <a:r>
              <a:rPr lang="en-US" dirty="0" smtClean="0"/>
              <a:t>Previously only cost of installing from curb into building was eligible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4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500"/>
              </a:lnSpc>
            </a:pPr>
            <a:r>
              <a:rPr lang="en-US" dirty="0" smtClean="0"/>
              <a:t>Construction and Ownership of Fiber - New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Commonly referred to as “self construction” or Build Your Own WAN (BYOW)</a:t>
            </a:r>
          </a:p>
          <a:p>
            <a:pPr lvl="0"/>
            <a:r>
              <a:rPr lang="en-US" sz="2400" dirty="0"/>
              <a:t>A RFP </a:t>
            </a:r>
            <a:r>
              <a:rPr lang="en-US" sz="2400" i="1" dirty="0"/>
              <a:t>must</a:t>
            </a:r>
            <a:r>
              <a:rPr lang="en-US" sz="2400" dirty="0"/>
              <a:t> be issued along with posting a Form 470</a:t>
            </a:r>
          </a:p>
          <a:p>
            <a:pPr lvl="0"/>
            <a:r>
              <a:rPr lang="en-US" sz="2400" dirty="0"/>
              <a:t>Applicants must solicit bids for both lit fiber, dark fiber service and construction in the same Form 470 </a:t>
            </a:r>
          </a:p>
          <a:p>
            <a:pPr lvl="1"/>
            <a:r>
              <a:rPr lang="en-US" sz="1800" dirty="0"/>
              <a:t>If an applicant previously posted a Form 470 for lit or dark services and did not receive any bids, then the applicant is only required to bid </a:t>
            </a:r>
            <a:r>
              <a:rPr lang="en-US" sz="1800" dirty="0" smtClean="0"/>
              <a:t>self-provisioning</a:t>
            </a:r>
          </a:p>
          <a:p>
            <a:pPr lvl="1"/>
            <a:r>
              <a:rPr lang="en-US" sz="1800" dirty="0" smtClean="0"/>
              <a:t>Bidding </a:t>
            </a:r>
            <a:r>
              <a:rPr lang="en-US" sz="1800" dirty="0"/>
              <a:t>period must be longer than 28 days – recommended to be 6 weeks </a:t>
            </a:r>
          </a:p>
          <a:p>
            <a:r>
              <a:rPr lang="en-US" sz="2400" dirty="0" smtClean="0"/>
              <a:t>If construction and </a:t>
            </a:r>
            <a:r>
              <a:rPr lang="en-US" sz="2400" i="1" dirty="0" smtClean="0"/>
              <a:t>ownership</a:t>
            </a:r>
            <a:r>
              <a:rPr lang="en-US" sz="2400" dirty="0" smtClean="0"/>
              <a:t> of dark fiber facilities is found to be most cost-effective, this option is new for E-rate funding in FY 2016</a:t>
            </a:r>
          </a:p>
          <a:p>
            <a:r>
              <a:rPr lang="en-US" sz="2400" dirty="0" smtClean="0"/>
              <a:t>Cost </a:t>
            </a:r>
            <a:r>
              <a:rPr lang="en-US" sz="2400" dirty="0"/>
              <a:t>effectiveness must be evaluated over the entire life cycle of the facilities and must include all related costs of service and total cost of ownership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14C1-3A9E-4760-8287-0CEFC01B8A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45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Construction Charges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One time charges incurred for installation of new service</a:t>
            </a:r>
          </a:p>
          <a:p>
            <a:r>
              <a:rPr lang="en-US" dirty="0" smtClean="0"/>
              <a:t>Special Construction includes:</a:t>
            </a:r>
          </a:p>
          <a:p>
            <a:pPr lvl="1"/>
            <a:r>
              <a:rPr lang="en-US" dirty="0" smtClean="0"/>
              <a:t>Construction </a:t>
            </a:r>
            <a:r>
              <a:rPr lang="en-US" dirty="0"/>
              <a:t>of network </a:t>
            </a:r>
            <a:r>
              <a:rPr lang="en-US" dirty="0" smtClean="0"/>
              <a:t>facilities</a:t>
            </a:r>
          </a:p>
          <a:p>
            <a:pPr lvl="1"/>
            <a:r>
              <a:rPr lang="en-US" dirty="0" smtClean="0"/>
              <a:t>design </a:t>
            </a:r>
            <a:r>
              <a:rPr lang="en-US" dirty="0"/>
              <a:t>and </a:t>
            </a:r>
            <a:r>
              <a:rPr lang="en-US" dirty="0" smtClean="0"/>
              <a:t>engineering</a:t>
            </a:r>
          </a:p>
          <a:p>
            <a:pPr lvl="1"/>
            <a:r>
              <a:rPr lang="en-US" dirty="0" smtClean="0"/>
              <a:t>project management</a:t>
            </a:r>
          </a:p>
          <a:p>
            <a:r>
              <a:rPr lang="en-US" dirty="0" smtClean="0"/>
              <a:t>Policy is suspended of requiring charges &gt; $500,000 to be amortized over 3 years</a:t>
            </a:r>
          </a:p>
          <a:p>
            <a:pPr lvl="1"/>
            <a:r>
              <a:rPr lang="en-US" dirty="0" smtClean="0"/>
              <a:t>Can be paid by E-rate in Year 1</a:t>
            </a:r>
          </a:p>
          <a:p>
            <a:r>
              <a:rPr lang="en-US" dirty="0" smtClean="0"/>
              <a:t>Applicants are allowed to ask vendors for up to a 4 year payment plan for the non-discounted share of these costs</a:t>
            </a:r>
          </a:p>
          <a:p>
            <a:pPr lvl="1"/>
            <a:r>
              <a:rPr lang="en-US" dirty="0" smtClean="0"/>
              <a:t>Provision included on the new Form 470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14C1-3A9E-4760-8287-0CEFC01B8A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22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 for 2016?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9600" dirty="0" smtClean="0"/>
              <a:t>E-rate Productivity Center</a:t>
            </a:r>
            <a:endParaRPr lang="en-US" sz="9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21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17007</TotalTime>
  <Words>3544</Words>
  <Application>Microsoft Office PowerPoint</Application>
  <PresentationFormat>On-screen Show (4:3)</PresentationFormat>
  <Paragraphs>443</Paragraphs>
  <Slides>52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E-rate Training Workshop for Veteran PA Applicants  What’s New for FY 2016 </vt:lpstr>
      <vt:lpstr>Let’s Recap What Changed in FY 2015</vt:lpstr>
      <vt:lpstr>  What’s New for FY 2016? </vt:lpstr>
      <vt:lpstr>Direct BEAR Reimbursement Payments</vt:lpstr>
      <vt:lpstr>Direct BEAR Payments</vt:lpstr>
      <vt:lpstr>Dark Fiber Eligibility Changes</vt:lpstr>
      <vt:lpstr>Construction and Ownership of Fiber - New</vt:lpstr>
      <vt:lpstr>Special Construction Charges</vt:lpstr>
      <vt:lpstr>What’s New for 2016?</vt:lpstr>
      <vt:lpstr>What is EPC?</vt:lpstr>
      <vt:lpstr>Establishing Your Initial EPC Account</vt:lpstr>
      <vt:lpstr>Who is the Account Administrator?</vt:lpstr>
      <vt:lpstr>How to Change the AA to Someone Else</vt:lpstr>
      <vt:lpstr>Setting Up Your EPC Account</vt:lpstr>
      <vt:lpstr>Questions about EPC? </vt:lpstr>
      <vt:lpstr>Accessing EPC...</vt:lpstr>
      <vt:lpstr>New Form 470 for FY 2016</vt:lpstr>
      <vt:lpstr>Describing Services and Equipment</vt:lpstr>
      <vt:lpstr>Requests for Proposal</vt:lpstr>
      <vt:lpstr>470 – File Inside Your EPC Portal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FY 2016 Form 470 Pace Thus Far...</vt:lpstr>
      <vt:lpstr>New Form 471 for FY 2016</vt:lpstr>
      <vt:lpstr>New Form 471 for FY 2016</vt:lpstr>
      <vt:lpstr>  Let’s Talk Category 2 Bidding... </vt:lpstr>
      <vt:lpstr>Category 2 Options for PA Applicants</vt:lpstr>
      <vt:lpstr>Category 2 Bidding: 3 Options</vt:lpstr>
      <vt:lpstr>Category 2 Bidding: Option # 2</vt:lpstr>
      <vt:lpstr>Category 2 Bidding: Option # 3</vt:lpstr>
      <vt:lpstr>Category 2 Bidding: Option # 3</vt:lpstr>
      <vt:lpstr>Example: PEPPM Mini-Bid Category List</vt:lpstr>
      <vt:lpstr>PEPPM vs RFP</vt:lpstr>
      <vt:lpstr>Category 2 Bidding Timeline</vt:lpstr>
      <vt:lpstr>Want E-rate Training? </vt:lpstr>
      <vt:lpstr>Let’s Recap What Changed in FY 2015</vt:lpstr>
      <vt:lpstr>Let’s Recap What Changed in FY 2015</vt:lpstr>
      <vt:lpstr>Let’s Recap What Changed in FY 2015</vt:lpstr>
      <vt:lpstr>Let’s Recap What Changed in FY 2015</vt:lpstr>
      <vt:lpstr>Let’s Recap What Changed in FY 2015</vt:lpstr>
      <vt:lpstr>Let’s Recap What Changed in FY 2015</vt:lpstr>
      <vt:lpstr>Category 2 Funding Budget Example</vt:lpstr>
      <vt:lpstr>Let’s Recap What Changed in FY 2015</vt:lpstr>
      <vt:lpstr>Category 2 Budgets</vt:lpstr>
      <vt:lpstr>Let’s Recap What Changed in FY 2015</vt:lpstr>
      <vt:lpstr>Let’s Recap What Changed in FY 2015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E-rate Update and Refresher</dc:title>
  <dc:creator>Debra Kriete</dc:creator>
  <cp:lastModifiedBy>Julie Tritt Schell</cp:lastModifiedBy>
  <cp:revision>421</cp:revision>
  <cp:lastPrinted>2014-11-20T01:17:18Z</cp:lastPrinted>
  <dcterms:created xsi:type="dcterms:W3CDTF">2007-09-18T21:36:56Z</dcterms:created>
  <dcterms:modified xsi:type="dcterms:W3CDTF">2015-11-01T19:01:43Z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-577400064</vt:i4>
  </property>
  <property fmtid="{D5CDD505-2E9C-101B-9397-08002B2CF9AE}" pid="3" name="_NewReviewCycle">
    <vt:lpwstr/>
  </property>
  <property fmtid="{D5CDD505-2E9C-101B-9397-08002B2CF9AE}" pid="4" name="_EmailSubject">
    <vt:lpwstr>What's New For E-rate Funding Year 2016</vt:lpwstr>
  </property>
  <property fmtid="{D5CDD505-2E9C-101B-9397-08002B2CF9AE}" pid="5" name="_AuthorEmail">
    <vt:lpwstr>jtschell@comcast.net</vt:lpwstr>
  </property>
  <property fmtid="{D5CDD505-2E9C-101B-9397-08002B2CF9AE}" pid="6" name="_AuthorEmailDisplayName">
    <vt:lpwstr>Julie Tritt Schell</vt:lpwstr>
  </property>
  <property fmtid="{D5CDD505-2E9C-101B-9397-08002B2CF9AE}" pid="7" name="_PreviousAdHocReviewCycleID">
    <vt:i4>-1039104615</vt:i4>
  </property>
</Properties>
</file>