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85" r:id="rId1"/>
  </p:sldMasterIdLst>
  <p:notesMasterIdLst>
    <p:notesMasterId r:id="rId81"/>
  </p:notesMasterIdLst>
  <p:handoutMasterIdLst>
    <p:handoutMasterId r:id="rId82"/>
  </p:handoutMasterIdLst>
  <p:sldIdLst>
    <p:sldId id="465" r:id="rId2"/>
    <p:sldId id="812" r:id="rId3"/>
    <p:sldId id="807" r:id="rId4"/>
    <p:sldId id="800" r:id="rId5"/>
    <p:sldId id="808" r:id="rId6"/>
    <p:sldId id="900" r:id="rId7"/>
    <p:sldId id="804" r:id="rId8"/>
    <p:sldId id="811" r:id="rId9"/>
    <p:sldId id="810" r:id="rId10"/>
    <p:sldId id="809" r:id="rId11"/>
    <p:sldId id="806" r:id="rId12"/>
    <p:sldId id="886" r:id="rId13"/>
    <p:sldId id="825" r:id="rId14"/>
    <p:sldId id="813" r:id="rId15"/>
    <p:sldId id="814" r:id="rId16"/>
    <p:sldId id="815" r:id="rId17"/>
    <p:sldId id="805" r:id="rId18"/>
    <p:sldId id="887" r:id="rId19"/>
    <p:sldId id="826" r:id="rId20"/>
    <p:sldId id="824" r:id="rId21"/>
    <p:sldId id="883" r:id="rId22"/>
    <p:sldId id="818" r:id="rId23"/>
    <p:sldId id="888" r:id="rId24"/>
    <p:sldId id="847" r:id="rId25"/>
    <p:sldId id="819" r:id="rId26"/>
    <p:sldId id="884" r:id="rId27"/>
    <p:sldId id="890" r:id="rId28"/>
    <p:sldId id="891" r:id="rId29"/>
    <p:sldId id="820" r:id="rId30"/>
    <p:sldId id="821" r:id="rId31"/>
    <p:sldId id="869" r:id="rId32"/>
    <p:sldId id="870" r:id="rId33"/>
    <p:sldId id="892" r:id="rId34"/>
    <p:sldId id="893" r:id="rId35"/>
    <p:sldId id="894" r:id="rId36"/>
    <p:sldId id="827" r:id="rId37"/>
    <p:sldId id="895" r:id="rId38"/>
    <p:sldId id="830" r:id="rId39"/>
    <p:sldId id="896" r:id="rId40"/>
    <p:sldId id="885" r:id="rId41"/>
    <p:sldId id="823" r:id="rId42"/>
    <p:sldId id="785" r:id="rId43"/>
    <p:sldId id="889" r:id="rId44"/>
    <p:sldId id="899" r:id="rId45"/>
    <p:sldId id="848" r:id="rId46"/>
    <p:sldId id="849" r:id="rId47"/>
    <p:sldId id="852" r:id="rId48"/>
    <p:sldId id="850" r:id="rId49"/>
    <p:sldId id="851" r:id="rId50"/>
    <p:sldId id="780" r:id="rId51"/>
    <p:sldId id="854" r:id="rId52"/>
    <p:sldId id="855" r:id="rId53"/>
    <p:sldId id="856" r:id="rId54"/>
    <p:sldId id="857" r:id="rId55"/>
    <p:sldId id="858" r:id="rId56"/>
    <p:sldId id="859" r:id="rId57"/>
    <p:sldId id="860" r:id="rId58"/>
    <p:sldId id="861" r:id="rId59"/>
    <p:sldId id="862" r:id="rId60"/>
    <p:sldId id="863" r:id="rId61"/>
    <p:sldId id="864" r:id="rId62"/>
    <p:sldId id="865" r:id="rId63"/>
    <p:sldId id="866" r:id="rId64"/>
    <p:sldId id="867" r:id="rId65"/>
    <p:sldId id="868" r:id="rId66"/>
    <p:sldId id="897" r:id="rId67"/>
    <p:sldId id="898" r:id="rId68"/>
    <p:sldId id="871" r:id="rId69"/>
    <p:sldId id="872" r:id="rId70"/>
    <p:sldId id="873" r:id="rId71"/>
    <p:sldId id="874" r:id="rId72"/>
    <p:sldId id="875" r:id="rId73"/>
    <p:sldId id="876" r:id="rId74"/>
    <p:sldId id="877" r:id="rId75"/>
    <p:sldId id="878" r:id="rId76"/>
    <p:sldId id="879" r:id="rId77"/>
    <p:sldId id="880" r:id="rId78"/>
    <p:sldId id="881" r:id="rId79"/>
    <p:sldId id="882" r:id="rId8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41837"/>
    <a:srgbClr val="10A02B"/>
    <a:srgbClr val="33CC33"/>
    <a:srgbClr val="FF00FF"/>
    <a:srgbClr val="E7E7E7"/>
    <a:srgbClr val="800000"/>
    <a:srgbClr val="FFF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15619" autoAdjust="0"/>
    <p:restoredTop sz="94667" autoAdjust="0"/>
  </p:normalViewPr>
  <p:slideViewPr>
    <p:cSldViewPr>
      <p:cViewPr>
        <p:scale>
          <a:sx n="66" d="100"/>
          <a:sy n="66" d="100"/>
        </p:scale>
        <p:origin x="-1790" y="-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2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defTabSz="931824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algn="r" defTabSz="931824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4"/>
            <a:ext cx="303784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defTabSz="931824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31264"/>
            <a:ext cx="303784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algn="r" defTabSz="931824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D422B92B-0EE1-45CE-ACE7-C6EF15519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8212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784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defTabSz="931824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938" y="0"/>
            <a:ext cx="303784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algn="r" defTabSz="931824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3" tIns="44067" rIns="88133" bIns="4406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040" y="4416426"/>
            <a:ext cx="560832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1264"/>
            <a:ext cx="303784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defTabSz="931824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31264"/>
            <a:ext cx="303784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algn="r" defTabSz="931824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FB2B599-FBB0-4516-AF5F-75A4AB2BF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9574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AFBD19-B6E0-42E8-9256-B18F02CDBEA4}" type="datetime1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A5D822-F94B-4C06-B833-D5C515A8ED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42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AA41B6-09BD-4E9C-B5FF-571077E18783}" type="datetime1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B6FC5-F6BA-40F3-93A9-66C5A3275C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53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EDDFD0-FAAC-4A01-B9EC-5B261A62AF3F}" type="datetime1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7075A-45D0-4AD6-8D52-7028EA3D2D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27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304800" y="914400"/>
            <a:ext cx="83820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90538" y="6400800"/>
            <a:ext cx="8196262" cy="3063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Road to Success  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I  2011 Schools &amp; Libraries Fall Applicant Trainings               			            </a:t>
            </a:r>
            <a:fld id="{DC816F37-4189-402B-A997-1619F90BEBBF}" type="slidenum">
              <a:rPr lang="en-US" sz="1200" smtClean="0">
                <a:solidFill>
                  <a:schemeClr val="bg1"/>
                </a:solidFill>
                <a:latin typeface="Calibri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57200" y="2209800"/>
            <a:ext cx="8229600" cy="37338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457200" y="1600200"/>
            <a:ext cx="8229600" cy="609600"/>
          </a:xfrm>
          <a:prstGeom prst="rect">
            <a:avLst/>
          </a:prstGeom>
        </p:spPr>
        <p:txBody>
          <a:bodyPr/>
          <a:lstStyle>
            <a:lvl1pPr>
              <a:buNone/>
              <a:defRPr sz="2600" b="1">
                <a:solidFill>
                  <a:srgbClr val="0070C0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5029200" y="381000"/>
            <a:ext cx="3657600" cy="533400"/>
          </a:xfrm>
          <a:prstGeom prst="rect">
            <a:avLst/>
          </a:prstGeom>
        </p:spPr>
        <p:txBody>
          <a:bodyPr/>
          <a:lstStyle>
            <a:lvl1pPr algn="r">
              <a:buNone/>
              <a:defRPr sz="3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9814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10A02B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63BAA8-6970-46A0-B267-81ED79DAB85F}" type="datetime1">
              <a:rPr lang="en-US" smtClean="0"/>
              <a:t>1/20/2016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307939"/>
            <a:ext cx="8229600" cy="0"/>
          </a:xfrm>
          <a:prstGeom prst="line">
            <a:avLst/>
          </a:prstGeom>
          <a:ln w="25400">
            <a:solidFill>
              <a:srgbClr val="F4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335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rgbClr val="10A0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2E05EF-6F30-4835-8464-526554482E3B}" type="datetime1">
              <a:rPr lang="en-US" smtClean="0"/>
              <a:t>1/20/2016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1872C-F487-4AA6-8A32-6E9C9CECA6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29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10A0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8350A1-16DA-4708-BDE8-1EA7EF884D8B}" type="datetime1">
              <a:rPr lang="en-US" smtClean="0"/>
              <a:t>1/20/2016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AE0E30-9F71-4708-AC8A-DD3A5789F8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43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460B96-8FB4-4017-9B89-1CB6ACD283E1}" type="datetime1">
              <a:rPr lang="en-US" smtClean="0"/>
              <a:t>1/20/2016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ABB94-B77F-48F6-9570-0DE7D0887E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00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ED5DF2-08CC-4515-B006-BBDD96430279}" type="datetime1">
              <a:rPr lang="en-US" smtClean="0"/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496FC4-BD8B-497B-9B21-2E87DFC33B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17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1DE30A-968A-411B-ABE0-0C57EFAEBB8D}" type="datetime1">
              <a:rPr lang="en-US" smtClean="0"/>
              <a:t>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4B985-2772-4154-BE8B-7B95681870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8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62A568-8C01-49E5-B60A-F1A79AE30072}" type="datetime1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DD285-112F-4BF7-AA5E-0BC934F457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5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B6F3A9-66D9-4B84-A14D-4C32456CADC4}" type="datetime1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7378C-4377-4A4D-A651-3D79C8241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98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A32047-B1CB-405B-8774-B3E57F25267B}" type="datetime1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A36153-83E0-4DF9-806E-A700D63BB6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1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6" r:id="rId1"/>
    <p:sldLayoutId id="2147484587" r:id="rId2"/>
    <p:sldLayoutId id="2147484588" r:id="rId3"/>
    <p:sldLayoutId id="2147484589" r:id="rId4"/>
    <p:sldLayoutId id="2147484590" r:id="rId5"/>
    <p:sldLayoutId id="2147484591" r:id="rId6"/>
    <p:sldLayoutId id="2147484592" r:id="rId7"/>
    <p:sldLayoutId id="2147484593" r:id="rId8"/>
    <p:sldLayoutId id="2147484594" r:id="rId9"/>
    <p:sldLayoutId id="2147484595" r:id="rId10"/>
    <p:sldLayoutId id="2147484596" r:id="rId11"/>
    <p:sldLayoutId id="214748406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B05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rtal.state.pa.us/portal/server.pt?open=514&amp;objID=622703&amp;mode=2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e-ratepa.org/?page_id=6121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undsforlearning.com/schoolDistCalculator.php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400300" y="2057400"/>
            <a:ext cx="6324600" cy="1828800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4900" b="1" dirty="0" smtClean="0">
                <a:solidFill>
                  <a:srgbClr val="00B050"/>
                </a:solidFill>
              </a:rPr>
              <a:t>E-rate Category 2 Training Workshop for PA Applicants</a:t>
            </a:r>
            <a:br>
              <a:rPr lang="en-US" sz="4900" b="1" dirty="0" smtClean="0">
                <a:solidFill>
                  <a:srgbClr val="00B050"/>
                </a:solidFill>
              </a:rPr>
            </a:br>
            <a:r>
              <a:rPr lang="en-US" sz="4900" b="1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458901" y="4724400"/>
            <a:ext cx="5257800" cy="838200"/>
          </a:xfrm>
        </p:spPr>
        <p:txBody>
          <a:bodyPr>
            <a:noAutofit/>
          </a:bodyPr>
          <a:lstStyle/>
          <a:p>
            <a:pPr algn="r" fontAlgn="auto">
              <a:lnSpc>
                <a:spcPts val="1500"/>
              </a:lnSpc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Presented by Julie Tritt Schell</a:t>
            </a:r>
          </a:p>
          <a:p>
            <a:pPr algn="r" fontAlgn="auto">
              <a:lnSpc>
                <a:spcPts val="1500"/>
              </a:lnSpc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PA E-rate Coordinator</a:t>
            </a:r>
          </a:p>
          <a:p>
            <a:pPr algn="r" fontAlgn="auto">
              <a:lnSpc>
                <a:spcPts val="1500"/>
              </a:lnSpc>
              <a:spcAft>
                <a:spcPts val="0"/>
              </a:spcAft>
              <a:defRPr/>
            </a:pPr>
            <a:r>
              <a:rPr lang="en-US" sz="1800" dirty="0">
                <a:solidFill>
                  <a:srgbClr val="FF0000"/>
                </a:solidFill>
              </a:rPr>
              <a:t>f</a:t>
            </a:r>
            <a:r>
              <a:rPr lang="en-US" sz="1800" dirty="0" smtClean="0">
                <a:solidFill>
                  <a:srgbClr val="FF0000"/>
                </a:solidFill>
              </a:rPr>
              <a:t>or the Pennsylvania Department of Education</a:t>
            </a:r>
          </a:p>
          <a:p>
            <a:pPr algn="r" fontAlgn="auto">
              <a:lnSpc>
                <a:spcPts val="1500"/>
              </a:lnSpc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January 2016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EBE83D5-4B24-44C4-882C-EA4C87E05CCF}" type="slidenum">
              <a:rPr lang="en-US">
                <a:solidFill>
                  <a:srgbClr val="FFFFFF"/>
                </a:solidFill>
              </a:rPr>
              <a:pPr eaLnBrk="1" hangingPunct="1"/>
              <a:t>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19400"/>
            <a:ext cx="2209800" cy="231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Category 2 </a:t>
            </a:r>
            <a:r>
              <a:rPr lang="en-US" dirty="0" smtClean="0"/>
              <a:t>Funding Budgets - NIFs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Non-Instructional Facilities (NIFs) don’t have C2 budgets because there is no student population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If equipment is located in the NIF and serves </a:t>
            </a:r>
            <a:r>
              <a:rPr lang="en-US" sz="2800" dirty="0" smtClean="0"/>
              <a:t>other  schools, those schools’ budgets </a:t>
            </a:r>
            <a:r>
              <a:rPr lang="en-US" sz="2800" dirty="0" smtClean="0"/>
              <a:t>can be used to fund the </a:t>
            </a:r>
            <a:r>
              <a:rPr lang="en-US" sz="2800" dirty="0" smtClean="0"/>
              <a:t>equipment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Allocation is up to the applicant to decide (how much to take from each school’s C2 budget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Just have a reasonable methodology</a:t>
            </a:r>
            <a:endParaRPr lang="en-US" sz="2400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1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Returning $ to a Category </a:t>
            </a:r>
            <a:r>
              <a:rPr lang="en-US" dirty="0" smtClean="0"/>
              <a:t>2 </a:t>
            </a:r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Any funding commitments that </a:t>
            </a:r>
            <a:r>
              <a:rPr lang="en-US" altLang="en-US" dirty="0" smtClean="0"/>
              <a:t>include a school or library as a </a:t>
            </a:r>
            <a:r>
              <a:rPr lang="en-US" altLang="en-US" dirty="0"/>
              <a:t>recipient of service in </a:t>
            </a:r>
            <a:r>
              <a:rPr lang="en-US" altLang="en-US" dirty="0" smtClean="0"/>
              <a:t>that funding year will count </a:t>
            </a:r>
            <a:r>
              <a:rPr lang="en-US" altLang="en-US" dirty="0"/>
              <a:t>against </a:t>
            </a:r>
            <a:r>
              <a:rPr lang="en-US" altLang="en-US" dirty="0" smtClean="0"/>
              <a:t>the pre-discount </a:t>
            </a:r>
            <a:r>
              <a:rPr lang="en-US" altLang="en-US" dirty="0"/>
              <a:t>budget for that </a:t>
            </a:r>
            <a:r>
              <a:rPr lang="en-US" altLang="en-US" dirty="0" smtClean="0"/>
              <a:t>entity</a:t>
            </a:r>
            <a:endParaRPr lang="en-US" altLang="en-US" dirty="0"/>
          </a:p>
          <a:p>
            <a:pPr>
              <a:spcBef>
                <a:spcPct val="0"/>
              </a:spcBef>
            </a:pPr>
            <a:r>
              <a:rPr lang="en-US" altLang="en-US" dirty="0"/>
              <a:t>If </a:t>
            </a:r>
            <a:r>
              <a:rPr lang="en-US" altLang="en-US" dirty="0" smtClean="0"/>
              <a:t>not all committed funding is spent, you </a:t>
            </a:r>
            <a:r>
              <a:rPr lang="en-US" altLang="en-US" dirty="0" smtClean="0"/>
              <a:t>must file </a:t>
            </a:r>
            <a:r>
              <a:rPr lang="en-US" altLang="en-US" dirty="0" smtClean="0"/>
              <a:t>a Form </a:t>
            </a:r>
            <a:r>
              <a:rPr lang="en-US" altLang="en-US" dirty="0"/>
              <a:t>500 to </a:t>
            </a:r>
            <a:r>
              <a:rPr lang="en-US" altLang="en-US" dirty="0" smtClean="0"/>
              <a:t>“</a:t>
            </a:r>
            <a:r>
              <a:rPr lang="en-US" altLang="en-US" dirty="0" err="1" smtClean="0"/>
              <a:t>decommit</a:t>
            </a:r>
            <a:r>
              <a:rPr lang="en-US" altLang="en-US" dirty="0" smtClean="0"/>
              <a:t>” </a:t>
            </a:r>
            <a:r>
              <a:rPr lang="en-US" altLang="en-US" dirty="0" smtClean="0"/>
              <a:t>the </a:t>
            </a:r>
            <a:r>
              <a:rPr lang="en-US" altLang="en-US" dirty="0" smtClean="0"/>
              <a:t>remaining unused commitment to </a:t>
            </a:r>
            <a:r>
              <a:rPr lang="en-US" altLang="en-US" dirty="0" smtClean="0"/>
              <a:t>USAC in order to be able to apply for those funds in subsequent years</a:t>
            </a:r>
            <a:endParaRPr lang="en-US" altLang="en-US" dirty="0"/>
          </a:p>
          <a:p>
            <a:pPr marL="742950" lvl="2" indent="-342900"/>
            <a:r>
              <a:rPr lang="en-US" altLang="en-US" dirty="0"/>
              <a:t>If entities are sharing the service, </a:t>
            </a:r>
            <a:r>
              <a:rPr lang="en-US" altLang="en-US" dirty="0" smtClean="0"/>
              <a:t>USAC will </a:t>
            </a:r>
            <a:r>
              <a:rPr lang="en-US" altLang="en-US" dirty="0"/>
              <a:t>need specific information so that </a:t>
            </a:r>
            <a:r>
              <a:rPr lang="en-US" altLang="en-US" dirty="0" smtClean="0"/>
              <a:t>they know </a:t>
            </a:r>
            <a:r>
              <a:rPr lang="en-US" altLang="en-US" dirty="0"/>
              <a:t>how to apply the returned funds to specific </a:t>
            </a:r>
            <a:r>
              <a:rPr lang="en-US" altLang="en-US" dirty="0" smtClean="0"/>
              <a:t>entities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USAC does not process Form 500s quickly, so if you need to </a:t>
            </a:r>
            <a:r>
              <a:rPr lang="en-US" altLang="en-US" dirty="0" err="1" smtClean="0"/>
              <a:t>decommit</a:t>
            </a:r>
            <a:r>
              <a:rPr lang="en-US" altLang="en-US" dirty="0" smtClean="0"/>
              <a:t> FY 2015 funds to use in FY 2016, file the Form 500 NOW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55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972821" y="1759835"/>
            <a:ext cx="5866889" cy="1828800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900" b="1" dirty="0" smtClean="0">
                <a:solidFill>
                  <a:srgbClr val="00B050"/>
                </a:solidFill>
              </a:rPr>
              <a:t/>
            </a:r>
            <a:br>
              <a:rPr lang="en-US" sz="4900" b="1" dirty="0" smtClean="0">
                <a:solidFill>
                  <a:srgbClr val="00B050"/>
                </a:solidFill>
              </a:rPr>
            </a:br>
            <a:r>
              <a:rPr lang="en-US" sz="4900" b="1" dirty="0" smtClean="0">
                <a:solidFill>
                  <a:srgbClr val="00B050"/>
                </a:solidFill>
              </a:rPr>
              <a:t>Questions about</a:t>
            </a:r>
            <a:br>
              <a:rPr lang="en-US" sz="4900" b="1" dirty="0" smtClean="0">
                <a:solidFill>
                  <a:srgbClr val="00B050"/>
                </a:solidFill>
              </a:rPr>
            </a:br>
            <a:r>
              <a:rPr lang="en-US" sz="4900" b="1" dirty="0" smtClean="0">
                <a:solidFill>
                  <a:srgbClr val="00B050"/>
                </a:solidFill>
              </a:rPr>
              <a:t>Category 2 Budgets?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EBE83D5-4B24-44C4-882C-EA4C87E05CCF}" type="slidenum">
              <a:rPr lang="en-US">
                <a:solidFill>
                  <a:srgbClr val="FFFFFF"/>
                </a:solidFill>
              </a:rPr>
              <a:pPr eaLnBrk="1" hangingPunct="1"/>
              <a:t>12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17373"/>
            <a:ext cx="152502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46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1200" y="1219200"/>
            <a:ext cx="6781800" cy="1828800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4900" b="1" dirty="0" smtClean="0">
                <a:solidFill>
                  <a:srgbClr val="00B050"/>
                </a:solidFill>
              </a:rPr>
              <a:t/>
            </a:r>
            <a:br>
              <a:rPr lang="en-US" sz="4900" b="1" dirty="0" smtClean="0">
                <a:solidFill>
                  <a:srgbClr val="00B050"/>
                </a:solidFill>
              </a:rPr>
            </a:br>
            <a:r>
              <a:rPr lang="en-US" sz="4900" b="1" dirty="0" smtClean="0">
                <a:solidFill>
                  <a:srgbClr val="00B050"/>
                </a:solidFill>
              </a:rPr>
              <a:t> What’s Eligible and Not Eligible for</a:t>
            </a:r>
            <a:br>
              <a:rPr lang="en-US" sz="4900" b="1" dirty="0" smtClean="0">
                <a:solidFill>
                  <a:srgbClr val="00B050"/>
                </a:solidFill>
              </a:rPr>
            </a:br>
            <a:r>
              <a:rPr lang="en-US" sz="4900" b="1" dirty="0" smtClean="0">
                <a:solidFill>
                  <a:srgbClr val="00B050"/>
                </a:solidFill>
              </a:rPr>
              <a:t>Category 2 Funding?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EBE83D5-4B24-44C4-882C-EA4C87E05CCF}" type="slidenum">
              <a:rPr lang="en-US">
                <a:solidFill>
                  <a:srgbClr val="FFFFFF"/>
                </a:solidFill>
              </a:rPr>
              <a:pPr eaLnBrk="1" hangingPunct="1"/>
              <a:t>13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19401"/>
            <a:ext cx="152502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83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Category 2 </a:t>
            </a:r>
            <a:r>
              <a:rPr lang="en-US" b="1" dirty="0" smtClean="0"/>
              <a:t>Ineligible</a:t>
            </a:r>
            <a:r>
              <a:rPr lang="en-US" dirty="0" smtClean="0"/>
              <a:t>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All </a:t>
            </a:r>
            <a:r>
              <a:rPr lang="en-US" dirty="0"/>
              <a:t>Voice </a:t>
            </a:r>
            <a:r>
              <a:rPr lang="en-US" dirty="0" smtClean="0"/>
              <a:t>Components</a:t>
            </a:r>
          </a:p>
          <a:p>
            <a:r>
              <a:rPr lang="en-US" dirty="0" smtClean="0"/>
              <a:t>VOIP </a:t>
            </a:r>
            <a:r>
              <a:rPr lang="en-US" dirty="0"/>
              <a:t>Components</a:t>
            </a:r>
          </a:p>
          <a:p>
            <a:r>
              <a:rPr lang="en-US" dirty="0" smtClean="0"/>
              <a:t>Servers (except caching)</a:t>
            </a:r>
          </a:p>
          <a:p>
            <a:r>
              <a:rPr lang="en-US" dirty="0" smtClean="0"/>
              <a:t>Software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Storage Devices</a:t>
            </a:r>
          </a:p>
          <a:p>
            <a:r>
              <a:rPr lang="en-US" dirty="0" smtClean="0"/>
              <a:t>Telephone Components</a:t>
            </a:r>
          </a:p>
          <a:p>
            <a:r>
              <a:rPr lang="en-US" dirty="0" smtClean="0"/>
              <a:t>Video Components</a:t>
            </a:r>
          </a:p>
          <a:p>
            <a:r>
              <a:rPr lang="en-US" dirty="0" smtClean="0"/>
              <a:t>End-User Devices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AE0E30-9F71-4708-AC8A-DD3A5789F8B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219200"/>
            <a:ext cx="8153400" cy="0"/>
          </a:xfrm>
          <a:prstGeom prst="line">
            <a:avLst/>
          </a:prstGeom>
          <a:ln w="22225">
            <a:solidFill>
              <a:srgbClr val="F4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22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Category 2 </a:t>
            </a:r>
            <a:r>
              <a:rPr lang="en-US" b="1" dirty="0" smtClean="0"/>
              <a:t>Eligible</a:t>
            </a:r>
            <a:r>
              <a:rPr lang="en-US" dirty="0" smtClean="0"/>
              <a:t> Items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Access Points</a:t>
            </a:r>
          </a:p>
          <a:p>
            <a:r>
              <a:rPr lang="en-US" dirty="0" smtClean="0"/>
              <a:t>Structured Cabling</a:t>
            </a:r>
            <a:endParaRPr lang="en-US" dirty="0" smtClean="0"/>
          </a:p>
          <a:p>
            <a:r>
              <a:rPr lang="en-US" dirty="0" smtClean="0"/>
              <a:t>Caching Servers *new*</a:t>
            </a:r>
          </a:p>
          <a:p>
            <a:r>
              <a:rPr lang="en-US" dirty="0" smtClean="0"/>
              <a:t>Firewalls</a:t>
            </a:r>
          </a:p>
          <a:p>
            <a:r>
              <a:rPr lang="en-US" dirty="0" smtClean="0"/>
              <a:t>Network Switches</a:t>
            </a:r>
          </a:p>
          <a:p>
            <a:r>
              <a:rPr lang="en-US" dirty="0" smtClean="0"/>
              <a:t>Antennas</a:t>
            </a:r>
          </a:p>
          <a:p>
            <a:r>
              <a:rPr lang="en-US" dirty="0" smtClean="0"/>
              <a:t>Routers</a:t>
            </a:r>
          </a:p>
          <a:p>
            <a:r>
              <a:rPr lang="en-US" dirty="0" smtClean="0"/>
              <a:t>Racks and UPSs</a:t>
            </a:r>
          </a:p>
          <a:p>
            <a:pPr lvl="1"/>
            <a:r>
              <a:rPr lang="en-US" dirty="0" smtClean="0"/>
              <a:t>That support eligible equipment only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Wireless LAN Controllers</a:t>
            </a:r>
          </a:p>
          <a:p>
            <a:r>
              <a:rPr lang="en-US" sz="2000" dirty="0" smtClean="0"/>
              <a:t>Improvements, upgrades and software necessary to support eligible broadband internal connections components</a:t>
            </a:r>
          </a:p>
          <a:p>
            <a:r>
              <a:rPr lang="en-US" sz="2000" dirty="0"/>
              <a:t>Basic Maintenance Services for eligible equipment</a:t>
            </a:r>
          </a:p>
          <a:p>
            <a:pPr lvl="1"/>
            <a:r>
              <a:rPr lang="en-US" sz="2000" dirty="0"/>
              <a:t>Repair of equipment, cable maintenance, basic tech support, configuration changes</a:t>
            </a:r>
          </a:p>
          <a:p>
            <a:r>
              <a:rPr lang="en-US" sz="2000" dirty="0" smtClean="0"/>
              <a:t>Cloud-based functionality of this equipment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15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219200"/>
            <a:ext cx="8077200" cy="0"/>
          </a:xfrm>
          <a:prstGeom prst="line">
            <a:avLst/>
          </a:prstGeom>
          <a:ln w="22225">
            <a:solidFill>
              <a:srgbClr val="F4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23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Category 2 Eligible in FY 2015 &amp; 2016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Managed </a:t>
            </a:r>
            <a:r>
              <a:rPr lang="en-US" sz="2400" dirty="0"/>
              <a:t>Internal Broadband Services (MIBS) </a:t>
            </a:r>
            <a:r>
              <a:rPr lang="en-US" sz="2400" dirty="0" smtClean="0"/>
              <a:t>which </a:t>
            </a:r>
            <a:r>
              <a:rPr lang="en-US" sz="2400" dirty="0"/>
              <a:t>cover the operation, management, or monitoring of a LAN or </a:t>
            </a:r>
            <a:r>
              <a:rPr lang="en-US" sz="2400" dirty="0" smtClean="0"/>
              <a:t>WLAN</a:t>
            </a:r>
          </a:p>
          <a:p>
            <a:pPr lvl="2"/>
            <a:r>
              <a:rPr lang="en-US" sz="2000" dirty="0" smtClean="0"/>
              <a:t>Could also include the leasing of equipment</a:t>
            </a:r>
          </a:p>
          <a:p>
            <a:pPr lvl="2"/>
            <a:r>
              <a:rPr lang="en-US" sz="2000" dirty="0" smtClean="0"/>
              <a:t>Paying </a:t>
            </a:r>
            <a:r>
              <a:rPr lang="en-US" sz="2000" dirty="0"/>
              <a:t>an outside vendor to own/maintain the equipment</a:t>
            </a:r>
          </a:p>
          <a:p>
            <a:pPr lvl="2"/>
            <a:r>
              <a:rPr lang="en-US" sz="2000" dirty="0"/>
              <a:t>Paying an outside vendor to maintain school-owned equipment</a:t>
            </a:r>
          </a:p>
          <a:p>
            <a:r>
              <a:rPr lang="en-US" sz="2400" dirty="0"/>
              <a:t>Eligible for $</a:t>
            </a:r>
            <a:r>
              <a:rPr lang="en-US" sz="2400" dirty="0" smtClean="0"/>
              <a:t>30/year/student</a:t>
            </a:r>
          </a:p>
          <a:p>
            <a:r>
              <a:rPr lang="en-US" sz="2400" dirty="0" smtClean="0"/>
              <a:t>Unless FCC extends eligibility, these items will sunset eligibility at the end of FY 2016</a:t>
            </a:r>
          </a:p>
          <a:p>
            <a:pPr lvl="1"/>
            <a:r>
              <a:rPr lang="en-US" sz="2000" dirty="0" smtClean="0"/>
              <a:t>Exception to Sunset:  Applicants that received funding approval in FY 2015 and FY 2016 for these items may continue to obtain funding for FY 2017-FY 2019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6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Category 2 Eligibility, etc...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Installation </a:t>
            </a:r>
            <a:r>
              <a:rPr lang="en-US" dirty="0"/>
              <a:t>and configuration </a:t>
            </a:r>
            <a:r>
              <a:rPr lang="en-US" dirty="0" smtClean="0"/>
              <a:t>are eligible</a:t>
            </a:r>
          </a:p>
          <a:p>
            <a:pPr lvl="1"/>
            <a:r>
              <a:rPr lang="en-US" dirty="0" smtClean="0"/>
              <a:t>Do not have </a:t>
            </a:r>
            <a:r>
              <a:rPr lang="en-US" dirty="0"/>
              <a:t>to be provided by the same </a:t>
            </a:r>
            <a:r>
              <a:rPr lang="en-US" dirty="0" smtClean="0"/>
              <a:t>vendor (new)</a:t>
            </a:r>
          </a:p>
          <a:p>
            <a:r>
              <a:rPr lang="en-US" dirty="0"/>
              <a:t>Also eligible:</a:t>
            </a:r>
          </a:p>
          <a:p>
            <a:pPr lvl="1"/>
            <a:r>
              <a:rPr lang="en-US" sz="2400" dirty="0"/>
              <a:t>Taxes, surcharges and other similar reasonable charges</a:t>
            </a:r>
          </a:p>
          <a:p>
            <a:pPr lvl="1"/>
            <a:r>
              <a:rPr lang="en-US" sz="2400" dirty="0"/>
              <a:t>Shipping charges</a:t>
            </a:r>
          </a:p>
          <a:p>
            <a:pPr lvl="1"/>
            <a:r>
              <a:rPr lang="en-US" sz="2400" dirty="0"/>
              <a:t>Training on how to use eligible </a:t>
            </a:r>
            <a:r>
              <a:rPr lang="en-US" sz="2400" dirty="0" smtClean="0"/>
              <a:t>equipment</a:t>
            </a:r>
            <a:endParaRPr lang="en-US" dirty="0"/>
          </a:p>
          <a:p>
            <a:r>
              <a:rPr lang="en-US" dirty="0"/>
              <a:t>Multi-year licenses are eligible and can be </a:t>
            </a:r>
            <a:r>
              <a:rPr lang="en-US" dirty="0" smtClean="0"/>
              <a:t>requested in </a:t>
            </a:r>
            <a:r>
              <a:rPr lang="en-US" dirty="0"/>
              <a:t>full in first year</a:t>
            </a:r>
          </a:p>
          <a:p>
            <a:r>
              <a:rPr lang="en-US" dirty="0"/>
              <a:t>Eligible equipment may be purchased and/or installed on or after </a:t>
            </a:r>
            <a:r>
              <a:rPr lang="en-US" dirty="0">
                <a:solidFill>
                  <a:srgbClr val="FF0000"/>
                </a:solidFill>
              </a:rPr>
              <a:t>April 1</a:t>
            </a:r>
            <a:r>
              <a:rPr lang="en-US" dirty="0"/>
              <a:t> prior to the beginning of the funding </a:t>
            </a:r>
            <a:r>
              <a:rPr lang="en-US" dirty="0" smtClean="0"/>
              <a:t>year</a:t>
            </a:r>
          </a:p>
          <a:p>
            <a:pPr lvl="1"/>
            <a:r>
              <a:rPr lang="en-US" dirty="0" smtClean="0"/>
              <a:t>Must be purchased/installed before </a:t>
            </a:r>
            <a:r>
              <a:rPr lang="en-US" dirty="0" smtClean="0">
                <a:solidFill>
                  <a:srgbClr val="FF0000"/>
                </a:solidFill>
              </a:rPr>
              <a:t>September 30 </a:t>
            </a:r>
            <a:r>
              <a:rPr lang="en-US" dirty="0" smtClean="0"/>
              <a:t>of the following year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34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972821" y="1759835"/>
            <a:ext cx="5866889" cy="1828800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900" b="1" dirty="0" smtClean="0">
                <a:solidFill>
                  <a:srgbClr val="00B050"/>
                </a:solidFill>
              </a:rPr>
              <a:t/>
            </a:r>
            <a:br>
              <a:rPr lang="en-US" sz="4900" b="1" dirty="0" smtClean="0">
                <a:solidFill>
                  <a:srgbClr val="00B050"/>
                </a:solidFill>
              </a:rPr>
            </a:br>
            <a:r>
              <a:rPr lang="en-US" sz="4900" b="1" dirty="0" smtClean="0">
                <a:solidFill>
                  <a:srgbClr val="00B050"/>
                </a:solidFill>
              </a:rPr>
              <a:t>Questions about</a:t>
            </a:r>
            <a:br>
              <a:rPr lang="en-US" sz="4900" b="1" dirty="0" smtClean="0">
                <a:solidFill>
                  <a:srgbClr val="00B050"/>
                </a:solidFill>
              </a:rPr>
            </a:br>
            <a:r>
              <a:rPr lang="en-US" sz="4900" b="1" dirty="0" smtClean="0">
                <a:solidFill>
                  <a:srgbClr val="00B050"/>
                </a:solidFill>
              </a:rPr>
              <a:t>What’s Eligible for Category 2 </a:t>
            </a:r>
            <a:r>
              <a:rPr lang="en-US" sz="4900" b="1" dirty="0" smtClean="0"/>
              <a:t>Funding</a:t>
            </a:r>
            <a:r>
              <a:rPr lang="en-US" sz="4900" b="1" dirty="0" smtClean="0">
                <a:solidFill>
                  <a:srgbClr val="00B050"/>
                </a:solidFill>
              </a:rPr>
              <a:t>?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EBE83D5-4B24-44C4-882C-EA4C87E05CCF}" type="slidenum">
              <a:rPr lang="en-US">
                <a:solidFill>
                  <a:srgbClr val="FFFFFF"/>
                </a:solidFill>
              </a:rPr>
              <a:pPr eaLnBrk="1" hangingPunct="1"/>
              <a:t>18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17373"/>
            <a:ext cx="152502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99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1200" y="1219200"/>
            <a:ext cx="6781800" cy="1828800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4900" b="1" dirty="0" smtClean="0">
                <a:solidFill>
                  <a:srgbClr val="00B050"/>
                </a:solidFill>
              </a:rPr>
              <a:t/>
            </a:r>
            <a:br>
              <a:rPr lang="en-US" sz="4900" b="1" dirty="0" smtClean="0">
                <a:solidFill>
                  <a:srgbClr val="00B050"/>
                </a:solidFill>
              </a:rPr>
            </a:br>
            <a:r>
              <a:rPr lang="en-US" sz="4900" b="1" dirty="0" smtClean="0">
                <a:solidFill>
                  <a:srgbClr val="00B050"/>
                </a:solidFill>
              </a:rPr>
              <a:t>Category 2 Procurement Options/Requirements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EBE83D5-4B24-44C4-882C-EA4C87E05CCF}" type="slidenum">
              <a:rPr lang="en-US">
                <a:solidFill>
                  <a:srgbClr val="FFFFFF"/>
                </a:solidFill>
              </a:rPr>
              <a:pPr eaLnBrk="1" hangingPunct="1"/>
              <a:t>19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19401"/>
            <a:ext cx="152502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408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Agenda: Category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Funding Availability</a:t>
            </a:r>
          </a:p>
          <a:p>
            <a:r>
              <a:rPr lang="en-US" dirty="0">
                <a:solidFill>
                  <a:srgbClr val="0000FF"/>
                </a:solidFill>
              </a:rPr>
              <a:t>Discount Calculations - 5-Year Budget Caps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Equipment/Service Eligibility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Competitive Bidding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Do’s and Don’ts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EPC/new Form </a:t>
            </a:r>
            <a:r>
              <a:rPr lang="en-US" dirty="0" smtClean="0">
                <a:solidFill>
                  <a:srgbClr val="0000FF"/>
                </a:solidFill>
              </a:rPr>
              <a:t>470 demo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PEPPM </a:t>
            </a:r>
            <a:r>
              <a:rPr lang="en-US" dirty="0" smtClean="0">
                <a:solidFill>
                  <a:srgbClr val="0000FF"/>
                </a:solidFill>
              </a:rPr>
              <a:t>Mini-bids Step by Step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New EPC Contract Wizard Requirement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Timeline for Bidding/Applying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After the FCDL...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Purchase Orders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Invoicing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Inventories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Maintenance records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Moving equipment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Equipment substitutions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Purchasing equipment 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prior to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FCDL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Copies of 470 and Contract Module Screenshots (for later viewing)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14600"/>
            <a:ext cx="2190251" cy="123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695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E-rate Bidding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600" dirty="0" smtClean="0"/>
              <a:t>Applicants should not contact a potential vendor ahead </a:t>
            </a:r>
            <a:r>
              <a:rPr lang="en-US" sz="2600" dirty="0"/>
              <a:t>of bidding to seek equipment </a:t>
            </a:r>
            <a:r>
              <a:rPr lang="en-US" sz="2600" dirty="0" smtClean="0"/>
              <a:t>list (E-rate rule)</a:t>
            </a:r>
            <a:endParaRPr lang="en-US" sz="2600" dirty="0"/>
          </a:p>
          <a:p>
            <a:pPr lvl="1"/>
            <a:r>
              <a:rPr lang="en-US" sz="2400" dirty="0" smtClean="0"/>
              <a:t>Service </a:t>
            </a:r>
            <a:r>
              <a:rPr lang="en-US" sz="2400" dirty="0"/>
              <a:t>providers are allowed to answer general questions about the products and services they sell in response to applicant inquiries, but they may not prepare any part of a RFP or spec sheet that will be used by the applicant for conducting a competitive bid procurement. </a:t>
            </a:r>
          </a:p>
          <a:p>
            <a:pPr lvl="1"/>
            <a:r>
              <a:rPr lang="en-US" sz="2400" dirty="0" smtClean="0"/>
              <a:t>If </a:t>
            </a:r>
            <a:r>
              <a:rPr lang="en-US" sz="2400" dirty="0"/>
              <a:t>you don’t know exactly what equipment you need, list general equipment needs (wireless controller, WAPs for 35 classrooms, and installation), and then perhaps a site walk-through</a:t>
            </a:r>
          </a:p>
          <a:p>
            <a:pPr lvl="1"/>
            <a:endParaRPr lang="en-US" sz="2400" dirty="0"/>
          </a:p>
          <a:p>
            <a:r>
              <a:rPr lang="en-US" sz="2600" dirty="0" smtClean="0"/>
              <a:t>Equipment </a:t>
            </a:r>
            <a:r>
              <a:rPr lang="en-US" sz="2600" dirty="0"/>
              <a:t>list </a:t>
            </a:r>
            <a:r>
              <a:rPr lang="en-US" sz="2600" dirty="0">
                <a:solidFill>
                  <a:srgbClr val="FF0000"/>
                </a:solidFill>
              </a:rPr>
              <a:t>MUST </a:t>
            </a:r>
            <a:r>
              <a:rPr lang="en-US" sz="2600" dirty="0"/>
              <a:t>allow for equivalent manufacturer’s products to be bid (E-rate rule)</a:t>
            </a:r>
          </a:p>
          <a:p>
            <a:pPr lvl="1"/>
            <a:r>
              <a:rPr lang="en-US" sz="2600" dirty="0"/>
              <a:t>“Cisco 48-port </a:t>
            </a:r>
            <a:r>
              <a:rPr lang="en-US" sz="2600" dirty="0" err="1"/>
              <a:t>PoE</a:t>
            </a:r>
            <a:r>
              <a:rPr lang="en-US" sz="2600" dirty="0"/>
              <a:t> Switch or equipment that is equivalent in functionality and quality</a:t>
            </a:r>
            <a:r>
              <a:rPr lang="en-US" sz="2600" dirty="0" smtClean="0"/>
              <a:t>”</a:t>
            </a:r>
          </a:p>
          <a:p>
            <a:pPr lvl="1"/>
            <a:r>
              <a:rPr lang="en-US" sz="2600" dirty="0" smtClean="0">
                <a:solidFill>
                  <a:srgbClr val="FF0000"/>
                </a:solidFill>
              </a:rPr>
              <a:t>May include a requirement that equivalent equipment must be fully compatible with District’s existing XYZ equipment</a:t>
            </a:r>
            <a:endParaRPr lang="en-US" sz="2600" dirty="0">
              <a:solidFill>
                <a:srgbClr val="FF0000"/>
              </a:solidFill>
            </a:endParaRPr>
          </a:p>
          <a:p>
            <a:endParaRPr lang="en-US" sz="2600" dirty="0" smtClean="0"/>
          </a:p>
          <a:p>
            <a:pPr lvl="2"/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4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Prevailing Wage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Required for PA Public Schools</a:t>
            </a:r>
          </a:p>
          <a:p>
            <a:r>
              <a:rPr lang="en-US" dirty="0" smtClean="0"/>
              <a:t>Projects over $25,000</a:t>
            </a:r>
          </a:p>
          <a:p>
            <a:r>
              <a:rPr lang="en-US" dirty="0" smtClean="0"/>
              <a:t>Typically applies to structured cabling projects</a:t>
            </a:r>
          </a:p>
          <a:p>
            <a:pPr lvl="1"/>
            <a:r>
              <a:rPr lang="en-US" dirty="0" smtClean="0"/>
              <a:t>Does not apply to equipment-only purchases</a:t>
            </a:r>
          </a:p>
          <a:p>
            <a:r>
              <a:rPr lang="en-US" dirty="0" smtClean="0"/>
              <a:t>Obtain PW Determination for the project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www.portal.state.pa.us/portal/server.pt?open=514&amp;objID=622703&amp;mode=2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They will e-mail you PW Det. within 2 business days</a:t>
            </a:r>
          </a:p>
          <a:p>
            <a:pPr lvl="1"/>
            <a:r>
              <a:rPr lang="en-US" dirty="0" smtClean="0"/>
              <a:t>Include PW statement in RFP and attach PW Determination as Appendix to RFP</a:t>
            </a:r>
          </a:p>
          <a:p>
            <a:r>
              <a:rPr lang="en-US" dirty="0" smtClean="0"/>
              <a:t>If you’ve already issued your 470/RFP and didn’t include PW, you can upload this as an addendum to your 470 as long as an RFP was uploaded initially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94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2 </a:t>
            </a:r>
            <a:r>
              <a:rPr lang="en-US" dirty="0" smtClean="0"/>
              <a:t>Bidding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 smtClean="0"/>
              <a:t>Form 470</a:t>
            </a:r>
          </a:p>
          <a:p>
            <a:pPr lvl="1"/>
            <a:r>
              <a:rPr lang="en-US" sz="2200" dirty="0" smtClean="0"/>
              <a:t>Form </a:t>
            </a:r>
            <a:r>
              <a:rPr lang="en-US" sz="2200" dirty="0"/>
              <a:t>470 </a:t>
            </a:r>
            <a:r>
              <a:rPr lang="en-US" sz="2200" u="sng" dirty="0" smtClean="0"/>
              <a:t>only</a:t>
            </a:r>
          </a:p>
          <a:p>
            <a:pPr lvl="2"/>
            <a:r>
              <a:rPr lang="en-US" sz="2200" dirty="0" smtClean="0">
                <a:solidFill>
                  <a:srgbClr val="FF0000"/>
                </a:solidFill>
              </a:rPr>
              <a:t>Nonpublic </a:t>
            </a:r>
            <a:r>
              <a:rPr lang="en-US" sz="2200" dirty="0">
                <a:solidFill>
                  <a:srgbClr val="FF0000"/>
                </a:solidFill>
              </a:rPr>
              <a:t>schools and </a:t>
            </a:r>
            <a:r>
              <a:rPr lang="en-US" sz="2200" dirty="0" smtClean="0">
                <a:solidFill>
                  <a:srgbClr val="FF0000"/>
                </a:solidFill>
              </a:rPr>
              <a:t>libraries (no RFP required)</a:t>
            </a:r>
            <a:endParaRPr lang="en-US" sz="2200" dirty="0" smtClean="0"/>
          </a:p>
          <a:p>
            <a:pPr lvl="2"/>
            <a:r>
              <a:rPr lang="en-US" sz="2200" dirty="0" smtClean="0"/>
              <a:t>Must list </a:t>
            </a:r>
            <a:r>
              <a:rPr lang="en-US" sz="2200" dirty="0"/>
              <a:t>“or equivalent” if listing manufacturer’s name or model # on Form </a:t>
            </a:r>
            <a:r>
              <a:rPr lang="en-US" sz="2200" dirty="0" smtClean="0"/>
              <a:t>470</a:t>
            </a:r>
          </a:p>
          <a:p>
            <a:pPr lvl="1"/>
            <a:r>
              <a:rPr lang="en-US" sz="2200" dirty="0" smtClean="0"/>
              <a:t>Form </a:t>
            </a:r>
            <a:r>
              <a:rPr lang="en-US" sz="2200" dirty="0" smtClean="0"/>
              <a:t>470 </a:t>
            </a:r>
            <a:r>
              <a:rPr lang="en-US" sz="2200" i="1" dirty="0" smtClean="0"/>
              <a:t>and</a:t>
            </a:r>
            <a:r>
              <a:rPr lang="en-US" sz="2200" dirty="0" smtClean="0"/>
              <a:t> RFP</a:t>
            </a:r>
          </a:p>
          <a:p>
            <a:pPr lvl="2"/>
            <a:r>
              <a:rPr lang="en-US" sz="2200" dirty="0" smtClean="0">
                <a:solidFill>
                  <a:srgbClr val="FF0000"/>
                </a:solidFill>
              </a:rPr>
              <a:t>Public school entities</a:t>
            </a:r>
            <a:endParaRPr lang="en-US" sz="2200" dirty="0" smtClean="0"/>
          </a:p>
          <a:p>
            <a:pPr lvl="2"/>
            <a:r>
              <a:rPr lang="en-US" sz="2200" dirty="0" smtClean="0"/>
              <a:t>Most appropriate for wiring </a:t>
            </a:r>
            <a:r>
              <a:rPr lang="en-US" sz="2200" dirty="0" smtClean="0"/>
              <a:t>projects</a:t>
            </a:r>
          </a:p>
          <a:p>
            <a:pPr lvl="2"/>
            <a:r>
              <a:rPr lang="en-US" sz="2200" dirty="0" smtClean="0"/>
              <a:t>RFP required for projects over $19,400</a:t>
            </a:r>
            <a:endParaRPr lang="en-US" sz="2200" dirty="0" smtClean="0"/>
          </a:p>
          <a:p>
            <a:pPr marL="0" indent="0">
              <a:buNone/>
            </a:pPr>
            <a:r>
              <a:rPr lang="en-US" sz="2400" b="1" dirty="0" smtClean="0"/>
              <a:t>IU 16 PEPPM </a:t>
            </a:r>
            <a:r>
              <a:rPr lang="en-US" sz="2400" b="1" dirty="0" smtClean="0"/>
              <a:t>Mini-Bid Process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public and nonpublic schools only</a:t>
            </a:r>
            <a:r>
              <a:rPr lang="en-US" sz="2400" dirty="0" smtClean="0"/>
              <a:t>)</a:t>
            </a:r>
          </a:p>
          <a:p>
            <a:pPr marL="1141413" lvl="2" indent="-277813"/>
            <a:r>
              <a:rPr lang="en-US" sz="2200" dirty="0" smtClean="0"/>
              <a:t>Before PEPPM Form 470/RFP was released in August 2015, each IU signed a “letter of agency” permitting IU 16 to competitively bid on behalf of the public and nonpublic schools within its IU in order to meet the new pre-470 LOA requirement</a:t>
            </a:r>
          </a:p>
          <a:p>
            <a:pPr marL="1141413" lvl="2" indent="-277813"/>
            <a:r>
              <a:rPr lang="en-US" sz="2200" dirty="0" smtClean="0">
                <a:solidFill>
                  <a:srgbClr val="FF0000"/>
                </a:solidFill>
              </a:rPr>
              <a:t>Co-Stars </a:t>
            </a:r>
            <a:r>
              <a:rPr lang="en-US" sz="2200" dirty="0" smtClean="0"/>
              <a:t>contract is NOT E-rate eligible because it’s not competitively bid with price being the most heavily weighted </a:t>
            </a:r>
            <a:r>
              <a:rPr lang="en-US" sz="2200" dirty="0" smtClean="0"/>
              <a:t>factor</a:t>
            </a:r>
          </a:p>
          <a:p>
            <a:pPr marL="1141413" lvl="2" indent="-277813"/>
            <a:r>
              <a:rPr lang="en-US" sz="2200" dirty="0" smtClean="0"/>
              <a:t>Do NOT post 470 if you’re using PEPPM</a:t>
            </a:r>
            <a:endParaRPr lang="en-US" sz="2200" dirty="0" smtClean="0"/>
          </a:p>
          <a:p>
            <a:pPr marL="914400" lvl="1" indent="-514350">
              <a:buAutoNum type="arabicParenR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1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972821" y="1759835"/>
            <a:ext cx="5866889" cy="1828800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900" b="1" dirty="0" smtClean="0">
                <a:solidFill>
                  <a:srgbClr val="00B050"/>
                </a:solidFill>
              </a:rPr>
              <a:t/>
            </a:r>
            <a:br>
              <a:rPr lang="en-US" sz="4900" b="1" dirty="0" smtClean="0">
                <a:solidFill>
                  <a:srgbClr val="00B050"/>
                </a:solidFill>
              </a:rPr>
            </a:br>
            <a:r>
              <a:rPr lang="en-US" sz="4900" b="1" dirty="0" smtClean="0">
                <a:solidFill>
                  <a:srgbClr val="00B050"/>
                </a:solidFill>
              </a:rPr>
              <a:t>Using the Form 470 for Category 2 Procurements...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EBE83D5-4B24-44C4-882C-EA4C87E05CCF}" type="slidenum">
              <a:rPr lang="en-US">
                <a:solidFill>
                  <a:srgbClr val="FFFFFF"/>
                </a:solidFill>
              </a:rPr>
              <a:pPr eaLnBrk="1" hangingPunct="1"/>
              <a:t>23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17373"/>
            <a:ext cx="152502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0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Form 470 for FY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Form 470 is new and must be filed in EPC</a:t>
            </a:r>
          </a:p>
          <a:p>
            <a:r>
              <a:rPr lang="en-US" dirty="0" smtClean="0"/>
              <a:t>Much simpler than previous years</a:t>
            </a:r>
          </a:p>
          <a:p>
            <a:pPr lvl="1"/>
            <a:r>
              <a:rPr lang="en-US" dirty="0" smtClean="0"/>
              <a:t>Much of “profile/contact” information is ported from EPC profile</a:t>
            </a:r>
          </a:p>
          <a:p>
            <a:r>
              <a:rPr lang="en-US" dirty="0" smtClean="0"/>
              <a:t>EPC Full Rights Users can create/submit form</a:t>
            </a:r>
          </a:p>
          <a:p>
            <a:pPr lvl="1"/>
            <a:r>
              <a:rPr lang="en-US" dirty="0" smtClean="0"/>
              <a:t>Partial Rights Users can create but must have Full Rights User submit the form</a:t>
            </a:r>
          </a:p>
          <a:p>
            <a:r>
              <a:rPr lang="en-US" dirty="0" smtClean="0"/>
              <a:t>Form 470s being accepted </a:t>
            </a:r>
            <a:r>
              <a:rPr lang="en-US" dirty="0" smtClean="0"/>
              <a:t>now</a:t>
            </a:r>
          </a:p>
          <a:p>
            <a:pPr lvl="1"/>
            <a:r>
              <a:rPr lang="en-US" dirty="0" smtClean="0"/>
              <a:t>Plenty of time to file, wait 28 days and sign contracts</a:t>
            </a:r>
            <a:endParaRPr lang="en-US" dirty="0" smtClean="0"/>
          </a:p>
          <a:p>
            <a:r>
              <a:rPr lang="en-US" dirty="0" smtClean="0"/>
              <a:t>Form </a:t>
            </a:r>
            <a:r>
              <a:rPr lang="en-US" dirty="0" smtClean="0"/>
              <a:t>470 Receipt Notification Letter will no longer be mailed</a:t>
            </a:r>
          </a:p>
          <a:p>
            <a:pPr lvl="1"/>
            <a:r>
              <a:rPr lang="en-US" dirty="0" smtClean="0"/>
              <a:t>Instead, a notice of the 470 posting will appear in  your EPC Newsfeed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79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 470 </a:t>
            </a:r>
            <a:r>
              <a:rPr lang="en-US" dirty="0" smtClean="0"/>
              <a:t>plus RFP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Post Form 470 and RFP </a:t>
            </a:r>
            <a:r>
              <a:rPr lang="en-US" sz="2400" dirty="0" smtClean="0"/>
              <a:t>(public school entities)</a:t>
            </a:r>
          </a:p>
          <a:p>
            <a:pPr lvl="1"/>
            <a:r>
              <a:rPr lang="en-US" sz="2200" dirty="0" smtClean="0"/>
              <a:t>RFP required if cost of </a:t>
            </a:r>
            <a:r>
              <a:rPr lang="en-US" sz="2200" dirty="0" smtClean="0"/>
              <a:t>equipment/services exceeds </a:t>
            </a:r>
            <a:r>
              <a:rPr lang="en-US" sz="2200" dirty="0" smtClean="0"/>
              <a:t>$19,400 (state law)</a:t>
            </a:r>
          </a:p>
          <a:p>
            <a:pPr lvl="1"/>
            <a:r>
              <a:rPr lang="en-US" sz="2200" dirty="0" smtClean="0"/>
              <a:t>Form </a:t>
            </a:r>
            <a:r>
              <a:rPr lang="en-US" sz="2200" dirty="0"/>
              <a:t>470 and RFP bidding must be done </a:t>
            </a:r>
            <a:r>
              <a:rPr lang="en-US" sz="2200" dirty="0" smtClean="0"/>
              <a:t>concurrently and bidding window required </a:t>
            </a:r>
            <a:r>
              <a:rPr lang="en-US" sz="2200" dirty="0"/>
              <a:t>to be open for at least 28 days before bids are due (E-rate rule)</a:t>
            </a:r>
          </a:p>
          <a:p>
            <a:pPr lvl="1"/>
            <a:r>
              <a:rPr lang="en-US" sz="2200" dirty="0"/>
              <a:t>RFP must be published in at least 2 local newspapers of general circulation </a:t>
            </a:r>
            <a:r>
              <a:rPr lang="en-US" sz="2200" dirty="0" smtClean="0"/>
              <a:t>once/week for </a:t>
            </a:r>
            <a:r>
              <a:rPr lang="en-US" sz="2200" dirty="0"/>
              <a:t>3 consecutive weeks (state law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u="sng" dirty="0" smtClean="0"/>
              <a:t>Assuming </a:t>
            </a:r>
            <a:r>
              <a:rPr lang="en-US" sz="2200" u="sng" dirty="0"/>
              <a:t>all RFP requirements have been met, schools must accept the lowest-price </a:t>
            </a:r>
            <a:r>
              <a:rPr lang="en-US" sz="2200" u="sng" dirty="0" smtClean="0"/>
              <a:t>bid (state law)</a:t>
            </a:r>
          </a:p>
          <a:p>
            <a:pPr lvl="1"/>
            <a:r>
              <a:rPr lang="en-US" sz="2200" dirty="0" smtClean="0"/>
              <a:t>School board must approve contract prior to signing</a:t>
            </a:r>
          </a:p>
          <a:p>
            <a:pPr lvl="2"/>
            <a:r>
              <a:rPr lang="en-US" sz="1800" dirty="0" smtClean="0"/>
              <a:t>Contract </a:t>
            </a:r>
            <a:r>
              <a:rPr lang="en-US" sz="1800" u="sng" dirty="0" smtClean="0"/>
              <a:t>must</a:t>
            </a:r>
            <a:r>
              <a:rPr lang="en-US" sz="1800" dirty="0" smtClean="0"/>
              <a:t> be signed before submitting Form 471</a:t>
            </a:r>
          </a:p>
          <a:p>
            <a:pPr lvl="1"/>
            <a:r>
              <a:rPr lang="en-US" sz="2200" dirty="0" smtClean="0"/>
              <a:t>If </a:t>
            </a:r>
            <a:r>
              <a:rPr lang="en-US" sz="2200" dirty="0" smtClean="0"/>
              <a:t>issuing an RFP, it MUST be uploaded at the time the 470 is posted</a:t>
            </a:r>
          </a:p>
          <a:p>
            <a:pPr lvl="2"/>
            <a:r>
              <a:rPr lang="en-US" sz="1800" dirty="0" smtClean="0"/>
              <a:t>All addenda also must be uploaded to the EPC Portal at time of issuance</a:t>
            </a:r>
            <a:endParaRPr lang="en-US" sz="1800" dirty="0"/>
          </a:p>
          <a:p>
            <a:pPr lvl="2"/>
            <a:endParaRPr lang="en-US" sz="1800" dirty="0"/>
          </a:p>
          <a:p>
            <a:pPr lvl="1"/>
            <a:endParaRPr lang="en-US" sz="2400" dirty="0" smtClean="0"/>
          </a:p>
          <a:p>
            <a:pPr marL="914400" lvl="1" indent="-514350">
              <a:buAutoNum type="arabicParenR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5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Addenda to RFP in EPC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additional information given to bidders after 470/RFP posted (site maps, changes to bid, etc.) must be uploaded into EPC</a:t>
            </a:r>
          </a:p>
          <a:p>
            <a:pPr lvl="1"/>
            <a:r>
              <a:rPr lang="en-US" dirty="0" smtClean="0"/>
              <a:t>&gt; Click on relevant 470 at bottom of Landing Page</a:t>
            </a:r>
          </a:p>
          <a:p>
            <a:pPr lvl="1"/>
            <a:r>
              <a:rPr lang="en-US" dirty="0" smtClean="0"/>
              <a:t>&gt; Related Actions</a:t>
            </a:r>
          </a:p>
          <a:p>
            <a:pPr lvl="1"/>
            <a:r>
              <a:rPr lang="en-US" dirty="0" smtClean="0"/>
              <a:t>&gt; Add an RFP Document</a:t>
            </a:r>
          </a:p>
          <a:p>
            <a:pPr marL="400050" lvl="2" indent="0">
              <a:buNone/>
            </a:pPr>
            <a:r>
              <a:rPr lang="en-US" sz="1800" dirty="0" smtClean="0"/>
              <a:t>Note:  </a:t>
            </a:r>
            <a:r>
              <a:rPr lang="en-US" sz="1800" i="1" dirty="0" smtClean="0"/>
              <a:t>Use </a:t>
            </a:r>
            <a:r>
              <a:rPr lang="en-US" sz="1800" i="1" dirty="0"/>
              <a:t>‘Generated Documents’ to save a copy of posted 470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58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972821" y="1759835"/>
            <a:ext cx="5866889" cy="1828800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900" b="1" dirty="0" smtClean="0">
                <a:solidFill>
                  <a:srgbClr val="00B050"/>
                </a:solidFill>
              </a:rPr>
              <a:t/>
            </a:r>
            <a:br>
              <a:rPr lang="en-US" sz="4900" b="1" dirty="0" smtClean="0">
                <a:solidFill>
                  <a:srgbClr val="00B050"/>
                </a:solidFill>
              </a:rPr>
            </a:br>
            <a:r>
              <a:rPr lang="en-US" sz="4900" b="1" dirty="0" smtClean="0">
                <a:solidFill>
                  <a:srgbClr val="00B050"/>
                </a:solidFill>
              </a:rPr>
              <a:t>Let’s File a Category 2 Form 470 in EPC...</a:t>
            </a:r>
            <a:br>
              <a:rPr lang="en-US" sz="4900" b="1" dirty="0" smtClean="0">
                <a:solidFill>
                  <a:srgbClr val="00B050"/>
                </a:solidFill>
              </a:rPr>
            </a:br>
            <a:r>
              <a:rPr lang="en-US" sz="4900" b="1" dirty="0"/>
              <a:t/>
            </a:r>
            <a:br>
              <a:rPr lang="en-US" sz="4900" b="1" dirty="0"/>
            </a:br>
            <a:r>
              <a:rPr lang="en-US" sz="2000" dirty="0" smtClean="0">
                <a:solidFill>
                  <a:srgbClr val="0000FF"/>
                </a:solidFill>
              </a:rPr>
              <a:t>Note:  Screenshots of this filing are at the end of this PP handout for later referencing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EBE83D5-4B24-44C4-882C-EA4C87E05CCF}" type="slidenum">
              <a:rPr lang="en-US">
                <a:solidFill>
                  <a:srgbClr val="FFFFFF"/>
                </a:solidFill>
              </a:rPr>
              <a:pPr eaLnBrk="1" hangingPunct="1"/>
              <a:t>27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17373"/>
            <a:ext cx="152502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39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972821" y="1759835"/>
            <a:ext cx="5866889" cy="1828800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900" b="1" dirty="0" smtClean="0">
                <a:solidFill>
                  <a:srgbClr val="00B050"/>
                </a:solidFill>
              </a:rPr>
              <a:t/>
            </a:r>
            <a:br>
              <a:rPr lang="en-US" sz="4900" b="1" dirty="0" smtClean="0">
                <a:solidFill>
                  <a:srgbClr val="00B050"/>
                </a:solidFill>
              </a:rPr>
            </a:br>
            <a:r>
              <a:rPr lang="en-US" sz="4900" b="1" dirty="0" smtClean="0"/>
              <a:t>Using the PEPPM Contract and Conducting a Mini-Bid for Category 2 Procurements...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EBE83D5-4B24-44C4-882C-EA4C87E05CCF}" type="slidenum">
              <a:rPr lang="en-US">
                <a:solidFill>
                  <a:srgbClr val="FFFFFF"/>
                </a:solidFill>
              </a:rPr>
              <a:pPr eaLnBrk="1" hangingPunct="1"/>
              <a:t>28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17373"/>
            <a:ext cx="152502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17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Category 2 Bidding: </a:t>
            </a:r>
            <a:r>
              <a:rPr lang="en-US" dirty="0" smtClean="0"/>
              <a:t>PEPPM Mini-Bids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Conduct PEPPM Mini-Bid</a:t>
            </a:r>
          </a:p>
          <a:p>
            <a:pPr lvl="1"/>
            <a:r>
              <a:rPr lang="en-US" sz="2200" dirty="0" smtClean="0"/>
              <a:t>No Form 470 required (PEPPM filed Form 470 when contracts were being competitively bid)</a:t>
            </a:r>
          </a:p>
          <a:p>
            <a:pPr lvl="1"/>
            <a:r>
              <a:rPr lang="en-US" sz="2200" dirty="0"/>
              <a:t>More appropriate for equipment/installation, rather than cabling </a:t>
            </a:r>
            <a:r>
              <a:rPr lang="en-US" sz="2200" dirty="0" smtClean="0"/>
              <a:t>project</a:t>
            </a:r>
          </a:p>
          <a:p>
            <a:pPr lvl="1"/>
            <a:r>
              <a:rPr lang="en-US" sz="2200" dirty="0" smtClean="0"/>
              <a:t>New:  Sign contract with the vendor and use those contract dates – not PEPPM dates </a:t>
            </a:r>
            <a:r>
              <a:rPr lang="en-US" sz="2200" dirty="0" smtClean="0">
                <a:solidFill>
                  <a:srgbClr val="F41837"/>
                </a:solidFill>
              </a:rPr>
              <a:t>(new)</a:t>
            </a:r>
          </a:p>
          <a:p>
            <a:pPr lvl="2"/>
            <a:r>
              <a:rPr lang="en-US" sz="2000" dirty="0" smtClean="0"/>
              <a:t>Can be as simple as signing vendor quote</a:t>
            </a:r>
          </a:p>
          <a:p>
            <a:pPr lvl="2"/>
            <a:r>
              <a:rPr lang="en-US" sz="2000" dirty="0" smtClean="0"/>
              <a:t>Be sure to include these items:</a:t>
            </a:r>
          </a:p>
          <a:p>
            <a:pPr lvl="2"/>
            <a:r>
              <a:rPr lang="en-US" sz="2000" dirty="0" smtClean="0">
                <a:solidFill>
                  <a:srgbClr val="FF0000"/>
                </a:solidFill>
              </a:rPr>
              <a:t>Contract signing date (must be before 471 filing date)</a:t>
            </a:r>
          </a:p>
          <a:p>
            <a:pPr lvl="2"/>
            <a:r>
              <a:rPr lang="en-US" sz="2000" dirty="0" smtClean="0">
                <a:solidFill>
                  <a:srgbClr val="FF0000"/>
                </a:solidFill>
              </a:rPr>
              <a:t>Contract term:  4/1/2016  through  9/30/2017</a:t>
            </a:r>
          </a:p>
          <a:p>
            <a:pPr lvl="2"/>
            <a:r>
              <a:rPr lang="en-US" sz="2000" dirty="0" smtClean="0">
                <a:solidFill>
                  <a:srgbClr val="FF0000"/>
                </a:solidFill>
              </a:rPr>
              <a:t>Purchase is contingent upon E-rate funding and local funding approval</a:t>
            </a:r>
          </a:p>
          <a:p>
            <a:pPr lvl="1"/>
            <a:r>
              <a:rPr lang="en-US" sz="2200" dirty="0"/>
              <a:t>School board must approve contract prior to signing</a:t>
            </a:r>
          </a:p>
          <a:p>
            <a:pPr lvl="2"/>
            <a:r>
              <a:rPr lang="en-US" sz="1800" dirty="0" smtClean="0"/>
              <a:t>Vendor contract </a:t>
            </a:r>
            <a:r>
              <a:rPr lang="en-US" sz="1800" u="sng" dirty="0"/>
              <a:t>must</a:t>
            </a:r>
            <a:r>
              <a:rPr lang="en-US" sz="1800" dirty="0"/>
              <a:t> be signed before submitting Form 471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2"/>
            <a:endParaRPr lang="en-US" sz="1800" dirty="0" smtClean="0">
              <a:solidFill>
                <a:srgbClr val="F41837"/>
              </a:solidFill>
            </a:endParaRPr>
          </a:p>
          <a:p>
            <a:endParaRPr lang="en-US" sz="3400" dirty="0" smtClean="0"/>
          </a:p>
          <a:p>
            <a:pPr lvl="2"/>
            <a:endParaRPr lang="en-US" sz="34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28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2 </a:t>
            </a: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Category 2 (previously called Priority 2) funds Wi-Fi </a:t>
            </a:r>
            <a:r>
              <a:rPr lang="en-US" sz="2400" dirty="0"/>
              <a:t>and related </a:t>
            </a:r>
            <a:r>
              <a:rPr lang="en-US" sz="2400" dirty="0" smtClean="0"/>
              <a:t>infrastructure and equipment </a:t>
            </a:r>
            <a:r>
              <a:rPr lang="en-US" sz="2400" dirty="0" smtClean="0">
                <a:solidFill>
                  <a:srgbClr val="FF0000"/>
                </a:solidFill>
              </a:rPr>
              <a:t>inside</a:t>
            </a:r>
            <a:r>
              <a:rPr lang="en-US" sz="2400" dirty="0" smtClean="0"/>
              <a:t> buildings</a:t>
            </a:r>
          </a:p>
          <a:p>
            <a:pPr lvl="1"/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FF0000"/>
                </a:solidFill>
              </a:rPr>
              <a:t>between </a:t>
            </a:r>
            <a:r>
              <a:rPr lang="en-US" sz="2000" dirty="0" smtClean="0"/>
              <a:t>buildings if schools are located on the same campus</a:t>
            </a:r>
          </a:p>
          <a:p>
            <a:r>
              <a:rPr lang="en-US" sz="2400" dirty="0" smtClean="0"/>
              <a:t>Technology plans are no longer required</a:t>
            </a:r>
          </a:p>
          <a:p>
            <a:r>
              <a:rPr lang="en-US" sz="2400" dirty="0" smtClean="0"/>
              <a:t>Intention is to have </a:t>
            </a:r>
            <a:r>
              <a:rPr lang="en-US" sz="2400" b="1" u="sng" dirty="0" smtClean="0"/>
              <a:t>all</a:t>
            </a:r>
            <a:r>
              <a:rPr lang="en-US" sz="2400" dirty="0" smtClean="0"/>
              <a:t> schools </a:t>
            </a:r>
            <a:r>
              <a:rPr lang="en-US" sz="2400" dirty="0" smtClean="0"/>
              <a:t>and libraries obtain </a:t>
            </a:r>
            <a:r>
              <a:rPr lang="en-US" sz="2400" dirty="0" smtClean="0"/>
              <a:t>Category 2 funding over a period of 5 years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0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Category 2 Bidding: </a:t>
            </a:r>
            <a:r>
              <a:rPr lang="en-US" dirty="0" smtClean="0"/>
              <a:t>PEPPM Mini-Bids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1913" lvl="1" indent="0">
              <a:buNone/>
            </a:pPr>
            <a:r>
              <a:rPr lang="en-US" sz="2400" b="1" dirty="0" smtClean="0"/>
              <a:t>More on PEPPM Bidding:</a:t>
            </a:r>
          </a:p>
          <a:p>
            <a:pPr lvl="1"/>
            <a:r>
              <a:rPr lang="en-US" sz="2200" dirty="0" smtClean="0"/>
              <a:t>Cannot </a:t>
            </a:r>
            <a:r>
              <a:rPr lang="en-US" sz="2200" dirty="0"/>
              <a:t>just go to PEPPM list and select vendor and equipment you want/need</a:t>
            </a:r>
          </a:p>
          <a:p>
            <a:pPr lvl="1"/>
            <a:r>
              <a:rPr lang="en-US" sz="2200" dirty="0"/>
              <a:t>Must then request ‘mini-bids’ from all vendors in that category</a:t>
            </a:r>
          </a:p>
          <a:p>
            <a:pPr lvl="1"/>
            <a:r>
              <a:rPr lang="en-US" sz="2200" dirty="0" smtClean="0"/>
              <a:t>A </a:t>
            </a:r>
            <a:r>
              <a:rPr lang="en-US" sz="2200" dirty="0"/>
              <a:t>‘category list’ will be sent to the PA E-rate listserve </a:t>
            </a:r>
            <a:r>
              <a:rPr lang="en-US" sz="2200" dirty="0" smtClean="0"/>
              <a:t>soon along with instructions and equipment list template </a:t>
            </a:r>
            <a:r>
              <a:rPr lang="en-US" sz="2200" dirty="0" smtClean="0">
                <a:solidFill>
                  <a:srgbClr val="FF0000"/>
                </a:solidFill>
              </a:rPr>
              <a:t>(slightly different than last year)</a:t>
            </a:r>
            <a:endParaRPr lang="en-US" sz="2200" dirty="0">
              <a:solidFill>
                <a:srgbClr val="FF0000"/>
              </a:solidFill>
            </a:endParaRPr>
          </a:p>
          <a:p>
            <a:pPr lvl="1"/>
            <a:r>
              <a:rPr lang="en-US" sz="2200" dirty="0" smtClean="0"/>
              <a:t>Can list preferred manufacturer, but  must seek bids for “equivalent” products</a:t>
            </a:r>
            <a:endParaRPr lang="en-US" sz="2200" dirty="0"/>
          </a:p>
          <a:p>
            <a:pPr lvl="1"/>
            <a:r>
              <a:rPr lang="en-US" sz="2200" u="sng" dirty="0"/>
              <a:t>Minimum 2 week bidding period </a:t>
            </a:r>
            <a:r>
              <a:rPr lang="en-US" sz="2200" u="sng" dirty="0" smtClean="0"/>
              <a:t>suggested </a:t>
            </a:r>
            <a:r>
              <a:rPr lang="en-US" sz="2200" dirty="0" smtClean="0">
                <a:solidFill>
                  <a:srgbClr val="F41837"/>
                </a:solidFill>
              </a:rPr>
              <a:t>(new</a:t>
            </a:r>
            <a:r>
              <a:rPr lang="en-US" sz="2200" dirty="0">
                <a:solidFill>
                  <a:srgbClr val="F41837"/>
                </a:solidFill>
              </a:rPr>
              <a:t>)</a:t>
            </a:r>
          </a:p>
          <a:p>
            <a:pPr lvl="1"/>
            <a:r>
              <a:rPr lang="en-US" sz="2200" dirty="0"/>
              <a:t>Then conduct bid evaluation among all product lines that offer the ‘category’ of </a:t>
            </a:r>
            <a:r>
              <a:rPr lang="en-US" sz="2200" dirty="0" smtClean="0"/>
              <a:t>service, including equivalents</a:t>
            </a:r>
          </a:p>
          <a:p>
            <a:pPr lvl="1"/>
            <a:r>
              <a:rPr lang="en-US" sz="2200" u="sng" dirty="0" smtClean="0"/>
              <a:t>Can</a:t>
            </a:r>
            <a:r>
              <a:rPr lang="en-US" sz="2200" dirty="0" smtClean="0"/>
              <a:t> consider other factors besides price</a:t>
            </a:r>
          </a:p>
          <a:p>
            <a:pPr lvl="2"/>
            <a:r>
              <a:rPr lang="en-US" sz="1800" dirty="0" smtClean="0"/>
              <a:t>Price of eligible equipment must be the most heavily weighted factor</a:t>
            </a:r>
            <a:endParaRPr lang="en-US" sz="1800" dirty="0"/>
          </a:p>
          <a:p>
            <a:pPr lvl="1"/>
            <a:r>
              <a:rPr lang="en-US" sz="2000" u="sng" dirty="0"/>
              <a:t>New EPC Contract wizard requires you to list # of bids received </a:t>
            </a:r>
            <a:r>
              <a:rPr lang="en-US" sz="2200" dirty="0">
                <a:solidFill>
                  <a:srgbClr val="F41837"/>
                </a:solidFill>
              </a:rPr>
              <a:t>(new</a:t>
            </a:r>
            <a:r>
              <a:rPr lang="en-US" sz="2200" dirty="0" smtClean="0">
                <a:solidFill>
                  <a:srgbClr val="F41837"/>
                </a:solidFill>
              </a:rPr>
              <a:t>)</a:t>
            </a:r>
          </a:p>
          <a:p>
            <a:pPr lvl="2"/>
            <a:r>
              <a:rPr lang="en-US" sz="1800" dirty="0" smtClean="0">
                <a:solidFill>
                  <a:srgbClr val="F41837"/>
                </a:solidFill>
              </a:rPr>
              <a:t>Keep these losing bids because you may be asked to submit </a:t>
            </a:r>
            <a:r>
              <a:rPr lang="en-US" sz="1800" dirty="0" smtClean="0">
                <a:solidFill>
                  <a:srgbClr val="F41837"/>
                </a:solidFill>
              </a:rPr>
              <a:t>them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9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en-US" dirty="0" smtClean="0"/>
              <a:t>Step 1: Join </a:t>
            </a:r>
            <a:r>
              <a:rPr lang="en-US" dirty="0" smtClean="0"/>
              <a:t>the PEPPM Consortium in EPC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151" y="1413055"/>
            <a:ext cx="8229600" cy="4525963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!! Before issuing your PEPPM Mini-Bid, please log-in to EPC and join the PEPPM Consortium 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19" y="2505075"/>
            <a:ext cx="2381250" cy="3114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2562225"/>
            <a:ext cx="5781675" cy="2190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144" y="5257800"/>
            <a:ext cx="7115175" cy="1028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1677244" y="3048000"/>
            <a:ext cx="685800" cy="838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324600" y="3238500"/>
            <a:ext cx="685800" cy="9525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8315325" y="4373301"/>
            <a:ext cx="171450" cy="14287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283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en-US" dirty="0" smtClean="0"/>
              <a:t>Step 1: Join </a:t>
            </a:r>
            <a:r>
              <a:rPr lang="en-US" dirty="0"/>
              <a:t>the PEPPM Consortium in EPC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5692140" cy="8229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38473"/>
            <a:ext cx="6781800" cy="264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" y="5367759"/>
            <a:ext cx="8791575" cy="1457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6027685" y="1524000"/>
            <a:ext cx="1041698" cy="5638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85800" y="4419600"/>
            <a:ext cx="1143000" cy="189631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3794567"/>
            <a:ext cx="2286000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PEPPM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069383" y="2286000"/>
            <a:ext cx="398217" cy="150856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1000" y="631591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7880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2: Create Equipment/Services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template to create list of equipment and services you are seeking in your bid</a:t>
            </a:r>
          </a:p>
          <a:p>
            <a:r>
              <a:rPr lang="en-US" dirty="0" smtClean="0"/>
              <a:t>Include installation, if needed</a:t>
            </a:r>
          </a:p>
          <a:p>
            <a:r>
              <a:rPr lang="en-US" dirty="0" smtClean="0"/>
              <a:t>May list preferred manufacturer, but cover e-mail must allow for equivalent product lines to be submitted</a:t>
            </a:r>
          </a:p>
          <a:p>
            <a:r>
              <a:rPr lang="en-US" dirty="0" smtClean="0"/>
              <a:t>Include any “compatibility” or “interoperability” requirements</a:t>
            </a:r>
          </a:p>
          <a:p>
            <a:r>
              <a:rPr lang="en-US" dirty="0" smtClean="0"/>
              <a:t>Attach equipment list to cover e-mail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5122" name="Picture 2" descr="C:\Users\Julie\AppData\Local\Microsoft\Windows\Temporary Internet Files\Content.IE5\M7TH33IL\sheikh-tuhin-To-Do-List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038600"/>
            <a:ext cx="1515361" cy="189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9287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en-US" dirty="0" smtClean="0"/>
              <a:t>Step 3: Compose E-mail to PEPPM Vendors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template and personalize to your needs:</a:t>
            </a:r>
          </a:p>
          <a:p>
            <a:pPr lvl="1"/>
            <a:r>
              <a:rPr lang="en-US" dirty="0" smtClean="0"/>
              <a:t>Include additional disqualification factors</a:t>
            </a:r>
          </a:p>
          <a:p>
            <a:pPr lvl="1"/>
            <a:r>
              <a:rPr lang="en-US" dirty="0" smtClean="0"/>
              <a:t>Include pre-bid meeting info, if applicable</a:t>
            </a:r>
          </a:p>
          <a:p>
            <a:pPr lvl="1"/>
            <a:r>
              <a:rPr lang="en-US" dirty="0" smtClean="0"/>
              <a:t>Give due date for bids</a:t>
            </a:r>
          </a:p>
          <a:p>
            <a:pPr lvl="1"/>
            <a:r>
              <a:rPr lang="en-US" dirty="0" smtClean="0"/>
              <a:t>Explain that equivalent bids may be submitted</a:t>
            </a:r>
          </a:p>
          <a:p>
            <a:pPr lvl="1"/>
            <a:r>
              <a:rPr lang="en-US" dirty="0" smtClean="0"/>
              <a:t>Mention that if the awarded vendor uses authorized resellers that they forward this mini-bid to those resellers or notify you if they will not so YOU can send to authorized resellers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006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en-US" dirty="0" smtClean="0"/>
              <a:t>Step 4: Determine All Vendors in “Category”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Must conduct mini-bid among all product lines in that “category”</a:t>
            </a:r>
          </a:p>
          <a:p>
            <a:pPr lvl="1"/>
            <a:r>
              <a:rPr lang="en-US" dirty="0" smtClean="0"/>
              <a:t>So if bidding switches, you must send the mini-bid request to all awarded switching vendors on the list</a:t>
            </a:r>
          </a:p>
          <a:p>
            <a:pPr lvl="1"/>
            <a:r>
              <a:rPr lang="en-US" dirty="0" smtClean="0"/>
              <a:t>Categories mirror E-rate Eligible Services List</a:t>
            </a:r>
          </a:p>
          <a:p>
            <a:r>
              <a:rPr lang="en-US" dirty="0" smtClean="0"/>
              <a:t>Use PEPPM Category Guide</a:t>
            </a:r>
          </a:p>
          <a:p>
            <a:pPr lvl="1"/>
            <a:r>
              <a:rPr lang="en-US" dirty="0" smtClean="0"/>
              <a:t>Filter by Category</a:t>
            </a:r>
          </a:p>
          <a:p>
            <a:r>
              <a:rPr lang="en-US" dirty="0" smtClean="0"/>
              <a:t>Resellers:</a:t>
            </a:r>
          </a:p>
          <a:p>
            <a:pPr lvl="1"/>
            <a:r>
              <a:rPr lang="en-US" dirty="0" smtClean="0"/>
              <a:t>If sending to resellers, you are not required to send to ALL resellers on the list (tab 2)</a:t>
            </a:r>
          </a:p>
          <a:p>
            <a:pPr lvl="1"/>
            <a:r>
              <a:rPr lang="en-US" dirty="0" smtClean="0"/>
              <a:t>Document why you selected the reseller you chose to send it to</a:t>
            </a:r>
          </a:p>
          <a:p>
            <a:pPr lvl="2"/>
            <a:r>
              <a:rPr lang="en-US" dirty="0" smtClean="0"/>
              <a:t>Experience with that vendor</a:t>
            </a:r>
          </a:p>
          <a:p>
            <a:pPr lvl="2"/>
            <a:r>
              <a:rPr lang="en-US" dirty="0" smtClean="0"/>
              <a:t>Close in proximity</a:t>
            </a:r>
          </a:p>
          <a:p>
            <a:pPr lvl="2"/>
            <a:r>
              <a:rPr lang="en-US" dirty="0" smtClean="0"/>
              <a:t>Extensive E-rate 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122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PEPPM Mini-Bid Category List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4B985-2772-4154-BE8B-7B956818707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798704"/>
              </p:ext>
            </p:extLst>
          </p:nvPr>
        </p:nvGraphicFramePr>
        <p:xfrm>
          <a:off x="266701" y="2169289"/>
          <a:ext cx="8534398" cy="40029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7570"/>
                <a:gridCol w="1492502"/>
                <a:gridCol w="502024"/>
                <a:gridCol w="461318"/>
                <a:gridCol w="379910"/>
                <a:gridCol w="461318"/>
                <a:gridCol w="366342"/>
                <a:gridCol w="407046"/>
                <a:gridCol w="271364"/>
                <a:gridCol w="379910"/>
                <a:gridCol w="990478"/>
                <a:gridCol w="1614616"/>
              </a:tblGrid>
              <a:tr h="6846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Manufacturer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PEPPM Awarded Vendor Name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Wireless Equipment/Services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Cabling/Connectors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Caching Servers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Firewall </a:t>
                      </a:r>
                      <a:r>
                        <a:rPr lang="en-US" sz="11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Equipiment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Switches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Routers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UPS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Racks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Awarded Vendor Contact Name</a:t>
                      </a:r>
                      <a:endParaRPr lang="en-US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Awarded Vendor Contact Email</a:t>
                      </a:r>
                      <a:endParaRPr lang="en-US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063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ACE Computers  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Ace Computers</a:t>
                      </a:r>
                      <a:endParaRPr lang="en-US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John Samborski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johns@acecomputers.com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063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Adtran, Inc.  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ADTRAN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Patrick Foster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patrick.foster@adtran.com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47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Aerohive Networks  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Aerohive Networks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Zach Harris</a:t>
                      </a:r>
                      <a:endParaRPr lang="en-US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sales-operations@aerohive.com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47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Alcatel-Lucent  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Alcatel-Lucent Enterprise USA, Inc.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Neal Tilley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neal.tilley@alcatel-lucent.com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063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Allied Telesis, Inc.  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En-Net Services, LLC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Ed Floyd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efloyd@en-netservices.com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063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APC  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ePlus Technology, Inc.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Nick D’Archangelo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ndarchangelo@eplus.com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47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Arista Networks  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Carahsoft Technology Corporation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Jack Dixon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Jack.Dixon@Carahsoft.com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47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Aruba Networks Corporation  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Aruba Networks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Andrew </a:t>
                      </a:r>
                      <a:r>
                        <a:rPr lang="en-US" sz="1100" u="none" strike="noStrike" dirty="0" err="1">
                          <a:effectLst/>
                        </a:rPr>
                        <a:t>Tanguay</a:t>
                      </a:r>
                      <a:endParaRPr lang="en-US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atanguay@arubanetworks.com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47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Atlona Technologies  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Sage Technology Solutions, Inc.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James Van Fossen</a:t>
                      </a:r>
                      <a:endParaRPr lang="en-US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jvanfossen@sagetechs.com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063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Avaya  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Avaya, Inc.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David Smith</a:t>
                      </a:r>
                      <a:endParaRPr lang="en-US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smith153@avaya.com</a:t>
                      </a:r>
                      <a:endParaRPr lang="en-US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53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B&amp;B Electronics  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En-Net Services, LLC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Ed Floyd</a:t>
                      </a:r>
                      <a:endParaRPr lang="en-US" sz="11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efloyd@en-netservices.com</a:t>
                      </a:r>
                      <a:endParaRPr lang="en-US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7696200" y="1371600"/>
            <a:ext cx="3810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19400" y="1460212"/>
            <a:ext cx="3429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Find ‘category’ then send equipment list to all vendors with x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6288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 Conduct Bid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Using prices from mini-bid quotes, conduct bid evaluation</a:t>
            </a:r>
          </a:p>
          <a:p>
            <a:pPr lvl="1"/>
            <a:r>
              <a:rPr lang="en-US" dirty="0" smtClean="0"/>
              <a:t>Use template</a:t>
            </a:r>
          </a:p>
          <a:p>
            <a:r>
              <a:rPr lang="en-US" dirty="0" smtClean="0"/>
              <a:t>May consider other factors besides price</a:t>
            </a:r>
          </a:p>
          <a:p>
            <a:pPr lvl="1"/>
            <a:r>
              <a:rPr lang="en-US" dirty="0" smtClean="0"/>
              <a:t>Previous experience with the vendor</a:t>
            </a:r>
          </a:p>
          <a:p>
            <a:pPr lvl="1"/>
            <a:r>
              <a:rPr lang="en-US" dirty="0" smtClean="0"/>
              <a:t>Ability to </a:t>
            </a:r>
            <a:r>
              <a:rPr lang="en-US" dirty="0" err="1" smtClean="0"/>
              <a:t>seemlessly</a:t>
            </a:r>
            <a:r>
              <a:rPr lang="en-US" dirty="0" smtClean="0"/>
              <a:t> integrate with existing platform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Price of eligible equipment/services MUST be the most heavily weighted factor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584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en-US" dirty="0"/>
              <a:t>Bidding:  </a:t>
            </a:r>
            <a:r>
              <a:rPr lang="en-US" dirty="0" smtClean="0"/>
              <a:t>PEPPM Bid Evaluation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257716"/>
              </p:ext>
            </p:extLst>
          </p:nvPr>
        </p:nvGraphicFramePr>
        <p:xfrm>
          <a:off x="533400" y="1696230"/>
          <a:ext cx="7772399" cy="460853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78983"/>
                <a:gridCol w="1214437"/>
                <a:gridCol w="1092993"/>
                <a:gridCol w="1092993"/>
                <a:gridCol w="1092993"/>
              </a:tblGrid>
              <a:tr h="7846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Evaluation Criteria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Maximum # Points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Vendor 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Vendor 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Vendor 3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63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Price of Eligible Equipment/Services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Ability to Integrate</a:t>
                      </a:r>
                      <a:r>
                        <a:rPr lang="en-US" sz="16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 Equipment into Existing Network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16745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Previous Experience with the District/Knowledge of District's Infrastructure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65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Quality</a:t>
                      </a:r>
                      <a:r>
                        <a:rPr lang="en-US" sz="16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of References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135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smtClean="0">
                          <a:effectLst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70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75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4953000" y="5867400"/>
            <a:ext cx="1219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687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en-US" dirty="0" smtClean="0"/>
              <a:t>Step 6: Notify Winning Bidder/Sign Contracts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Notify winning bidder via e-mail, contingent on board approval</a:t>
            </a:r>
          </a:p>
          <a:p>
            <a:r>
              <a:rPr lang="en-US" dirty="0" smtClean="0"/>
              <a:t>Use template</a:t>
            </a:r>
          </a:p>
          <a:p>
            <a:r>
              <a:rPr lang="en-US" dirty="0" smtClean="0"/>
              <a:t>Finalize exact quantities of equipment prior to contract signing</a:t>
            </a:r>
          </a:p>
          <a:p>
            <a:r>
              <a:rPr lang="en-US" dirty="0" smtClean="0"/>
              <a:t>Ask for final quote on vendor letterhead</a:t>
            </a:r>
          </a:p>
          <a:p>
            <a:pPr lvl="1"/>
            <a:r>
              <a:rPr lang="en-US" dirty="0" smtClean="0"/>
              <a:t>Must include contract term:  4/1/2016 – 9/30/2017</a:t>
            </a:r>
          </a:p>
          <a:p>
            <a:pPr lvl="1"/>
            <a:r>
              <a:rPr lang="en-US" dirty="0" smtClean="0"/>
              <a:t>Purchase is contingent on E-rate commitment (if applicable)</a:t>
            </a:r>
          </a:p>
          <a:p>
            <a:r>
              <a:rPr lang="en-US" dirty="0" smtClean="0"/>
              <a:t>Contract must be signed by the District before submitting the 471</a:t>
            </a:r>
          </a:p>
          <a:p>
            <a:pPr lvl="1"/>
            <a:r>
              <a:rPr lang="en-US" dirty="0" smtClean="0"/>
              <a:t>That contract signing date will be the Contract Award Date in EPC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82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Category 2 Discounts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District-wide </a:t>
            </a:r>
            <a:r>
              <a:rPr lang="en-US" sz="2400" u="sng" dirty="0"/>
              <a:t>simple</a:t>
            </a:r>
            <a:r>
              <a:rPr lang="en-US" sz="2400" dirty="0"/>
              <a:t> average </a:t>
            </a:r>
            <a:r>
              <a:rPr lang="en-US" sz="2400" dirty="0" smtClean="0"/>
              <a:t>calculation for both C1 and C2 requests (no more weighting)</a:t>
            </a:r>
          </a:p>
          <a:p>
            <a:r>
              <a:rPr lang="en-US" sz="2400" dirty="0" smtClean="0"/>
              <a:t>Every school in the district receives the district-wide discount</a:t>
            </a:r>
          </a:p>
          <a:p>
            <a:r>
              <a:rPr lang="en-US" sz="2400" dirty="0" smtClean="0"/>
              <a:t>Maximum E-rate discount is now 85%.  All other discount bands remain the same:</a:t>
            </a:r>
            <a:endParaRPr lang="en-US" sz="20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7600"/>
            <a:ext cx="507911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4688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PEPPM Bidding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PEPPM bidding guide and all associated documents available at: </a:t>
            </a:r>
          </a:p>
          <a:p>
            <a:pPr marL="457200" lvl="1" indent="0">
              <a:buNone/>
            </a:pPr>
            <a:r>
              <a:rPr lang="en-US" sz="2200" dirty="0"/>
              <a:t>	</a:t>
            </a:r>
            <a:r>
              <a:rPr lang="en-US" sz="2200" dirty="0">
                <a:hlinkClick r:id="rId2"/>
              </a:rPr>
              <a:t>http://e-ratepa.org/?page_id=6121</a:t>
            </a:r>
            <a:r>
              <a:rPr lang="en-US" sz="2200" dirty="0"/>
              <a:t> </a:t>
            </a:r>
            <a:endParaRPr lang="en-US" sz="2200" dirty="0" smtClean="0"/>
          </a:p>
          <a:p>
            <a:pPr marL="457200" lvl="1" indent="0">
              <a:buNone/>
            </a:pPr>
            <a:endParaRPr lang="en-US" sz="2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19714"/>
            <a:ext cx="5029200" cy="356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6172200" y="2057400"/>
            <a:ext cx="1905000" cy="13716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818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PEPPM vs </a:t>
            </a:r>
            <a:r>
              <a:rPr lang="en-US" dirty="0" smtClean="0"/>
              <a:t>RFP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876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800" dirty="0" smtClean="0">
                <a:solidFill>
                  <a:srgbClr val="FF0000"/>
                </a:solidFill>
              </a:rPr>
              <a:t>PEPPM</a:t>
            </a:r>
          </a:p>
          <a:p>
            <a:r>
              <a:rPr lang="en-US" sz="2700" dirty="0" smtClean="0"/>
              <a:t>Don’t </a:t>
            </a:r>
            <a:r>
              <a:rPr lang="en-US" sz="2700" dirty="0"/>
              <a:t>have to post </a:t>
            </a:r>
            <a:r>
              <a:rPr lang="en-US" sz="2700" dirty="0" smtClean="0"/>
              <a:t>Form 470/Issue RFP</a:t>
            </a:r>
            <a:endParaRPr lang="en-US" sz="2700" dirty="0"/>
          </a:p>
          <a:p>
            <a:r>
              <a:rPr lang="en-US" sz="2700" dirty="0"/>
              <a:t>Don’t have to advertise in newspaper</a:t>
            </a:r>
          </a:p>
          <a:p>
            <a:r>
              <a:rPr lang="en-US" sz="2700" dirty="0" smtClean="0"/>
              <a:t>DO </a:t>
            </a:r>
            <a:r>
              <a:rPr lang="en-US" sz="2700" dirty="0"/>
              <a:t>have to conduct mini-bid </a:t>
            </a:r>
            <a:r>
              <a:rPr lang="en-US" sz="2700" dirty="0" smtClean="0"/>
              <a:t>of every </a:t>
            </a:r>
            <a:r>
              <a:rPr lang="en-US" sz="2700" dirty="0"/>
              <a:t>vendor that sells equipment in </a:t>
            </a:r>
            <a:r>
              <a:rPr lang="en-US" sz="2700" dirty="0" smtClean="0"/>
              <a:t>that category</a:t>
            </a:r>
            <a:endParaRPr lang="en-US" sz="2700" dirty="0"/>
          </a:p>
          <a:p>
            <a:r>
              <a:rPr lang="en-US" sz="2700" dirty="0" smtClean="0"/>
              <a:t>Don’t have </a:t>
            </a:r>
            <a:r>
              <a:rPr lang="en-US" sz="2700" dirty="0"/>
              <a:t>to wait full 28 days during mini-bid process</a:t>
            </a:r>
          </a:p>
          <a:p>
            <a:r>
              <a:rPr lang="en-US" sz="2700" b="1" u="sng" dirty="0" smtClean="0"/>
              <a:t>Can consider </a:t>
            </a:r>
            <a:r>
              <a:rPr lang="en-US" sz="2700" b="1" u="sng" dirty="0"/>
              <a:t>non-cost factors as long as </a:t>
            </a:r>
            <a:r>
              <a:rPr lang="en-US" sz="2700" b="1" u="sng" dirty="0" smtClean="0"/>
              <a:t>costs of E-rate </a:t>
            </a:r>
            <a:r>
              <a:rPr lang="en-US" sz="2700" b="1" u="sng" dirty="0"/>
              <a:t>eligible </a:t>
            </a:r>
            <a:r>
              <a:rPr lang="en-US" sz="2700" b="1" u="sng" dirty="0" smtClean="0"/>
              <a:t>equipment/services are </a:t>
            </a:r>
            <a:r>
              <a:rPr lang="en-US" sz="2700" b="1" u="sng" dirty="0"/>
              <a:t>most heavily weighted factor</a:t>
            </a:r>
          </a:p>
          <a:p>
            <a:r>
              <a:rPr lang="en-US" sz="2700" dirty="0" smtClean="0"/>
              <a:t>Can require </a:t>
            </a:r>
            <a:r>
              <a:rPr lang="en-US" sz="2700" dirty="0"/>
              <a:t>compatibility and interoperability with existing equipment</a:t>
            </a:r>
          </a:p>
          <a:p>
            <a:r>
              <a:rPr lang="en-US" sz="2700" dirty="0"/>
              <a:t>More appropriate for equipment/installation, rather than cabling project</a:t>
            </a:r>
          </a:p>
          <a:p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5105400" y="1554866"/>
            <a:ext cx="3581400" cy="4791206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5100" dirty="0" smtClean="0">
                <a:solidFill>
                  <a:srgbClr val="FF0000"/>
                </a:solidFill>
              </a:rPr>
              <a:t>RFP/470</a:t>
            </a:r>
          </a:p>
          <a:p>
            <a:pPr fontAlgn="auto">
              <a:spcAft>
                <a:spcPts val="0"/>
              </a:spcAft>
            </a:pPr>
            <a:r>
              <a:rPr lang="en-US" sz="3300" dirty="0" smtClean="0"/>
              <a:t>Must post 470 and upload RFP</a:t>
            </a:r>
          </a:p>
          <a:p>
            <a:pPr fontAlgn="auto">
              <a:spcAft>
                <a:spcPts val="0"/>
              </a:spcAft>
            </a:pPr>
            <a:r>
              <a:rPr lang="en-US" sz="3300" dirty="0" smtClean="0"/>
              <a:t>More appropriate for cabling projects, in addition to equipment/installation</a:t>
            </a:r>
          </a:p>
          <a:p>
            <a:pPr fontAlgn="auto">
              <a:spcAft>
                <a:spcPts val="0"/>
              </a:spcAft>
            </a:pPr>
            <a:r>
              <a:rPr lang="en-US" sz="3300" dirty="0" smtClean="0"/>
              <a:t>Can provide greater specificity about requirements</a:t>
            </a:r>
          </a:p>
          <a:p>
            <a:pPr fontAlgn="auto">
              <a:spcAft>
                <a:spcPts val="0"/>
              </a:spcAft>
            </a:pPr>
            <a:r>
              <a:rPr lang="en-US" sz="3300" dirty="0" smtClean="0"/>
              <a:t>Can require compatibility and interoperability with existing equipment</a:t>
            </a:r>
          </a:p>
          <a:p>
            <a:pPr fontAlgn="auto">
              <a:spcAft>
                <a:spcPts val="0"/>
              </a:spcAft>
            </a:pPr>
            <a:r>
              <a:rPr lang="en-US" sz="3300" dirty="0" smtClean="0"/>
              <a:t>Can list binary disqualification factors</a:t>
            </a:r>
          </a:p>
          <a:p>
            <a:pPr fontAlgn="auto">
              <a:spcAft>
                <a:spcPts val="0"/>
              </a:spcAft>
            </a:pPr>
            <a:r>
              <a:rPr lang="en-US" sz="3300" dirty="0" smtClean="0"/>
              <a:t>Don’t have to solicit bids from any vendor</a:t>
            </a:r>
          </a:p>
          <a:p>
            <a:pPr fontAlgn="auto">
              <a:spcAft>
                <a:spcPts val="0"/>
              </a:spcAft>
            </a:pPr>
            <a:r>
              <a:rPr lang="en-US" sz="3300" b="1" u="sng" dirty="0" smtClean="0"/>
              <a:t>Cannot consider non-cost factors during bid evaluation.  If all RFP criteria have been met, must select lowest bid</a:t>
            </a:r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876800" y="1905000"/>
            <a:ext cx="0" cy="41910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454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en-US" dirty="0" smtClean="0"/>
              <a:t>Category 2 Bidding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Post 470/Release RFP/Issue PEPPM Mini-Bid by </a:t>
            </a:r>
            <a:r>
              <a:rPr lang="en-US" sz="2800" dirty="0" smtClean="0"/>
              <a:t>Feb 1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Evaluate </a:t>
            </a:r>
            <a:r>
              <a:rPr lang="en-US" sz="2800" dirty="0" smtClean="0"/>
              <a:t>bids </a:t>
            </a:r>
            <a:r>
              <a:rPr lang="en-US" sz="2800" dirty="0" smtClean="0"/>
              <a:t>early March</a:t>
            </a: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March board </a:t>
            </a:r>
            <a:r>
              <a:rPr lang="en-US" sz="2800" dirty="0" smtClean="0"/>
              <a:t>approvals of contracts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Sign contracts by </a:t>
            </a:r>
            <a:r>
              <a:rPr lang="en-US" sz="2800" dirty="0" smtClean="0"/>
              <a:t>March 30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Upload contracts to EPC Contract Wizard by </a:t>
            </a:r>
            <a:r>
              <a:rPr lang="en-US" sz="2800" dirty="0" smtClean="0"/>
              <a:t>April 1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Complete 471 no later than </a:t>
            </a:r>
            <a:r>
              <a:rPr lang="en-US" sz="2800" dirty="0" smtClean="0"/>
              <a:t>April ??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Early submissions will be funded first!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5" name="Picture 4" descr="C:\Users\Owner\AppData\Local\Microsoft\Windows\Temporary Internet Files\Content.IE5\4C9FO0BZ\MC900156753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029" y="4495800"/>
            <a:ext cx="2044700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8206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500"/>
              </a:lnSpc>
            </a:pPr>
            <a:r>
              <a:rPr lang="en-US" dirty="0" smtClean="0"/>
              <a:t>New EPC Contract Wizard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All C2 requests must have signed contracts</a:t>
            </a:r>
          </a:p>
          <a:p>
            <a:r>
              <a:rPr lang="en-US" dirty="0" smtClean="0"/>
              <a:t>All contracts </a:t>
            </a:r>
            <a:r>
              <a:rPr lang="en-US" dirty="0" smtClean="0"/>
              <a:t>will be </a:t>
            </a:r>
            <a:r>
              <a:rPr lang="en-US" dirty="0"/>
              <a:t>uploaded into EPC </a:t>
            </a:r>
            <a:r>
              <a:rPr lang="en-US" u="sng" dirty="0"/>
              <a:t>prior </a:t>
            </a:r>
            <a:r>
              <a:rPr lang="en-US" u="sng" dirty="0" smtClean="0"/>
              <a:t>to</a:t>
            </a:r>
            <a:r>
              <a:rPr lang="en-US" dirty="0" smtClean="0"/>
              <a:t> completing </a:t>
            </a:r>
            <a:r>
              <a:rPr lang="en-US" dirty="0"/>
              <a:t>the Form 471</a:t>
            </a:r>
          </a:p>
          <a:p>
            <a:pPr lvl="1"/>
            <a:r>
              <a:rPr lang="en-US" dirty="0"/>
              <a:t>All contract related information </a:t>
            </a:r>
            <a:r>
              <a:rPr lang="en-US" dirty="0" smtClean="0"/>
              <a:t>(470 #, contract signing dates, expiration dates, vendor, spin, etc.) </a:t>
            </a:r>
            <a:r>
              <a:rPr lang="en-US" dirty="0"/>
              <a:t>will be done </a:t>
            </a:r>
            <a:r>
              <a:rPr lang="en-US" u="sng" dirty="0"/>
              <a:t>outside</a:t>
            </a:r>
            <a:r>
              <a:rPr lang="en-US" dirty="0"/>
              <a:t> of 471 in EPC</a:t>
            </a:r>
          </a:p>
          <a:p>
            <a:pPr lvl="1"/>
            <a:r>
              <a:rPr lang="en-US" dirty="0"/>
              <a:t>Then just refer to that contract in the </a:t>
            </a:r>
            <a:r>
              <a:rPr lang="en-US" dirty="0" smtClean="0"/>
              <a:t>471</a:t>
            </a:r>
          </a:p>
          <a:p>
            <a:pPr lvl="1"/>
            <a:r>
              <a:rPr lang="en-US" dirty="0" smtClean="0"/>
              <a:t>Contract can be as simple as a vendor quote that is signed by the school. Be sure to include:</a:t>
            </a:r>
          </a:p>
          <a:p>
            <a:pPr lvl="2"/>
            <a:r>
              <a:rPr lang="en-US" sz="2000" dirty="0" smtClean="0">
                <a:solidFill>
                  <a:srgbClr val="FF0000"/>
                </a:solidFill>
              </a:rPr>
              <a:t>Contract </a:t>
            </a:r>
            <a:r>
              <a:rPr lang="en-US" sz="2000" dirty="0">
                <a:solidFill>
                  <a:srgbClr val="FF0000"/>
                </a:solidFill>
              </a:rPr>
              <a:t>signing date (must be before 471 filing date)</a:t>
            </a:r>
          </a:p>
          <a:p>
            <a:pPr lvl="2"/>
            <a:r>
              <a:rPr lang="en-US" sz="2000" dirty="0">
                <a:solidFill>
                  <a:srgbClr val="FF0000"/>
                </a:solidFill>
              </a:rPr>
              <a:t>Contract term:  4/1/2016  through  9/30/2017</a:t>
            </a:r>
          </a:p>
          <a:p>
            <a:pPr lvl="2"/>
            <a:r>
              <a:rPr lang="en-US" sz="2000" dirty="0">
                <a:solidFill>
                  <a:srgbClr val="FF0000"/>
                </a:solidFill>
              </a:rPr>
              <a:t>Purchase is contingent upon E-rate funding and local funding approval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489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Reminder: Keep Everything!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2400" b="1" dirty="0" smtClean="0"/>
              <a:t>Expanded Document Retention Rules</a:t>
            </a:r>
          </a:p>
          <a:p>
            <a:pPr marL="342900" lvl="1" indent="-342900"/>
            <a:r>
              <a:rPr lang="en-US" sz="2000" dirty="0" smtClean="0"/>
              <a:t>The </a:t>
            </a:r>
            <a:r>
              <a:rPr lang="en-US" sz="2000" dirty="0"/>
              <a:t>document retention requirement has been </a:t>
            </a:r>
            <a:r>
              <a:rPr lang="en-US" sz="2000" dirty="0">
                <a:solidFill>
                  <a:srgbClr val="FF0000"/>
                </a:solidFill>
              </a:rPr>
              <a:t>expanded</a:t>
            </a:r>
            <a:r>
              <a:rPr lang="en-US" sz="2000" dirty="0"/>
              <a:t> from 5 years to 10 years from the last date to receive service or service delivery deadline, whichever is </a:t>
            </a:r>
            <a:r>
              <a:rPr lang="en-US" sz="2000" dirty="0" smtClean="0"/>
              <a:t>later</a:t>
            </a:r>
          </a:p>
          <a:p>
            <a:pPr marL="342900" lvl="1" indent="-342900"/>
            <a:r>
              <a:rPr lang="en-US" sz="2000" dirty="0" smtClean="0"/>
              <a:t>Keep:</a:t>
            </a:r>
            <a:endParaRPr lang="en-US" sz="2000" dirty="0" smtClean="0"/>
          </a:p>
          <a:p>
            <a:pPr lvl="1"/>
            <a:r>
              <a:rPr lang="en-US" sz="2000" dirty="0" smtClean="0"/>
              <a:t>All vendor correspondence</a:t>
            </a:r>
          </a:p>
          <a:p>
            <a:pPr lvl="1"/>
            <a:r>
              <a:rPr lang="en-US" sz="2000" dirty="0" smtClean="0"/>
              <a:t>Winning and losing bids</a:t>
            </a:r>
          </a:p>
          <a:p>
            <a:pPr lvl="1"/>
            <a:r>
              <a:rPr lang="en-US" sz="2000" dirty="0" smtClean="0"/>
              <a:t>Proof of </a:t>
            </a:r>
            <a:r>
              <a:rPr lang="en-US" sz="2000" dirty="0" smtClean="0"/>
              <a:t>ne</a:t>
            </a:r>
            <a:r>
              <a:rPr lang="en-US" sz="2000" dirty="0" smtClean="0"/>
              <a:t>wspaper advertisements (if using 470/RFP)</a:t>
            </a:r>
          </a:p>
          <a:p>
            <a:pPr lvl="1"/>
            <a:r>
              <a:rPr lang="en-US" sz="2000" dirty="0" smtClean="0"/>
              <a:t>Contracts</a:t>
            </a:r>
          </a:p>
          <a:p>
            <a:pPr lvl="1"/>
            <a:r>
              <a:rPr lang="en-US" sz="2000" dirty="0" smtClean="0"/>
              <a:t>Purchase Orders</a:t>
            </a:r>
          </a:p>
          <a:p>
            <a:pPr lvl="1"/>
            <a:r>
              <a:rPr lang="en-US" sz="2000" dirty="0" smtClean="0"/>
              <a:t>Vendor Invoices</a:t>
            </a:r>
            <a:endParaRPr lang="en-US" sz="2000" dirty="0" smtClean="0"/>
          </a:p>
          <a:p>
            <a:pPr lvl="1"/>
            <a:r>
              <a:rPr lang="en-US" sz="2000" dirty="0" smtClean="0"/>
              <a:t>Cancelled Checks</a:t>
            </a:r>
          </a:p>
          <a:p>
            <a:pPr lvl="1"/>
            <a:r>
              <a:rPr lang="en-US" sz="2000" dirty="0" smtClean="0"/>
              <a:t>Asset Inventory</a:t>
            </a:r>
          </a:p>
          <a:p>
            <a:pPr lvl="1"/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Be </a:t>
            </a:r>
            <a:r>
              <a:rPr lang="en-US" sz="2000" dirty="0" smtClean="0">
                <a:solidFill>
                  <a:srgbClr val="FF0000"/>
                </a:solidFill>
              </a:rPr>
              <a:t>sure to coordinate this new requirement 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with your business office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5" name="Picture 4" descr="C:\Users\Julie\AppData\Local\Microsoft\Windows\Temporary Internet Files\Content.IE5\TVCB7UIX\MC900045136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19600"/>
            <a:ext cx="1524000" cy="1524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664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124200" y="2133600"/>
            <a:ext cx="5562600" cy="1828800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4900" b="1" dirty="0" smtClean="0">
                <a:solidFill>
                  <a:srgbClr val="00B050"/>
                </a:solidFill>
              </a:rPr>
              <a:t/>
            </a:r>
            <a:br>
              <a:rPr lang="en-US" sz="4900" b="1" dirty="0" smtClean="0">
                <a:solidFill>
                  <a:srgbClr val="00B050"/>
                </a:solidFill>
              </a:rPr>
            </a:br>
            <a:r>
              <a:rPr lang="en-US" sz="4900" b="1" dirty="0" smtClean="0">
                <a:solidFill>
                  <a:srgbClr val="00B050"/>
                </a:solidFill>
              </a:rPr>
              <a:t>Questions</a:t>
            </a:r>
            <a:r>
              <a:rPr lang="en-US" sz="4900" b="1" dirty="0" smtClean="0">
                <a:solidFill>
                  <a:srgbClr val="00B050"/>
                </a:solidFill>
              </a:rPr>
              <a:t>?</a:t>
            </a:r>
            <a:br>
              <a:rPr lang="en-US" sz="4900" b="1" dirty="0" smtClean="0">
                <a:solidFill>
                  <a:srgbClr val="00B050"/>
                </a:solidFill>
              </a:rPr>
            </a:br>
            <a:r>
              <a:rPr lang="en-US" sz="4900" b="1" dirty="0"/>
              <a:t/>
            </a:r>
            <a:br>
              <a:rPr lang="en-US" sz="4900" b="1" dirty="0"/>
            </a:br>
            <a:r>
              <a:rPr lang="en-US" sz="2200" dirty="0" smtClean="0">
                <a:solidFill>
                  <a:srgbClr val="0000FF"/>
                </a:solidFill>
              </a:rPr>
              <a:t>Note:  Post funding commitment notes follow this slide for your reference purposes. </a:t>
            </a:r>
            <a:br>
              <a:rPr lang="en-US" sz="2200" dirty="0" smtClean="0">
                <a:solidFill>
                  <a:srgbClr val="0000FF"/>
                </a:solidFill>
              </a:rPr>
            </a:br>
            <a:r>
              <a:rPr lang="en-US" sz="2200" dirty="0" smtClean="0">
                <a:solidFill>
                  <a:srgbClr val="0000FF"/>
                </a:solidFill>
              </a:rPr>
              <a:t>More information on these topics will be forthcoming on the listserve after April 1.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EBE83D5-4B24-44C4-882C-EA4C87E05CCF}" type="slidenum">
              <a:rPr lang="en-US">
                <a:solidFill>
                  <a:srgbClr val="FFFFFF"/>
                </a:solidFill>
              </a:rPr>
              <a:pPr eaLnBrk="1" hangingPunct="1"/>
              <a:t>45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19401"/>
            <a:ext cx="152502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291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FCDL Arrives....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Purchase Orders</a:t>
            </a:r>
          </a:p>
          <a:p>
            <a:pPr lvl="1"/>
            <a:r>
              <a:rPr lang="en-US" dirty="0" smtClean="0"/>
              <a:t>Be </a:t>
            </a:r>
            <a:r>
              <a:rPr lang="en-US" dirty="0"/>
              <a:t>sure the equipment you order is EXACTLY what was listed on the Form 471</a:t>
            </a:r>
          </a:p>
          <a:p>
            <a:r>
              <a:rPr lang="en-US" dirty="0" smtClean="0"/>
              <a:t>Submit </a:t>
            </a:r>
            <a:r>
              <a:rPr lang="en-US" dirty="0" smtClean="0"/>
              <a:t>the Form 486</a:t>
            </a:r>
            <a:r>
              <a:rPr lang="en-US" dirty="0" smtClean="0"/>
              <a:t>!</a:t>
            </a:r>
          </a:p>
          <a:p>
            <a:r>
              <a:rPr lang="en-US" dirty="0" smtClean="0"/>
              <a:t>Be sure to label all equipment</a:t>
            </a:r>
          </a:p>
          <a:p>
            <a:pPr lvl="1"/>
            <a:r>
              <a:rPr lang="en-US" dirty="0">
                <a:solidFill>
                  <a:srgbClr val="F41837"/>
                </a:solidFill>
              </a:rPr>
              <a:t>FY </a:t>
            </a:r>
            <a:r>
              <a:rPr lang="en-US" dirty="0" smtClean="0">
                <a:solidFill>
                  <a:srgbClr val="F41837"/>
                </a:solidFill>
              </a:rPr>
              <a:t>2016, </a:t>
            </a:r>
            <a:r>
              <a:rPr lang="en-US" dirty="0">
                <a:solidFill>
                  <a:srgbClr val="F41837"/>
                </a:solidFill>
              </a:rPr>
              <a:t>FRN XXX</a:t>
            </a:r>
            <a:endParaRPr lang="en-US" dirty="0">
              <a:solidFill>
                <a:srgbClr val="F41837"/>
              </a:solidFill>
            </a:endParaRPr>
          </a:p>
          <a:p>
            <a:r>
              <a:rPr lang="en-US" dirty="0" smtClean="0"/>
              <a:t>Invoicing (applicant choice of discounted bills)</a:t>
            </a:r>
          </a:p>
          <a:p>
            <a:pPr lvl="1"/>
            <a:r>
              <a:rPr lang="en-US" dirty="0" smtClean="0"/>
              <a:t>After equipment received/discounted portion paid</a:t>
            </a:r>
            <a:endParaRPr lang="en-US" dirty="0"/>
          </a:p>
          <a:p>
            <a:r>
              <a:rPr lang="en-US" dirty="0" smtClean="0"/>
              <a:t>Create and </a:t>
            </a:r>
            <a:r>
              <a:rPr lang="en-US" dirty="0" smtClean="0"/>
              <a:t>maintain </a:t>
            </a:r>
            <a:r>
              <a:rPr lang="en-US" dirty="0" smtClean="0"/>
              <a:t>Asset </a:t>
            </a:r>
            <a:r>
              <a:rPr lang="en-US" dirty="0" smtClean="0"/>
              <a:t>Inventory (requirement)</a:t>
            </a:r>
            <a:endParaRPr lang="en-US" dirty="0" smtClean="0"/>
          </a:p>
          <a:p>
            <a:pPr lvl="1"/>
            <a:r>
              <a:rPr lang="en-US" dirty="0" smtClean="0"/>
              <a:t>Sample available</a:t>
            </a:r>
            <a:endParaRPr lang="en-US" dirty="0"/>
          </a:p>
          <a:p>
            <a:r>
              <a:rPr lang="en-US" dirty="0"/>
              <a:t>Maintenance </a:t>
            </a:r>
            <a:r>
              <a:rPr lang="en-US" dirty="0" smtClean="0"/>
              <a:t>records, if E-rated</a:t>
            </a:r>
            <a:endParaRPr lang="en-US" dirty="0" smtClean="0"/>
          </a:p>
          <a:p>
            <a:pPr lvl="1"/>
            <a:r>
              <a:rPr lang="en-US" dirty="0" smtClean="0"/>
              <a:t>Require detailed invoices (what, when, where)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103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Purchasing Prior to FCDL...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May purchase </a:t>
            </a:r>
            <a:r>
              <a:rPr lang="en-US" dirty="0"/>
              <a:t>Category 2 equipment as early as April 1 prior to the start of the funding year -- even </a:t>
            </a:r>
            <a:r>
              <a:rPr lang="en-US" dirty="0" smtClean="0"/>
              <a:t>with no FCDL</a:t>
            </a:r>
          </a:p>
          <a:p>
            <a:pPr lvl="1"/>
            <a:r>
              <a:rPr lang="en-US" dirty="0" smtClean="0"/>
              <a:t>Only make early </a:t>
            </a:r>
            <a:r>
              <a:rPr lang="en-US" dirty="0"/>
              <a:t>purchases if they are NOT contingent on E-rate funding and you plan to pay for your equipment in full and seek E-rate reimbursement after your Funding Commitment Letter </a:t>
            </a:r>
            <a:r>
              <a:rPr lang="en-US" dirty="0" smtClean="0"/>
              <a:t>arrives</a:t>
            </a:r>
          </a:p>
          <a:p>
            <a:r>
              <a:rPr lang="en-US" dirty="0" smtClean="0"/>
              <a:t>Be </a:t>
            </a:r>
            <a:r>
              <a:rPr lang="en-US" dirty="0"/>
              <a:t>sure your PO is for the FULL amount, not the non-discounted </a:t>
            </a:r>
            <a:r>
              <a:rPr lang="en-US" dirty="0" smtClean="0"/>
              <a:t>share</a:t>
            </a:r>
          </a:p>
          <a:p>
            <a:r>
              <a:rPr lang="en-US" dirty="0" smtClean="0"/>
              <a:t>Submit </a:t>
            </a:r>
            <a:r>
              <a:rPr lang="en-US" dirty="0" smtClean="0"/>
              <a:t>Form </a:t>
            </a:r>
            <a:r>
              <a:rPr lang="en-US" dirty="0"/>
              <a:t>486 </a:t>
            </a:r>
            <a:r>
              <a:rPr lang="en-US" dirty="0" smtClean="0"/>
              <a:t>until </a:t>
            </a:r>
            <a:r>
              <a:rPr lang="en-US" dirty="0"/>
              <a:t>AFTER the FCDL </a:t>
            </a:r>
            <a:r>
              <a:rPr lang="en-US" dirty="0" smtClean="0"/>
              <a:t>arrives</a:t>
            </a:r>
          </a:p>
          <a:p>
            <a:r>
              <a:rPr lang="en-US" dirty="0" smtClean="0"/>
              <a:t>Submit Form </a:t>
            </a:r>
            <a:r>
              <a:rPr lang="en-US" dirty="0"/>
              <a:t>472 BEAR to USAC once your FCDL arrives, and after you have paid your vendor invoice. 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475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 Transfer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Equipment MUST stay at the location indicated on the Form 471 for a period of </a:t>
            </a:r>
            <a:r>
              <a:rPr lang="en-US" dirty="0" smtClean="0">
                <a:solidFill>
                  <a:srgbClr val="FF0000"/>
                </a:solidFill>
              </a:rPr>
              <a:t>3 years </a:t>
            </a:r>
            <a:r>
              <a:rPr lang="en-US" dirty="0"/>
              <a:t>after the date of </a:t>
            </a:r>
            <a:r>
              <a:rPr lang="en-US" dirty="0" smtClean="0"/>
              <a:t>purchase</a:t>
            </a:r>
          </a:p>
          <a:p>
            <a:pPr lvl="1"/>
            <a:r>
              <a:rPr lang="en-US" dirty="0" smtClean="0"/>
              <a:t>After </a:t>
            </a:r>
            <a:r>
              <a:rPr lang="en-US" dirty="0"/>
              <a:t>that, the equipment can be transferred to other eligible </a:t>
            </a:r>
            <a:r>
              <a:rPr lang="en-US" dirty="0" smtClean="0"/>
              <a:t>entities</a:t>
            </a:r>
          </a:p>
          <a:p>
            <a:pPr lvl="1"/>
            <a:r>
              <a:rPr lang="en-US" dirty="0" smtClean="0"/>
              <a:t>Asset Inventory must be updated</a:t>
            </a:r>
          </a:p>
          <a:p>
            <a:r>
              <a:rPr lang="en-US" dirty="0" smtClean="0"/>
              <a:t>If </a:t>
            </a:r>
            <a:r>
              <a:rPr lang="en-US" dirty="0"/>
              <a:t>a location </a:t>
            </a:r>
            <a:r>
              <a:rPr lang="en-US" dirty="0">
                <a:solidFill>
                  <a:srgbClr val="FF0000"/>
                </a:solidFill>
              </a:rPr>
              <a:t>closes within </a:t>
            </a:r>
            <a:r>
              <a:rPr lang="en-US" dirty="0" smtClean="0">
                <a:solidFill>
                  <a:srgbClr val="FF0000"/>
                </a:solidFill>
              </a:rPr>
              <a:t>3 years</a:t>
            </a:r>
            <a:r>
              <a:rPr lang="en-US" dirty="0"/>
              <a:t>, equipment from that closed location can be transferred to another eligible </a:t>
            </a:r>
            <a:r>
              <a:rPr lang="en-US" dirty="0" smtClean="0"/>
              <a:t>entity</a:t>
            </a:r>
          </a:p>
          <a:p>
            <a:pPr lvl="1"/>
            <a:r>
              <a:rPr lang="en-US" dirty="0" smtClean="0"/>
              <a:t>USAC </a:t>
            </a:r>
            <a:r>
              <a:rPr lang="en-US" dirty="0"/>
              <a:t>must be notified of such equipment transfers using the Form </a:t>
            </a:r>
            <a:r>
              <a:rPr lang="en-US" dirty="0" smtClean="0"/>
              <a:t>500</a:t>
            </a:r>
          </a:p>
          <a:p>
            <a:pPr lvl="1"/>
            <a:r>
              <a:rPr lang="en-US" dirty="0" smtClean="0"/>
              <a:t>Asset </a:t>
            </a:r>
            <a:r>
              <a:rPr lang="en-US" dirty="0"/>
              <a:t>Inventory must be </a:t>
            </a:r>
            <a:r>
              <a:rPr lang="en-US" dirty="0" smtClean="0"/>
              <a:t>updated</a:t>
            </a:r>
          </a:p>
          <a:p>
            <a:r>
              <a:rPr lang="en-US" dirty="0" smtClean="0"/>
              <a:t>After </a:t>
            </a:r>
            <a:r>
              <a:rPr lang="en-US" dirty="0" smtClean="0">
                <a:solidFill>
                  <a:srgbClr val="FF0000"/>
                </a:solidFill>
              </a:rPr>
              <a:t>5 years </a:t>
            </a:r>
            <a:r>
              <a:rPr lang="en-US" dirty="0"/>
              <a:t>from the date of installation, equipment can be disposed of, sold, transferred, traded, etc. with no USAC notification </a:t>
            </a:r>
            <a:r>
              <a:rPr lang="en-US" dirty="0" smtClean="0"/>
              <a:t>required</a:t>
            </a:r>
            <a:endParaRPr lang="en-US" dirty="0"/>
          </a:p>
          <a:p>
            <a:pPr lvl="1"/>
            <a:r>
              <a:rPr lang="en-US" dirty="0" smtClean="0"/>
              <a:t>If </a:t>
            </a:r>
            <a:r>
              <a:rPr lang="en-US" dirty="0"/>
              <a:t>equipment is sold, no funding is required to be returned to </a:t>
            </a:r>
            <a:r>
              <a:rPr lang="en-US" dirty="0" smtClean="0"/>
              <a:t>USAC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955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 Substitution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To change approved equipment, </a:t>
            </a:r>
            <a:r>
              <a:rPr lang="en-US" dirty="0"/>
              <a:t>either due to clerical error on your Item 21, or because the vendor is now substituting a newer/different model number, you </a:t>
            </a:r>
            <a:r>
              <a:rPr lang="en-US" dirty="0" smtClean="0"/>
              <a:t>must submit </a:t>
            </a:r>
            <a:r>
              <a:rPr lang="en-US" dirty="0"/>
              <a:t>what USAC refers to as a "Service Substitution </a:t>
            </a:r>
            <a:r>
              <a:rPr lang="en-US" dirty="0" smtClean="0"/>
              <a:t>Request"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Service </a:t>
            </a:r>
            <a:r>
              <a:rPr lang="en-US" dirty="0"/>
              <a:t>Substitution must generally have the same functionality (i.e. data distribution, wireless distribution, cabling,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If </a:t>
            </a:r>
            <a:r>
              <a:rPr lang="en-US" dirty="0"/>
              <a:t>the service substitution results in a change in the pre-discount price, the E-rate funding commitment will be adjusted to the lower cost </a:t>
            </a:r>
          </a:p>
          <a:p>
            <a:r>
              <a:rPr lang="en-US" dirty="0" smtClean="0"/>
              <a:t>File Form 500 to return “commitment” to school’s C2 budget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74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Will There Be Funding Available?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b="1" dirty="0" smtClean="0"/>
              <a:t>Yes</a:t>
            </a:r>
          </a:p>
          <a:p>
            <a:pPr marL="0" indent="0" algn="ctr">
              <a:buNone/>
            </a:pPr>
            <a:r>
              <a:rPr lang="en-US" sz="4000" b="1" dirty="0" smtClean="0"/>
              <a:t>Yes</a:t>
            </a:r>
          </a:p>
          <a:p>
            <a:pPr marL="0" indent="0" algn="ctr">
              <a:buNone/>
            </a:pPr>
            <a:r>
              <a:rPr lang="en-US" sz="4000" b="1" dirty="0" smtClean="0"/>
              <a:t>Yes</a:t>
            </a:r>
          </a:p>
          <a:p>
            <a:pPr marL="0" indent="0" algn="ctr">
              <a:buNone/>
            </a:pPr>
            <a:endParaRPr lang="en-US" b="1" dirty="0" smtClean="0"/>
          </a:p>
          <a:p>
            <a:r>
              <a:rPr lang="en-US" dirty="0" smtClean="0"/>
              <a:t>FY 2016 cap will be $3.913 billion + additional $</a:t>
            </a:r>
            <a:r>
              <a:rPr lang="en-US" dirty="0" smtClean="0"/>
              <a:t>1.9 </a:t>
            </a:r>
            <a:r>
              <a:rPr lang="en-US" dirty="0" smtClean="0"/>
              <a:t>billion that has been set aside for C2 + inflation adjustment, bringing available funds to </a:t>
            </a:r>
            <a:r>
              <a:rPr lang="en-US" dirty="0" smtClean="0"/>
              <a:t>almost $6 </a:t>
            </a:r>
            <a:r>
              <a:rPr lang="en-US" dirty="0" smtClean="0"/>
              <a:t>billion</a:t>
            </a:r>
          </a:p>
          <a:p>
            <a:pPr lvl="1"/>
            <a:r>
              <a:rPr lang="en-US" dirty="0" smtClean="0"/>
              <a:t>FCC has stated that they will fully fund all eligible C2 requests, regardless of demand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1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Form 471 for FY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471 Window dates will be announced in </a:t>
            </a:r>
            <a:r>
              <a:rPr lang="en-US" sz="2800" dirty="0" smtClean="0"/>
              <a:t>next week</a:t>
            </a:r>
            <a:endParaRPr lang="en-US" sz="2800" dirty="0" smtClean="0"/>
          </a:p>
          <a:p>
            <a:r>
              <a:rPr lang="en-US" sz="2800" dirty="0" smtClean="0"/>
              <a:t>Window expected to open </a:t>
            </a:r>
            <a:r>
              <a:rPr lang="en-US" sz="2800" dirty="0" smtClean="0"/>
              <a:t>late </a:t>
            </a:r>
            <a:r>
              <a:rPr lang="en-US" sz="2800" dirty="0" smtClean="0">
                <a:solidFill>
                  <a:srgbClr val="FF0000"/>
                </a:solidFill>
              </a:rPr>
              <a:t>January</a:t>
            </a:r>
            <a:r>
              <a:rPr lang="en-US" sz="2800" dirty="0" smtClean="0"/>
              <a:t>, close </a:t>
            </a:r>
            <a:r>
              <a:rPr lang="en-US" sz="2800" dirty="0" smtClean="0">
                <a:solidFill>
                  <a:srgbClr val="FF0000"/>
                </a:solidFill>
              </a:rPr>
              <a:t>mid-late </a:t>
            </a:r>
            <a:r>
              <a:rPr lang="en-US" sz="2800" dirty="0" smtClean="0">
                <a:solidFill>
                  <a:srgbClr val="FF0000"/>
                </a:solidFill>
              </a:rPr>
              <a:t>April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Be sure to file your 470s in enough time to have the contracts placed on your </a:t>
            </a:r>
            <a:r>
              <a:rPr lang="en-US" sz="2800" u="sng" dirty="0" smtClean="0"/>
              <a:t>February</a:t>
            </a:r>
            <a:r>
              <a:rPr lang="en-US" sz="2800" dirty="0" smtClean="0"/>
              <a:t> or March board </a:t>
            </a:r>
            <a:r>
              <a:rPr lang="en-US" sz="2800" dirty="0" smtClean="0"/>
              <a:t>meeting agendas</a:t>
            </a:r>
          </a:p>
          <a:p>
            <a:r>
              <a:rPr lang="en-US" sz="2800" dirty="0" smtClean="0"/>
              <a:t>I will schedule a separate 471 webinar when the draft form becomes available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389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EPC</a:t>
            </a:r>
            <a:r>
              <a:rPr lang="en-US" dirty="0"/>
              <a:t> </a:t>
            </a:r>
            <a:r>
              <a:rPr lang="en-US" dirty="0" smtClean="0"/>
              <a:t>for 470 Postings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14C1-3A9E-4760-8287-0CEFC01B8A9D}" type="slidenum">
              <a:rPr lang="en-US" smtClean="0"/>
              <a:t>51</a:t>
            </a:fld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87" y="2195514"/>
            <a:ext cx="4723195" cy="45259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27" y="1417638"/>
            <a:ext cx="4101894" cy="384048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92128" y="4577580"/>
            <a:ext cx="1005994" cy="53326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945059" y="2811148"/>
            <a:ext cx="663485" cy="32525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614076" y="2065656"/>
            <a:ext cx="592355" cy="908119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8102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4B985-2772-4154-BE8B-7B956818707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8407078" cy="183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4813139" y="1524000"/>
            <a:ext cx="520861" cy="11430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8288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4B985-2772-4154-BE8B-7B956818707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881063"/>
            <a:ext cx="869632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852488"/>
            <a:ext cx="885825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743200" y="3733800"/>
            <a:ext cx="533400" cy="1065835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315200" y="3886200"/>
            <a:ext cx="685800" cy="16764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43100" y="2953434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Use a very descriptive nickname.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4076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4B985-2772-4154-BE8B-7B956818707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738188"/>
            <a:ext cx="8239125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152400"/>
            <a:ext cx="701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Note:  You can’t modify anything on this page.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003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4B985-2772-4154-BE8B-7B9568187074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1550"/>
            <a:ext cx="821055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5557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4B985-2772-4154-BE8B-7B9568187074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247775"/>
            <a:ext cx="821055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5410200" y="3352800"/>
            <a:ext cx="1752600" cy="5334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4625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4B985-2772-4154-BE8B-7B9568187074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38275"/>
            <a:ext cx="82296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7460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4B985-2772-4154-BE8B-7B9568187074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881063"/>
            <a:ext cx="816292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6360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4B985-2772-4154-BE8B-7B9568187074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362075"/>
            <a:ext cx="825817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046" y="4648199"/>
            <a:ext cx="3952754" cy="2215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Antennas, Connectors, Related Components</a:t>
            </a:r>
          </a:p>
          <a:p>
            <a:r>
              <a:rPr lang="en-US" sz="1200" b="1" dirty="0"/>
              <a:t>Cabling</a:t>
            </a:r>
          </a:p>
          <a:p>
            <a:r>
              <a:rPr lang="en-US" sz="1200" b="1" dirty="0"/>
              <a:t>Caching</a:t>
            </a:r>
          </a:p>
          <a:p>
            <a:r>
              <a:rPr lang="en-US" sz="1200" b="1" dirty="0"/>
              <a:t>Firewall Services and Components</a:t>
            </a:r>
          </a:p>
          <a:p>
            <a:r>
              <a:rPr lang="en-US" sz="1200" b="1" dirty="0"/>
              <a:t>Racks</a:t>
            </a:r>
          </a:p>
          <a:p>
            <a:r>
              <a:rPr lang="en-US" sz="1200" b="1" dirty="0"/>
              <a:t>Routers</a:t>
            </a:r>
          </a:p>
          <a:p>
            <a:r>
              <a:rPr lang="en-US" sz="1200" b="1" dirty="0"/>
              <a:t>Switches</a:t>
            </a:r>
          </a:p>
          <a:p>
            <a:r>
              <a:rPr lang="en-US" sz="1200" b="1" dirty="0"/>
              <a:t>UPS/Battery Backup</a:t>
            </a:r>
          </a:p>
          <a:p>
            <a:r>
              <a:rPr lang="en-US" sz="1200" b="1" dirty="0"/>
              <a:t>Wireless Access Points (WAPs)</a:t>
            </a:r>
          </a:p>
          <a:p>
            <a:r>
              <a:rPr lang="en-US" sz="1200" b="1" dirty="0"/>
              <a:t>Wireless Controller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723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2, 5-Year Budget Caps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Each school is entitled to a pre-discount cap of $150 per student, or a minimum building cap of $9200, over a rolling 5-years</a:t>
            </a:r>
          </a:p>
          <a:p>
            <a:pPr lvl="1"/>
            <a:r>
              <a:rPr lang="en-US" dirty="0" smtClean="0"/>
              <a:t>5 years begins in first year a school is committed C2 funding</a:t>
            </a:r>
          </a:p>
          <a:p>
            <a:pPr lvl="1"/>
            <a:r>
              <a:rPr lang="en-US" dirty="0" smtClean="0"/>
              <a:t>Budgets based on maximum density of students</a:t>
            </a:r>
          </a:p>
          <a:p>
            <a:pPr lvl="1"/>
            <a:r>
              <a:rPr lang="en-US" dirty="0" smtClean="0"/>
              <a:t>Library budget is $2.30 per sq. </a:t>
            </a:r>
            <a:r>
              <a:rPr lang="en-US" dirty="0" err="1" smtClean="0"/>
              <a:t>ft</a:t>
            </a:r>
            <a:r>
              <a:rPr lang="en-US" dirty="0" smtClean="0"/>
              <a:t> ($5.00 for urban libraries)</a:t>
            </a:r>
          </a:p>
          <a:p>
            <a:r>
              <a:rPr lang="en-US" dirty="0" smtClean="0"/>
              <a:t>Money is allocated per school (not on a shared-district basis)</a:t>
            </a:r>
          </a:p>
          <a:p>
            <a:pPr lvl="1"/>
            <a:r>
              <a:rPr lang="en-US" dirty="0" smtClean="0"/>
              <a:t>Cannot move money from one school to another</a:t>
            </a:r>
          </a:p>
          <a:p>
            <a:r>
              <a:rPr lang="en-US" dirty="0" smtClean="0"/>
              <a:t>Money must be spent during funding year</a:t>
            </a:r>
          </a:p>
          <a:p>
            <a:pPr lvl="1"/>
            <a:r>
              <a:rPr lang="en-US" dirty="0" smtClean="0"/>
              <a:t>Cannot apply for full budget and spend down over multiple years</a:t>
            </a:r>
          </a:p>
          <a:p>
            <a:pPr lvl="1"/>
            <a:r>
              <a:rPr lang="en-US" dirty="0" smtClean="0"/>
              <a:t>Funding Year 2016 = 4/1/2016 – 9/30/2017</a:t>
            </a:r>
          </a:p>
          <a:p>
            <a:r>
              <a:rPr lang="en-US" dirty="0" smtClean="0"/>
              <a:t>Can use school’s entire budget in a single year or can apply in multiple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026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4B985-2772-4154-BE8B-7B9568187074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938213"/>
            <a:ext cx="818197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0702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4B985-2772-4154-BE8B-7B9568187074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566738"/>
            <a:ext cx="8181975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1295400" y="2779931"/>
            <a:ext cx="3048000" cy="22492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62400" y="21336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 the Narrative to provide further details related to your funding request.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1597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4B985-2772-4154-BE8B-7B9568187074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019175"/>
            <a:ext cx="816292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2971800" y="4191000"/>
            <a:ext cx="8382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10000" y="3333929"/>
            <a:ext cx="4572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 the State and Local Procurement Requirements box to list any bidding restrictions you want to place on vendors.  Vendors must...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724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4B985-2772-4154-BE8B-7B9568187074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771650"/>
            <a:ext cx="82391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5562600" y="3962400"/>
            <a:ext cx="2362200" cy="9144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9228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4B985-2772-4154-BE8B-7B9568187074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866900"/>
            <a:ext cx="81724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609600" y="4114800"/>
            <a:ext cx="2133600" cy="8763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629400" y="4705350"/>
            <a:ext cx="762000" cy="100965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3282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4B985-2772-4154-BE8B-7B9568187074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14600" y="2286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EPC Landing </a:t>
            </a:r>
            <a:r>
              <a:rPr lang="en-US" dirty="0" smtClean="0">
                <a:solidFill>
                  <a:srgbClr val="FF0000"/>
                </a:solidFill>
              </a:rPr>
              <a:t>Page.  </a:t>
            </a:r>
            <a:r>
              <a:rPr lang="en-US" dirty="0" smtClean="0">
                <a:solidFill>
                  <a:srgbClr val="FF0000"/>
                </a:solidFill>
              </a:rPr>
              <a:t>Click on posted Form </a:t>
            </a:r>
            <a:r>
              <a:rPr lang="en-US" dirty="0" smtClean="0">
                <a:solidFill>
                  <a:srgbClr val="FF0000"/>
                </a:solidFill>
              </a:rPr>
              <a:t>470 at the </a:t>
            </a:r>
            <a:r>
              <a:rPr lang="en-US" dirty="0" smtClean="0">
                <a:solidFill>
                  <a:srgbClr val="FF0000"/>
                </a:solidFill>
              </a:rPr>
              <a:t>bottom of page.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933450"/>
            <a:ext cx="82772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2286000" y="834583"/>
            <a:ext cx="3429000" cy="495661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9044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4B985-2772-4154-BE8B-7B9568187074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23863"/>
            <a:ext cx="8210550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796" y="2672584"/>
            <a:ext cx="14402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Copy of Form 470.  Click on Related Actions on left toolbar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4" idx="0"/>
          </p:cNvCxnSpPr>
          <p:nvPr/>
        </p:nvCxnSpPr>
        <p:spPr>
          <a:xfrm flipH="1" flipV="1">
            <a:off x="914400" y="1295400"/>
            <a:ext cx="270498" cy="137718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7358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4B985-2772-4154-BE8B-7B9568187074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76474"/>
            <a:ext cx="865250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6858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Click “Add an RFP Document” to upload related RFP amendment or document after Form 470/RFP have been posted.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4" idx="2"/>
          </p:cNvCxnSpPr>
          <p:nvPr/>
        </p:nvCxnSpPr>
        <p:spPr>
          <a:xfrm flipH="1">
            <a:off x="3657600" y="1609130"/>
            <a:ext cx="723900" cy="174367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95363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EPC Contract Wizard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Not currently available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Following screenshots are beta and will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7BC9-E8D1-42FF-A9B1-67BA535C0513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3844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See Contracts from School District’s record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12480"/>
            <a:ext cx="7924800" cy="343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495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Category 2 Funding Budget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556" y="1295400"/>
            <a:ext cx="8293443" cy="541020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Budget Cap is the </a:t>
            </a:r>
            <a:r>
              <a:rPr lang="en-US" u="sng" dirty="0" smtClean="0">
                <a:solidFill>
                  <a:srgbClr val="FF0000"/>
                </a:solidFill>
              </a:rPr>
              <a:t>pre-discount</a:t>
            </a:r>
            <a:r>
              <a:rPr lang="en-US" dirty="0" smtClean="0">
                <a:solidFill>
                  <a:srgbClr val="FF0000"/>
                </a:solidFill>
              </a:rPr>
              <a:t> price</a:t>
            </a:r>
            <a:r>
              <a:rPr lang="en-US" dirty="0" smtClean="0"/>
              <a:t>.  E-rate discounts will then apply </a:t>
            </a:r>
            <a:r>
              <a:rPr lang="en-US" dirty="0" smtClean="0">
                <a:solidFill>
                  <a:srgbClr val="FF0000"/>
                </a:solidFill>
              </a:rPr>
              <a:t>on top of </a:t>
            </a:r>
            <a:r>
              <a:rPr lang="en-US" dirty="0" smtClean="0"/>
              <a:t>the budget cap.</a:t>
            </a:r>
          </a:p>
          <a:p>
            <a:r>
              <a:rPr lang="en-US" dirty="0" smtClean="0"/>
              <a:t>In this example, district would still owe 30% non-discounted share</a:t>
            </a:r>
            <a:r>
              <a:rPr lang="en-US" dirty="0" smtClean="0"/>
              <a:t>.</a:t>
            </a:r>
          </a:p>
          <a:p>
            <a:r>
              <a:rPr lang="en-US" sz="3600" dirty="0"/>
              <a:t>C2 Budget Calculator: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hlinkClick r:id="rId2"/>
              </a:rPr>
              <a:t>http://www.fundsforlearning.com/schoolDistCalculator.php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900" i="1" dirty="0" smtClean="0"/>
          </a:p>
          <a:p>
            <a:pPr marL="0" indent="0" algn="ctr">
              <a:buNone/>
            </a:pPr>
            <a:r>
              <a:rPr lang="en-US" sz="1900" i="1" dirty="0" smtClean="0"/>
              <a:t>* Although 50 x $150 = $7,500, the minimum floor is invoked </a:t>
            </a:r>
          </a:p>
          <a:p>
            <a:pPr marL="0" indent="0" algn="ctr">
              <a:buNone/>
            </a:pPr>
            <a:r>
              <a:rPr lang="en-US" sz="1900" i="1" dirty="0" smtClean="0"/>
              <a:t>because school has less than 62 students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900913"/>
              </p:ext>
            </p:extLst>
          </p:nvPr>
        </p:nvGraphicFramePr>
        <p:xfrm>
          <a:off x="457200" y="1524000"/>
          <a:ext cx="830580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990600"/>
                <a:gridCol w="609600"/>
                <a:gridCol w="838200"/>
                <a:gridCol w="914400"/>
                <a:gridCol w="914400"/>
                <a:gridCol w="838200"/>
                <a:gridCol w="1143000"/>
              </a:tblGrid>
              <a:tr h="10744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School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 smtClean="0">
                          <a:effectLst/>
                        </a:rPr>
                        <a:t>Maximum Density Student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Count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Budget Multiplier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5-Year </a:t>
                      </a:r>
                      <a:r>
                        <a:rPr lang="en-US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Pre-Discount Budget </a:t>
                      </a: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Cap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E-rate Discount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E-rate Funding Cap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District's Share %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District's Share $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43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Plainfield Elementary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$150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$9,200*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70%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$6,440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$2,760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362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Jacksonville Middle School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105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$150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$15,750 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70%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$11,025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$4,725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362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Newville High School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325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$150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$48,750 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70%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$34,125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$14,625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08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New Contract from Drafts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7763"/>
            <a:ext cx="8686800" cy="413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8974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 Basic Information about Contract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7977188" cy="506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32984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 Copy of Contract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058" y="1143000"/>
            <a:ext cx="6616742" cy="536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57105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 Detail Questions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143000"/>
            <a:ext cx="8291512" cy="550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65987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Associate FCC Form 470 with Contract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619875" cy="580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9344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114300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en-US" dirty="0" smtClean="0"/>
              <a:t>Associate Service Provider with Contract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6240480" cy="527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44002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Contract Dates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315200" cy="525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86869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07" y="3858"/>
            <a:ext cx="8229600" cy="1143000"/>
          </a:xfrm>
        </p:spPr>
        <p:txBody>
          <a:bodyPr/>
          <a:lstStyle/>
          <a:p>
            <a:r>
              <a:rPr lang="en-US" dirty="0" smtClean="0"/>
              <a:t>Contract Extensions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4" y="990600"/>
            <a:ext cx="7469186" cy="565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96310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Pricing Confidentiality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36004"/>
            <a:ext cx="7772400" cy="557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72124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After confirmation by User, Contract Now Appears in EPC Portal Profile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881188"/>
            <a:ext cx="908526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784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Category 2 </a:t>
            </a:r>
            <a:r>
              <a:rPr lang="en-US" dirty="0" smtClean="0"/>
              <a:t>– Enrollment Anomalies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If enrollment increases, you receive benefit of extra students next </a:t>
            </a:r>
            <a:r>
              <a:rPr lang="en-US" sz="2400" dirty="0" smtClean="0"/>
              <a:t>year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If enrollment decreases, you aren’t required to pay back funds</a:t>
            </a:r>
            <a:endParaRPr lang="en-US" sz="2400" dirty="0"/>
          </a:p>
          <a:p>
            <a:r>
              <a:rPr lang="en-US" sz="2400" dirty="0" smtClean="0"/>
              <a:t>New </a:t>
            </a:r>
            <a:r>
              <a:rPr lang="en-US" sz="2400" dirty="0"/>
              <a:t>schools may </a:t>
            </a:r>
            <a:r>
              <a:rPr lang="en-US" sz="2400" dirty="0">
                <a:solidFill>
                  <a:srgbClr val="FF0000"/>
                </a:solidFill>
              </a:rPr>
              <a:t>estimate</a:t>
            </a:r>
            <a:r>
              <a:rPr lang="en-US" sz="2400" dirty="0"/>
              <a:t> the number of students who will be attending the new school and seek funding based on that </a:t>
            </a:r>
            <a:r>
              <a:rPr lang="en-US" sz="2400" dirty="0" smtClean="0"/>
              <a:t>estimate</a:t>
            </a:r>
          </a:p>
          <a:p>
            <a:pPr lvl="1"/>
            <a:r>
              <a:rPr lang="en-US" sz="2000" dirty="0" smtClean="0"/>
              <a:t>However</a:t>
            </a:r>
            <a:r>
              <a:rPr lang="en-US" sz="2000" dirty="0"/>
              <a:t>, if an applicant </a:t>
            </a:r>
            <a:r>
              <a:rPr lang="en-US" sz="2000" dirty="0">
                <a:solidFill>
                  <a:srgbClr val="FF0000"/>
                </a:solidFill>
              </a:rPr>
              <a:t>overestimates</a:t>
            </a:r>
            <a:r>
              <a:rPr lang="en-US" sz="2000" dirty="0"/>
              <a:t> the number of students who enroll in that school, it must return to USAC by the end of the next funding year any </a:t>
            </a:r>
            <a:r>
              <a:rPr lang="en-US" sz="2000" dirty="0">
                <a:solidFill>
                  <a:srgbClr val="FF0000"/>
                </a:solidFill>
              </a:rPr>
              <a:t>excess funding </a:t>
            </a:r>
            <a:r>
              <a:rPr lang="en-US" sz="2000" dirty="0"/>
              <a:t>based on the actual number of enrolled </a:t>
            </a:r>
            <a:r>
              <a:rPr lang="en-US" sz="2000" dirty="0" smtClean="0"/>
              <a:t>students</a:t>
            </a:r>
          </a:p>
          <a:p>
            <a:r>
              <a:rPr lang="en-US" sz="2400" dirty="0"/>
              <a:t>Students who attend </a:t>
            </a:r>
            <a:r>
              <a:rPr lang="en-US" sz="2400" dirty="0">
                <a:solidFill>
                  <a:srgbClr val="FF0000"/>
                </a:solidFill>
              </a:rPr>
              <a:t>multiple</a:t>
            </a:r>
            <a:r>
              <a:rPr lang="en-US" sz="2400" dirty="0"/>
              <a:t> schools, such as those that attend CTCs or Intermediate Units part-time, may be counted by </a:t>
            </a:r>
            <a:r>
              <a:rPr lang="en-US" sz="2400" dirty="0">
                <a:solidFill>
                  <a:srgbClr val="FF0000"/>
                </a:solidFill>
              </a:rPr>
              <a:t>both</a:t>
            </a:r>
            <a:r>
              <a:rPr lang="en-US" sz="2400" dirty="0"/>
              <a:t> schools in order to ensure appropriate LAN/WLAN deployment for both buildings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2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Category 2 </a:t>
            </a:r>
            <a:r>
              <a:rPr lang="en-US" dirty="0" smtClean="0"/>
              <a:t>Funding Budgets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All </a:t>
            </a:r>
            <a:r>
              <a:rPr lang="en-US" sz="2800" dirty="0"/>
              <a:t>competitive </a:t>
            </a:r>
            <a:r>
              <a:rPr lang="en-US" sz="2800" dirty="0">
                <a:solidFill>
                  <a:srgbClr val="FF0000"/>
                </a:solidFill>
              </a:rPr>
              <a:t>bidding requirements </a:t>
            </a:r>
            <a:r>
              <a:rPr lang="en-US" sz="2800" dirty="0"/>
              <a:t>will continue to apply and applicants can only apply for what they </a:t>
            </a:r>
            <a:r>
              <a:rPr lang="en-US" sz="2800" dirty="0" smtClean="0"/>
              <a:t>need</a:t>
            </a:r>
          </a:p>
          <a:p>
            <a:r>
              <a:rPr lang="en-US" sz="2800" dirty="0"/>
              <a:t>Form 471 application is required to be submitted each year 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9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20290</TotalTime>
  <Words>3735</Words>
  <Application>Microsoft Office PowerPoint</Application>
  <PresentationFormat>On-screen Show (4:3)</PresentationFormat>
  <Paragraphs>619</Paragraphs>
  <Slides>79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Office Theme</vt:lpstr>
      <vt:lpstr>E-rate Category 2 Training Workshop for PA Applicants   </vt:lpstr>
      <vt:lpstr>Agenda: Category 2</vt:lpstr>
      <vt:lpstr>Category 2 Overview</vt:lpstr>
      <vt:lpstr>Category 2 Discounts</vt:lpstr>
      <vt:lpstr>Will There Be Funding Available?</vt:lpstr>
      <vt:lpstr>Category 2, 5-Year Budget Caps</vt:lpstr>
      <vt:lpstr>Category 2 Funding Budget Example</vt:lpstr>
      <vt:lpstr>Category 2 – Enrollment Anomalies</vt:lpstr>
      <vt:lpstr>Category 2 Funding Budgets (Cont’d)</vt:lpstr>
      <vt:lpstr>Category 2 Funding Budgets - NIFs</vt:lpstr>
      <vt:lpstr>Returning $ to a Category 2 Budget</vt:lpstr>
      <vt:lpstr> Questions about Category 2 Budgets? </vt:lpstr>
      <vt:lpstr>  What’s Eligible and Not Eligible for Category 2 Funding? </vt:lpstr>
      <vt:lpstr>Category 2 Ineligible Items</vt:lpstr>
      <vt:lpstr>Category 2 Eligible Items</vt:lpstr>
      <vt:lpstr>Category 2 Eligible in FY 2015 &amp; 2016</vt:lpstr>
      <vt:lpstr>Category 2 Eligibility, etc... </vt:lpstr>
      <vt:lpstr> Questions about What’s Eligible for Category 2 Funding? </vt:lpstr>
      <vt:lpstr> Category 2 Procurement Options/Requirements</vt:lpstr>
      <vt:lpstr>E-rate Bidding Requirements</vt:lpstr>
      <vt:lpstr>Prevailing Wage Requirements</vt:lpstr>
      <vt:lpstr>Category 2 Bidding Options</vt:lpstr>
      <vt:lpstr> Using the Form 470 for Category 2 Procurements... </vt:lpstr>
      <vt:lpstr>New Form 470 for FY 2016</vt:lpstr>
      <vt:lpstr>Form 470 plus RFP</vt:lpstr>
      <vt:lpstr>Adding Addenda to RFP in EPC</vt:lpstr>
      <vt:lpstr> Let’s File a Category 2 Form 470 in EPC...  Note:  Screenshots of this filing are at the end of this PP handout for later referencing </vt:lpstr>
      <vt:lpstr> Using the PEPPM Contract and Conducting a Mini-Bid for Category 2 Procurements... </vt:lpstr>
      <vt:lpstr>Category 2 Bidding: PEPPM Mini-Bids</vt:lpstr>
      <vt:lpstr>Category 2 Bidding: PEPPM Mini-Bids</vt:lpstr>
      <vt:lpstr>Step 1: Join the PEPPM Consortium in EPC</vt:lpstr>
      <vt:lpstr>Step 1: Join the PEPPM Consortium in EPC</vt:lpstr>
      <vt:lpstr>Step 2: Create Equipment/Services List</vt:lpstr>
      <vt:lpstr>Step 3: Compose E-mail to PEPPM Vendors</vt:lpstr>
      <vt:lpstr>Step 4: Determine All Vendors in “Category”</vt:lpstr>
      <vt:lpstr>Example: PEPPM Mini-Bid Category List</vt:lpstr>
      <vt:lpstr>Step 5: Conduct Bid Evaluation</vt:lpstr>
      <vt:lpstr>Bidding:  PEPPM Bid Evaluation Example</vt:lpstr>
      <vt:lpstr>Step 6: Notify Winning Bidder/Sign Contracts</vt:lpstr>
      <vt:lpstr>PEPPM Bidding Guide</vt:lpstr>
      <vt:lpstr>PEPPM vs RFP</vt:lpstr>
      <vt:lpstr>Category 2 Bidding Timeline</vt:lpstr>
      <vt:lpstr>New EPC Contract Wizard Requirement</vt:lpstr>
      <vt:lpstr>Reminder: Keep Everything!</vt:lpstr>
      <vt:lpstr> Questions?  Note:  Post funding commitment notes follow this slide for your reference purposes.  More information on these topics will be forthcoming on the listserve after April 1.</vt:lpstr>
      <vt:lpstr>After the FCDL Arrives....</vt:lpstr>
      <vt:lpstr>Purchasing Prior to FCDL...</vt:lpstr>
      <vt:lpstr>Equipment Transfer Rules</vt:lpstr>
      <vt:lpstr>Equipment Substitution Rules</vt:lpstr>
      <vt:lpstr>New Form 471 for FY 2016</vt:lpstr>
      <vt:lpstr>Accessing EPC for 470 Postings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EPC Contract Wizard</vt:lpstr>
      <vt:lpstr>See Contracts from School District’s record</vt:lpstr>
      <vt:lpstr>Add New Contract from Drafts</vt:lpstr>
      <vt:lpstr>Add Basic Information about Contract</vt:lpstr>
      <vt:lpstr>Upload Copy of Contract</vt:lpstr>
      <vt:lpstr>Contract Detail Questions</vt:lpstr>
      <vt:lpstr>Associate FCC Form 470 with Contract</vt:lpstr>
      <vt:lpstr>Associate Service Provider with Contract</vt:lpstr>
      <vt:lpstr>Contract Dates</vt:lpstr>
      <vt:lpstr>Contract Extensions</vt:lpstr>
      <vt:lpstr>Pricing Confidentiality</vt:lpstr>
      <vt:lpstr>After confirmation by User, Contract Now Appears in EPC Portal Profile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E-rate Update and Refresher</dc:title>
  <dc:creator>Debra Kriete</dc:creator>
  <cp:lastModifiedBy>Julie Tritt Schell</cp:lastModifiedBy>
  <cp:revision>476</cp:revision>
  <cp:lastPrinted>2016-01-21T14:26:30Z</cp:lastPrinted>
  <dcterms:created xsi:type="dcterms:W3CDTF">2007-09-18T21:36:56Z</dcterms:created>
  <dcterms:modified xsi:type="dcterms:W3CDTF">2016-01-21T14:31:14Z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121985148</vt:i4>
  </property>
  <property fmtid="{D5CDD505-2E9C-101B-9397-08002B2CF9AE}" pid="3" name="_NewReviewCycle">
    <vt:lpwstr/>
  </property>
  <property fmtid="{D5CDD505-2E9C-101B-9397-08002B2CF9AE}" pid="4" name="_EmailSubject">
    <vt:lpwstr>PP from today's webinar</vt:lpwstr>
  </property>
  <property fmtid="{D5CDD505-2E9C-101B-9397-08002B2CF9AE}" pid="5" name="_AuthorEmail">
    <vt:lpwstr>jtschell@comcast.net</vt:lpwstr>
  </property>
  <property fmtid="{D5CDD505-2E9C-101B-9397-08002B2CF9AE}" pid="6" name="_AuthorEmailDisplayName">
    <vt:lpwstr>Julie Tritt Schell</vt:lpwstr>
  </property>
  <property fmtid="{D5CDD505-2E9C-101B-9397-08002B2CF9AE}" pid="7" name="_PreviousAdHocReviewCycleID">
    <vt:i4>-1039104615</vt:i4>
  </property>
</Properties>
</file>