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85" r:id="rId1"/>
  </p:sldMasterIdLst>
  <p:notesMasterIdLst>
    <p:notesMasterId r:id="rId24"/>
  </p:notesMasterIdLst>
  <p:handoutMasterIdLst>
    <p:handoutMasterId r:id="rId25"/>
  </p:handoutMasterIdLst>
  <p:sldIdLst>
    <p:sldId id="465" r:id="rId2"/>
    <p:sldId id="888" r:id="rId3"/>
    <p:sldId id="887" r:id="rId4"/>
    <p:sldId id="889" r:id="rId5"/>
    <p:sldId id="890" r:id="rId6"/>
    <p:sldId id="891" r:id="rId7"/>
    <p:sldId id="868" r:id="rId8"/>
    <p:sldId id="814" r:id="rId9"/>
    <p:sldId id="892" r:id="rId10"/>
    <p:sldId id="869" r:id="rId11"/>
    <p:sldId id="870" r:id="rId12"/>
    <p:sldId id="872" r:id="rId13"/>
    <p:sldId id="871" r:id="rId14"/>
    <p:sldId id="896" r:id="rId15"/>
    <p:sldId id="894" r:id="rId16"/>
    <p:sldId id="897" r:id="rId17"/>
    <p:sldId id="875" r:id="rId18"/>
    <p:sldId id="898" r:id="rId19"/>
    <p:sldId id="878" r:id="rId20"/>
    <p:sldId id="899" r:id="rId21"/>
    <p:sldId id="900" r:id="rId22"/>
    <p:sldId id="901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A02B"/>
    <a:srgbClr val="0000FF"/>
    <a:srgbClr val="F41837"/>
    <a:srgbClr val="33CC33"/>
    <a:srgbClr val="FF00FF"/>
    <a:srgbClr val="E7E7E7"/>
    <a:srgbClr val="800000"/>
    <a:srgbClr val="FFFF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1829" autoAdjust="0"/>
  </p:normalViewPr>
  <p:slideViewPr>
    <p:cSldViewPr>
      <p:cViewPr>
        <p:scale>
          <a:sx n="80" d="100"/>
          <a:sy n="80" d="100"/>
        </p:scale>
        <p:origin x="-787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9749"/>
    </p:cViewPr>
  </p:sorterViewPr>
  <p:notesViewPr>
    <p:cSldViewPr>
      <p:cViewPr varScale="1">
        <p:scale>
          <a:sx n="56" d="100"/>
          <a:sy n="56" d="100"/>
        </p:scale>
        <p:origin x="-2520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0" tIns="48321" rIns="96640" bIns="48321" numCol="1" anchor="t" anchorCtr="0" compatLnSpc="1">
            <a:prstTxWarp prst="textNoShape">
              <a:avLst/>
            </a:prstTxWarp>
          </a:bodyPr>
          <a:lstStyle>
            <a:lvl1pPr defTabSz="966581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0" tIns="48321" rIns="96640" bIns="48321" numCol="1" anchor="t" anchorCtr="0" compatLnSpc="1">
            <a:prstTxWarp prst="textNoShape">
              <a:avLst/>
            </a:prstTxWarp>
          </a:bodyPr>
          <a:lstStyle>
            <a:lvl1pPr algn="r" defTabSz="966581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814"/>
            <a:ext cx="3169920" cy="4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0" tIns="48321" rIns="96640" bIns="48321" numCol="1" anchor="b" anchorCtr="0" compatLnSpc="1">
            <a:prstTxWarp prst="textNoShape">
              <a:avLst/>
            </a:prstTxWarp>
          </a:bodyPr>
          <a:lstStyle>
            <a:lvl1pPr defTabSz="966581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20814"/>
            <a:ext cx="3169920" cy="4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0" tIns="48321" rIns="96640" bIns="48321" numCol="1" anchor="b" anchorCtr="0" compatLnSpc="1">
            <a:prstTxWarp prst="textNoShape">
              <a:avLst/>
            </a:prstTxWarp>
          </a:bodyPr>
          <a:lstStyle>
            <a:lvl1pPr algn="r" defTabSz="966581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D422B92B-0EE1-45CE-ACE7-C6EF15519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8212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69920" cy="4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0" tIns="48321" rIns="96640" bIns="48321" numCol="1" anchor="t" anchorCtr="0" compatLnSpc="1">
            <a:prstTxWarp prst="textNoShape">
              <a:avLst/>
            </a:prstTxWarp>
          </a:bodyPr>
          <a:lstStyle>
            <a:lvl1pPr defTabSz="96658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143587" y="0"/>
            <a:ext cx="3169920" cy="4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0" tIns="48321" rIns="96640" bIns="48321" numCol="1" anchor="t" anchorCtr="0" compatLnSpc="1">
            <a:prstTxWarp prst="textNoShape">
              <a:avLst/>
            </a:prstTxWarp>
          </a:bodyPr>
          <a:lstStyle>
            <a:lvl1pPr algn="r" defTabSz="96658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1" rIns="91420" bIns="4571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31520" y="4561227"/>
            <a:ext cx="5852160" cy="4318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0" tIns="48321" rIns="96640" bIns="483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120814"/>
            <a:ext cx="3169920" cy="4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0" tIns="48321" rIns="96640" bIns="48321" numCol="1" anchor="b" anchorCtr="0" compatLnSpc="1">
            <a:prstTxWarp prst="textNoShape">
              <a:avLst/>
            </a:prstTxWarp>
          </a:bodyPr>
          <a:lstStyle>
            <a:lvl1pPr defTabSz="96658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143587" y="9120814"/>
            <a:ext cx="3169920" cy="4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0" tIns="48321" rIns="96640" bIns="48321" numCol="1" anchor="b" anchorCtr="0" compatLnSpc="1">
            <a:prstTxWarp prst="textNoShape">
              <a:avLst/>
            </a:prstTxWarp>
          </a:bodyPr>
          <a:lstStyle>
            <a:lvl1pPr algn="r" defTabSz="96658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FB2B599-FBB0-4516-AF5F-75A4AB2BF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9574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AFBD19-B6E0-42E8-9256-B18F02CDBEA4}" type="datetime1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A5D822-F94B-4C06-B833-D5C515A8ED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42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AA41B6-09BD-4E9C-B5FF-571077E18783}" type="datetime1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B6FC5-F6BA-40F3-93A9-66C5A3275C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53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EDDFD0-FAAC-4A01-B9EC-5B261A62AF3F}" type="datetime1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7075A-45D0-4AD6-8D52-7028EA3D2D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27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304800" y="914400"/>
            <a:ext cx="83820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90538" y="6400800"/>
            <a:ext cx="8196262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Calibri" pitchFamily="34" charset="0"/>
              </a:rPr>
              <a:t>Road to Success  </a:t>
            </a:r>
            <a:r>
              <a:rPr lang="en-US" sz="1200" dirty="0" smtClean="0">
                <a:solidFill>
                  <a:schemeClr val="bg1"/>
                </a:solidFill>
                <a:latin typeface="Calibri" pitchFamily="34" charset="0"/>
              </a:rPr>
              <a:t>I  2011 Schools &amp; Libraries Fall Applicant Trainings               			            </a:t>
            </a:r>
            <a:fld id="{DC816F37-4189-402B-A997-1619F90BEBBF}" type="slidenum">
              <a:rPr lang="en-US" sz="1200" smtClean="0">
                <a:solidFill>
                  <a:schemeClr val="bg1"/>
                </a:solidFill>
                <a:latin typeface="Calibri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37338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>
            <a:lvl1pPr>
              <a:buNone/>
              <a:defRPr sz="2600" b="1">
                <a:solidFill>
                  <a:srgbClr val="0070C0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5029200" y="381000"/>
            <a:ext cx="3657600" cy="533400"/>
          </a:xfrm>
          <a:prstGeom prst="rect">
            <a:avLst/>
          </a:prstGeom>
        </p:spPr>
        <p:txBody>
          <a:bodyPr/>
          <a:lstStyle>
            <a:lvl1pPr algn="r">
              <a:buNone/>
              <a:defRPr sz="32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981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10A02B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defRPr>
                <a:solidFill>
                  <a:schemeClr val="tx2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2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2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2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63BAA8-6970-46A0-B267-81ED79DAB85F}" type="datetime1">
              <a:rPr lang="en-US" smtClean="0"/>
              <a:t>6/2/2016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D7BC9-E8D1-42FF-A9B1-67BA535C05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307939"/>
            <a:ext cx="8229600" cy="0"/>
          </a:xfrm>
          <a:prstGeom prst="line">
            <a:avLst/>
          </a:prstGeom>
          <a:ln w="25400">
            <a:solidFill>
              <a:srgbClr val="F418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335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>
                <a:solidFill>
                  <a:srgbClr val="10A02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2E05EF-6F30-4835-8464-526554482E3B}" type="datetime1">
              <a:rPr lang="en-US" smtClean="0"/>
              <a:t>6/2/2016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F1872C-F487-4AA6-8A32-6E9C9CECA6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29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10A02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8350A1-16DA-4708-BDE8-1EA7EF884D8B}" type="datetime1">
              <a:rPr lang="en-US" smtClean="0"/>
              <a:t>6/2/2016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E0E30-9F71-4708-AC8A-DD3A5789F8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43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460B96-8FB4-4017-9B89-1CB6ACD283E1}" type="datetime1">
              <a:rPr lang="en-US" smtClean="0"/>
              <a:t>6/2/2016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ABB94-B77F-48F6-9570-0DE7D0887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00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ED5DF2-08CC-4515-B006-BBDD96430279}" type="datetime1">
              <a:rPr lang="en-US" smtClean="0"/>
              <a:t>6/2/2016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96FC4-BD8B-497B-9B21-2E87DFC33B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25400">
            <a:solidFill>
              <a:srgbClr val="F418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5217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1DE30A-968A-411B-ABE0-0C57EFAEBB8D}" type="datetime1">
              <a:rPr lang="en-US" smtClean="0"/>
              <a:t>6/2/2016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985-2772-4154-BE8B-7B95681870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8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62A568-8C01-49E5-B60A-F1A79AE30072}" type="datetime1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0DD285-112F-4BF7-AA5E-0BC934F457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57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B6F3A9-66D9-4B84-A14D-4C32456CADC4}" type="datetime1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7378C-4377-4A4D-A651-3D79C8241E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98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4A32047-B1CB-405B-8774-B3E57F25267B}" type="datetime1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A36153-83E0-4DF9-806E-A700D63BB6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10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86" r:id="rId1"/>
    <p:sldLayoutId id="2147484587" r:id="rId2"/>
    <p:sldLayoutId id="2147484588" r:id="rId3"/>
    <p:sldLayoutId id="2147484589" r:id="rId4"/>
    <p:sldLayoutId id="2147484590" r:id="rId5"/>
    <p:sldLayoutId id="2147484591" r:id="rId6"/>
    <p:sldLayoutId id="2147484592" r:id="rId7"/>
    <p:sldLayoutId id="2147484593" r:id="rId8"/>
    <p:sldLayoutId id="2147484594" r:id="rId9"/>
    <p:sldLayoutId id="2147484595" r:id="rId10"/>
    <p:sldLayoutId id="2147484596" r:id="rId11"/>
    <p:sldLayoutId id="214748406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B05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e-ratecentral.com/us/DUNSLookup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nb.com/get-a-duns-number.html" TargetMode="External"/><Relationship Id="rId2" Type="http://schemas.openxmlformats.org/officeDocument/2006/relationships/hyperlink" Target="https://iupdate.dnb.com/iUpdate/companylookup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438400" y="1657603"/>
            <a:ext cx="5943600" cy="18288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4900" b="1" dirty="0" smtClean="0">
                <a:solidFill>
                  <a:srgbClr val="00B050"/>
                </a:solidFill>
              </a:rPr>
              <a:t>E-rate Form 498 (Banking Data)</a:t>
            </a:r>
            <a:br>
              <a:rPr lang="en-US" sz="4900" b="1" dirty="0" smtClean="0">
                <a:solidFill>
                  <a:srgbClr val="00B050"/>
                </a:solidFill>
              </a:rPr>
            </a:br>
            <a:r>
              <a:rPr lang="en-US" sz="4900" b="1" dirty="0" smtClean="0">
                <a:solidFill>
                  <a:srgbClr val="00B050"/>
                </a:solidFill>
              </a:rPr>
              <a:t>Filing Guide</a:t>
            </a:r>
            <a:br>
              <a:rPr lang="en-US" sz="4900" b="1" dirty="0" smtClean="0">
                <a:solidFill>
                  <a:srgbClr val="00B050"/>
                </a:solidFill>
              </a:rPr>
            </a:br>
            <a:r>
              <a:rPr lang="en-US" sz="4900" b="1" dirty="0" smtClean="0">
                <a:solidFill>
                  <a:srgbClr val="00B050"/>
                </a:solidFill>
              </a:rPr>
              <a:t/>
            </a:r>
            <a:br>
              <a:rPr lang="en-US" sz="4900" b="1" dirty="0" smtClean="0">
                <a:solidFill>
                  <a:srgbClr val="00B050"/>
                </a:solidFill>
              </a:rPr>
            </a:br>
            <a:r>
              <a:rPr lang="en-US" sz="4900" b="1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/>
            </a:r>
            <a:br>
              <a:rPr lang="en-US" dirty="0" smtClean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429000" y="4572000"/>
            <a:ext cx="4876800" cy="838200"/>
          </a:xfrm>
        </p:spPr>
        <p:txBody>
          <a:bodyPr>
            <a:noAutofit/>
          </a:bodyPr>
          <a:lstStyle/>
          <a:p>
            <a:pPr algn="r" fontAlgn="auto">
              <a:lnSpc>
                <a:spcPts val="1500"/>
              </a:lnSpc>
              <a:spcAft>
                <a:spcPts val="0"/>
              </a:spcAft>
              <a:defRPr/>
            </a:pPr>
            <a:r>
              <a:rPr lang="en-US" sz="1800" dirty="0" smtClean="0">
                <a:solidFill>
                  <a:srgbClr val="FF0000"/>
                </a:solidFill>
                <a:latin typeface="Trebuchet MS" pitchFamily="34" charset="0"/>
              </a:rPr>
              <a:t>Created by Julie Tritt Schell</a:t>
            </a:r>
          </a:p>
          <a:p>
            <a:pPr algn="r" fontAlgn="auto">
              <a:lnSpc>
                <a:spcPts val="1500"/>
              </a:lnSpc>
              <a:spcAft>
                <a:spcPts val="0"/>
              </a:spcAft>
              <a:defRPr/>
            </a:pPr>
            <a:r>
              <a:rPr lang="en-US" sz="1800" dirty="0" smtClean="0">
                <a:solidFill>
                  <a:srgbClr val="FF0000"/>
                </a:solidFill>
                <a:latin typeface="Trebuchet MS" pitchFamily="34" charset="0"/>
              </a:rPr>
              <a:t>PA E-rate Coordinator</a:t>
            </a:r>
          </a:p>
          <a:p>
            <a:pPr algn="r" fontAlgn="auto">
              <a:lnSpc>
                <a:spcPts val="1500"/>
              </a:lnSpc>
              <a:spcAft>
                <a:spcPts val="0"/>
              </a:spcAft>
              <a:defRPr/>
            </a:pPr>
            <a:r>
              <a:rPr lang="en-US" sz="1800" dirty="0" smtClean="0">
                <a:solidFill>
                  <a:srgbClr val="FF0000"/>
                </a:solidFill>
                <a:latin typeface="Trebuchet MS" pitchFamily="34" charset="0"/>
              </a:rPr>
              <a:t>May 2016</a:t>
            </a:r>
          </a:p>
          <a:p>
            <a:pPr algn="r" fontAlgn="auto">
              <a:lnSpc>
                <a:spcPts val="1500"/>
              </a:lnSpc>
              <a:spcAft>
                <a:spcPts val="0"/>
              </a:spcAft>
              <a:defRPr/>
            </a:pPr>
            <a:r>
              <a:rPr lang="en-US" sz="1800" dirty="0" smtClean="0">
                <a:solidFill>
                  <a:srgbClr val="FF0000"/>
                </a:solidFill>
                <a:latin typeface="Trebuchet MS" pitchFamily="34" charset="0"/>
              </a:rPr>
              <a:t>www.e-ratepa.org </a:t>
            </a:r>
            <a:endParaRPr lang="en-US" sz="18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EBE83D5-4B24-44C4-882C-EA4C87E05CCF}" type="slidenum">
              <a:rPr lang="en-US">
                <a:solidFill>
                  <a:srgbClr val="FFFFFF"/>
                </a:solidFill>
              </a:rPr>
              <a:pPr eaLnBrk="1" hangingPunct="1"/>
              <a:t>1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12291" name="Picture 3" descr="C:\Users\Julie\AppData\Local\Microsoft\Windows\Temporary Internet Files\Content.IE5\W7BPGXP3\dollar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71600"/>
            <a:ext cx="2667000" cy="2553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7" name="Picture 9" descr="Universal Service Administrative Company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36525"/>
            <a:ext cx="218122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1562100"/>
            <a:ext cx="778192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D7BC9-E8D1-42FF-A9B1-67BA535C051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05200" y="2209800"/>
            <a:ext cx="28956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Make up a form nickname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5350" y="4781550"/>
            <a:ext cx="2133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Fields not required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209800" y="2394466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066925" y="4305301"/>
            <a:ext cx="0" cy="380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514600" y="3733800"/>
            <a:ext cx="0" cy="9487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257800" y="4533900"/>
            <a:ext cx="306705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Federal EIN or Tax ID Number required (9 digits, no dashes)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5638800" y="4068208"/>
            <a:ext cx="0" cy="390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8500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Financial Contact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D7BC9-E8D1-42FF-A9B1-67BA535C051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124201"/>
            <a:ext cx="8229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Name entered must match a “user” in EPC</a:t>
            </a:r>
          </a:p>
          <a:p>
            <a:r>
              <a:rPr lang="en-US" dirty="0" smtClean="0"/>
              <a:t>Can be any user, even a consultant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1600200"/>
            <a:ext cx="737235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8500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ID and DUNS Numbers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D7BC9-E8D1-42FF-A9B1-67BA535C051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704975"/>
            <a:ext cx="3838311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95800" y="1533525"/>
            <a:ext cx="3429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All of these key pieces of data are required.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650611"/>
            <a:ext cx="5257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Note: The FCC Registration Number should pre-populate (note: this is not the same as the Form 471 FRN number).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14775" y="2971800"/>
            <a:ext cx="502920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“Data Universal Numbering System” number (DUNS or D-U-N-S</a:t>
            </a:r>
            <a:r>
              <a:rPr lang="en-US" sz="1600" dirty="0" smtClean="0">
                <a:solidFill>
                  <a:srgbClr val="FF0000"/>
                </a:solidFill>
              </a:rPr>
              <a:t>) is a </a:t>
            </a:r>
            <a:r>
              <a:rPr lang="en-US" sz="1600" dirty="0">
                <a:solidFill>
                  <a:srgbClr val="FF0000"/>
                </a:solidFill>
              </a:rPr>
              <a:t>proprietary system developed and regulated by Dun &amp; Bradstreet (D&amp;B) that assigns a unique numeric identifier, referred to as a "DUNS number" to a single business </a:t>
            </a:r>
            <a:r>
              <a:rPr lang="en-US" sz="1600" dirty="0" smtClean="0">
                <a:solidFill>
                  <a:srgbClr val="FF0000"/>
                </a:solidFill>
              </a:rPr>
              <a:t>entity.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990600" y="4295239"/>
            <a:ext cx="0" cy="2767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676399" y="3505200"/>
            <a:ext cx="22383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7602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Know Your DUNS Number?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easiest way to look it up is at: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e-ratecentral.com/us/DUNSLookup.asp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D7BC9-E8D1-42FF-A9B1-67BA535C051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33700"/>
            <a:ext cx="2841477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2744153"/>
            <a:ext cx="491490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399" y="4419600"/>
            <a:ext cx="276171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Enter your E-rate Billed Entity Number (BEN) and it will search/display results, if available.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1266365">
            <a:off x="2509167" y="3875991"/>
            <a:ext cx="1571891" cy="1999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6200000">
            <a:off x="1257127" y="3975471"/>
            <a:ext cx="497557" cy="1925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60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Ways to Find DUNS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You can also search </a:t>
            </a:r>
            <a:r>
              <a:rPr lang="en-US" sz="2400" dirty="0"/>
              <a:t>for your organization, by name, through D&amp;B’s online D-U-N-S database: </a:t>
            </a:r>
            <a:r>
              <a:rPr lang="en-US" sz="2400" u="sng" dirty="0">
                <a:hlinkClick r:id="rId2"/>
              </a:rPr>
              <a:t>https://iupdate.dnb.com/iUpdate/companylookup.html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Or call </a:t>
            </a:r>
            <a:r>
              <a:rPr lang="en-US" sz="2400" dirty="0"/>
              <a:t>(866) 705-5711 to speak to a </a:t>
            </a:r>
            <a:r>
              <a:rPr lang="en-US" sz="2400" dirty="0" smtClean="0"/>
              <a:t>representative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If </a:t>
            </a:r>
            <a:r>
              <a:rPr lang="en-US" sz="2400" dirty="0"/>
              <a:t>your organization does not have </a:t>
            </a:r>
            <a:r>
              <a:rPr lang="en-US" sz="2400" dirty="0" smtClean="0"/>
              <a:t>a DUNS Number, </a:t>
            </a:r>
            <a:r>
              <a:rPr lang="en-US" sz="2400" dirty="0"/>
              <a:t>you can apply online through Dun &amp; Bradstreet’s website: </a:t>
            </a:r>
            <a:r>
              <a:rPr lang="en-US" sz="2400" u="sng" dirty="0">
                <a:hlinkClick r:id="rId3"/>
              </a:rPr>
              <a:t>http://www.dnb.com/get-a-duns-number.html</a:t>
            </a:r>
            <a:r>
              <a:rPr lang="en-US" sz="2400" dirty="0"/>
              <a:t>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D7BC9-E8D1-42FF-A9B1-67BA535C051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10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971800"/>
            <a:ext cx="638175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Remittance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If the Remittance Contact is the same as the General Financial Contact on the previous page, check the “Yes” box and data will be prepopulated below.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D7BC9-E8D1-42FF-A9B1-67BA535C051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590800" y="2438400"/>
            <a:ext cx="33528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4276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Remittance 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Remittance Contact will receive e-mail notifications when funds have been transferred into the applicant’s bank account</a:t>
            </a:r>
          </a:p>
          <a:p>
            <a:pPr lvl="1"/>
            <a:r>
              <a:rPr lang="en-US" sz="1600" dirty="0" smtClean="0"/>
              <a:t>Note:  The BEAR Contact Person also will receive confirmation that the BEAR has been approved (via paper until an e-mail notification process has been established)</a:t>
            </a:r>
          </a:p>
          <a:p>
            <a:r>
              <a:rPr lang="en-US" sz="2000" dirty="0" smtClean="0"/>
              <a:t>If </a:t>
            </a:r>
            <a:r>
              <a:rPr lang="en-US" sz="2000" dirty="0"/>
              <a:t>the Remittance Contact is </a:t>
            </a:r>
            <a:r>
              <a:rPr lang="en-US" sz="2000" dirty="0" smtClean="0"/>
              <a:t>NOT the </a:t>
            </a:r>
            <a:r>
              <a:rPr lang="en-US" sz="2000" dirty="0"/>
              <a:t>same as the General Financial Contact on the previous page, </a:t>
            </a:r>
            <a:r>
              <a:rPr lang="en-US" sz="2000" dirty="0" smtClean="0"/>
              <a:t>don’t check “</a:t>
            </a:r>
            <a:r>
              <a:rPr lang="en-US" sz="2000" dirty="0"/>
              <a:t>yes” box and </a:t>
            </a:r>
            <a:r>
              <a:rPr lang="en-US" sz="2000" dirty="0" smtClean="0"/>
              <a:t>enter the data below.  </a:t>
            </a:r>
            <a:r>
              <a:rPr lang="en-US" sz="2000" i="1" dirty="0" smtClean="0"/>
              <a:t>Note:  The Remittance Contact does NOT have to be a user in EPC.</a:t>
            </a:r>
            <a:endParaRPr lang="en-US" sz="2000" i="1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D7BC9-E8D1-42FF-A9B1-67BA535C051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97385"/>
            <a:ext cx="5334000" cy="2960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7329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D7BC9-E8D1-42FF-A9B1-67BA535C051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7916795" cy="1508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76400" y="4114800"/>
            <a:ext cx="60198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Be 100% certain that the Bank Transit Number and Your Account Number are accurate and placed in the correct fields.</a:t>
            </a:r>
          </a:p>
          <a:p>
            <a:pPr algn="ctr"/>
            <a:r>
              <a:rPr lang="en-US" i="1" dirty="0" smtClean="0">
                <a:solidFill>
                  <a:srgbClr val="FF0000"/>
                </a:solidFill>
              </a:rPr>
              <a:t>The order of these fields is reversed from how these items are commonly displayed.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352800"/>
            <a:ext cx="3352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This is your </a:t>
            </a:r>
            <a:r>
              <a:rPr lang="en-US" b="1" dirty="0" smtClean="0">
                <a:solidFill>
                  <a:srgbClr val="FF0000"/>
                </a:solidFill>
              </a:rPr>
              <a:t>Bank’s</a:t>
            </a:r>
            <a:r>
              <a:rPr lang="en-US" dirty="0" smtClean="0">
                <a:solidFill>
                  <a:srgbClr val="FF0000"/>
                </a:solidFill>
              </a:rPr>
              <a:t> Transit #.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2743200"/>
            <a:ext cx="3429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This is your </a:t>
            </a:r>
            <a:r>
              <a:rPr lang="en-US" b="1" dirty="0" smtClean="0">
                <a:solidFill>
                  <a:srgbClr val="FF0000"/>
                </a:solidFill>
              </a:rPr>
              <a:t>Account</a:t>
            </a:r>
            <a:r>
              <a:rPr lang="en-US" dirty="0" smtClean="0">
                <a:solidFill>
                  <a:srgbClr val="FF0000"/>
                </a:solidFill>
              </a:rPr>
              <a:t> Number.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160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ts val="3800"/>
              </a:lnSpc>
            </a:pPr>
            <a:r>
              <a:rPr lang="en-US" dirty="0"/>
              <a:t>More Than 1 BEN Connected to </a:t>
            </a:r>
            <a:r>
              <a:rPr lang="en-US" dirty="0" smtClean="0"/>
              <a:t>the Same Bank </a:t>
            </a:r>
            <a:r>
              <a:rPr lang="en-US" dirty="0"/>
              <a:t>Account?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If your school or library has more than one Billed Entity connected to this bank account, you can list that additional BEN number here.</a:t>
            </a:r>
          </a:p>
          <a:p>
            <a:r>
              <a:rPr lang="en-US" sz="2400" dirty="0" smtClean="0"/>
              <a:t>Most applicants will leave this blank.  Many IUs will use this field.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D7BC9-E8D1-42FF-A9B1-67BA535C051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896" y="3705225"/>
            <a:ext cx="6448663" cy="233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460896" y="5105400"/>
            <a:ext cx="2958704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06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School or Library Official completed the form, they can click on</a:t>
            </a:r>
          </a:p>
          <a:p>
            <a:r>
              <a:rPr lang="en-US" dirty="0" smtClean="0"/>
              <a:t>If a General Financial Contact completed the form, they must click 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D7BC9-E8D1-42FF-A9B1-67BA535C051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124201"/>
            <a:ext cx="1981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3929" y="2108630"/>
            <a:ext cx="2004071" cy="616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188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the Form 498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Beginning July 1, 2016, </a:t>
            </a:r>
            <a:r>
              <a:rPr lang="en-US" sz="2400" i="1" dirty="0" smtClean="0"/>
              <a:t>all</a:t>
            </a:r>
            <a:r>
              <a:rPr lang="en-US" sz="2400" dirty="0" smtClean="0"/>
              <a:t> E-rate BEAR reimbursements will be sent via ACH (Automated Clearing House) directly to the school or library’s bank account</a:t>
            </a:r>
          </a:p>
          <a:p>
            <a:r>
              <a:rPr lang="en-US" sz="2400" dirty="0" smtClean="0"/>
              <a:t>The Form 498 identifies the bank and account information where the BEAR reimbursements should be electronically deposited</a:t>
            </a:r>
          </a:p>
          <a:p>
            <a:r>
              <a:rPr lang="en-US" sz="2400" dirty="0" smtClean="0"/>
              <a:t>It’s a simple form to complete, but must be certified before any BEARs can be submitted to USAC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D7BC9-E8D1-42FF-A9B1-67BA535C051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1266" name="Picture 2" descr="C:\Users\Julie\AppData\Local\Microsoft\Windows\Temporary Internet Files\Content.IE5\AYPTI3YY\money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457200" cy="4572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Picture 2" descr="C:\Users\Julie\AppData\Local\Microsoft\Windows\Temporary Internet Files\Content.IE5\AYPTI3YY\money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43200"/>
            <a:ext cx="457200" cy="4572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2" descr="C:\Users\Julie\AppData\Local\Microsoft\Windows\Temporary Internet Files\Content.IE5\AYPTI3YY\money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0"/>
            <a:ext cx="457200" cy="4572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714281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USAC Verification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After the 498 is certified, USAC will e-mail the General Financial Contact and ask proof of the bank account information which can be either: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>
                <a:solidFill>
                  <a:srgbClr val="FF0000"/>
                </a:solidFill>
              </a:rPr>
              <a:t>clear image of a voided check, or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>
                <a:solidFill>
                  <a:srgbClr val="FF0000"/>
                </a:solidFill>
              </a:rPr>
              <a:t>statement from your financial institution that includes the bank name and your account </a:t>
            </a:r>
            <a:r>
              <a:rPr lang="en-US" dirty="0" smtClean="0">
                <a:solidFill>
                  <a:srgbClr val="FF0000"/>
                </a:solidFill>
              </a:rPr>
              <a:t>number</a:t>
            </a:r>
          </a:p>
          <a:p>
            <a:r>
              <a:rPr lang="en-US" dirty="0" smtClean="0"/>
              <a:t>Fax </a:t>
            </a:r>
            <a:r>
              <a:rPr lang="en-US" dirty="0"/>
              <a:t>the requested documentation to </a:t>
            </a:r>
            <a:r>
              <a:rPr lang="en-US" b="1" dirty="0"/>
              <a:t>(888) </a:t>
            </a:r>
            <a:r>
              <a:rPr lang="en-US" b="1" dirty="0" smtClean="0"/>
              <a:t>637-6226</a:t>
            </a:r>
            <a:endParaRPr lang="en-US" dirty="0"/>
          </a:p>
          <a:p>
            <a:r>
              <a:rPr lang="en-US" dirty="0" smtClean="0"/>
              <a:t>Include on cover sheet: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Attn: Form </a:t>
            </a:r>
            <a:r>
              <a:rPr lang="en-US" dirty="0">
                <a:solidFill>
                  <a:srgbClr val="FF0000"/>
                </a:solidFill>
              </a:rPr>
              <a:t>498 Processing </a:t>
            </a:r>
            <a:r>
              <a:rPr lang="en-US" dirty="0" smtClean="0">
                <a:solidFill>
                  <a:srgbClr val="FF0000"/>
                </a:solidFill>
              </a:rPr>
              <a:t>Team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Name of Billed Entity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Billed Entity Number</a:t>
            </a:r>
          </a:p>
          <a:p>
            <a:pPr lvl="1"/>
            <a:endParaRPr lang="en-US" dirty="0"/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D7BC9-E8D1-42FF-A9B1-67BA535C051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6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USAC Verification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After bank account proof is sent to USAC, USAC will e-mail you a Form 498 Filer ID</a:t>
            </a:r>
          </a:p>
          <a:p>
            <a:r>
              <a:rPr lang="en-US" sz="2800" dirty="0" smtClean="0"/>
              <a:t>After receiving this e-mail, you may file your Form 472 BEAR and the reimbursements will be deposited directly into your bank account</a:t>
            </a:r>
          </a:p>
          <a:p>
            <a:r>
              <a:rPr lang="en-US" sz="2800" dirty="0" smtClean="0"/>
              <a:t>Both the Form 498 Remittance Contact and the Form 486 Contact will receive copies of the BEAR Approval Letter/Remittance Statements after the BEAR has been approved which will look like this: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D7BC9-E8D1-42FF-A9B1-67BA535C051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3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 Form Remittance Statement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985-2772-4154-BE8B-7B956818707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028700"/>
            <a:ext cx="6093657" cy="567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665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Submit the Form 498?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EPC User Permission Settings dictate who can create/submit the Form 498</a:t>
            </a:r>
          </a:p>
          <a:p>
            <a:pPr lvl="1"/>
            <a:r>
              <a:rPr lang="en-US" dirty="0" smtClean="0"/>
              <a:t>“School </a:t>
            </a:r>
            <a:r>
              <a:rPr lang="en-US" dirty="0"/>
              <a:t>or Library </a:t>
            </a:r>
            <a:r>
              <a:rPr lang="en-US" dirty="0" smtClean="0"/>
              <a:t>Officials” </a:t>
            </a:r>
            <a:r>
              <a:rPr lang="en-US" dirty="0"/>
              <a:t>can start, complete, submit, certify, modify, and deactivate Forms </a:t>
            </a:r>
            <a:r>
              <a:rPr lang="en-US" dirty="0" smtClean="0"/>
              <a:t>498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Important:  Consultants </a:t>
            </a:r>
            <a:r>
              <a:rPr lang="en-US" u="sng" dirty="0">
                <a:solidFill>
                  <a:srgbClr val="FF0000"/>
                </a:solidFill>
              </a:rPr>
              <a:t>cannot</a:t>
            </a:r>
            <a:r>
              <a:rPr lang="en-US" dirty="0">
                <a:solidFill>
                  <a:srgbClr val="FF0000"/>
                </a:solidFill>
              </a:rPr>
              <a:t> be designated as “School or Library Officials”</a:t>
            </a:r>
          </a:p>
          <a:p>
            <a:pPr lvl="1"/>
            <a:r>
              <a:rPr lang="en-US" dirty="0" smtClean="0"/>
              <a:t>“General </a:t>
            </a:r>
            <a:r>
              <a:rPr lang="en-US" dirty="0"/>
              <a:t>Financial </a:t>
            </a:r>
            <a:r>
              <a:rPr lang="en-US" dirty="0" smtClean="0"/>
              <a:t>Contacts” </a:t>
            </a:r>
            <a:r>
              <a:rPr lang="en-US" dirty="0"/>
              <a:t>can start, complete, and submit Forms 498, </a:t>
            </a:r>
            <a:r>
              <a:rPr lang="en-US" u="sng" dirty="0"/>
              <a:t>but cannot certify</a:t>
            </a:r>
            <a:r>
              <a:rPr lang="en-US" dirty="0"/>
              <a:t> new or updated Forms 498 or deactivate existing Forms </a:t>
            </a:r>
            <a:r>
              <a:rPr lang="en-US" dirty="0" smtClean="0"/>
              <a:t>498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Consultants </a:t>
            </a:r>
            <a:r>
              <a:rPr lang="en-US" u="sng" dirty="0" smtClean="0">
                <a:solidFill>
                  <a:srgbClr val="FF0000"/>
                </a:solidFill>
              </a:rPr>
              <a:t>CAN</a:t>
            </a:r>
            <a:r>
              <a:rPr lang="en-US" dirty="0" smtClean="0">
                <a:solidFill>
                  <a:srgbClr val="FF0000"/>
                </a:solidFill>
              </a:rPr>
              <a:t> be </a:t>
            </a:r>
            <a:r>
              <a:rPr lang="en-US" dirty="0">
                <a:solidFill>
                  <a:srgbClr val="FF0000"/>
                </a:solidFill>
              </a:rPr>
              <a:t>designated as </a:t>
            </a:r>
            <a:r>
              <a:rPr lang="en-US" dirty="0" smtClean="0">
                <a:solidFill>
                  <a:srgbClr val="FF0000"/>
                </a:solidFill>
              </a:rPr>
              <a:t>“General Financial Contacts” and may draft the Form, but it must be sent to a School or Library Official for submission/certification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D7BC9-E8D1-42FF-A9B1-67BA535C051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17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You’ll Need...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of General Financial Contact</a:t>
            </a:r>
          </a:p>
          <a:p>
            <a:r>
              <a:rPr lang="en-US" dirty="0" smtClean="0"/>
              <a:t>Name of Remittance Contact</a:t>
            </a:r>
          </a:p>
          <a:p>
            <a:r>
              <a:rPr lang="en-US" dirty="0" smtClean="0"/>
              <a:t>Name of Bank</a:t>
            </a:r>
          </a:p>
          <a:p>
            <a:r>
              <a:rPr lang="en-US" dirty="0" smtClean="0"/>
              <a:t>School or Library’s Federal EIN Number</a:t>
            </a:r>
          </a:p>
          <a:p>
            <a:r>
              <a:rPr lang="en-US" dirty="0" smtClean="0"/>
              <a:t>DUN and Bradstreet Number (DUNS)</a:t>
            </a:r>
          </a:p>
          <a:p>
            <a:pPr lvl="1"/>
            <a:r>
              <a:rPr lang="en-US" dirty="0" smtClean="0"/>
              <a:t>Look-up tool available</a:t>
            </a:r>
          </a:p>
          <a:p>
            <a:r>
              <a:rPr lang="en-US" dirty="0" smtClean="0"/>
              <a:t>Financial Institution Account Number for ACH</a:t>
            </a:r>
          </a:p>
          <a:p>
            <a:r>
              <a:rPr lang="en-US" dirty="0" smtClean="0"/>
              <a:t>ACH Financial Institution Transit Number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D7BC9-E8D1-42FF-A9B1-67BA535C051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20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Verify </a:t>
            </a:r>
            <a:r>
              <a:rPr lang="en-US" dirty="0" smtClean="0"/>
              <a:t>Who Has Permission to </a:t>
            </a:r>
            <a:r>
              <a:rPr lang="en-US" dirty="0"/>
              <a:t>Create Form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D7BC9-E8D1-42FF-A9B1-67BA535C051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From your EPC Landing Page: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19400"/>
            <a:ext cx="70231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09600" y="4724400"/>
            <a:ext cx="18288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238375" y="2552700"/>
            <a:ext cx="1752600" cy="213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21150" y="2286000"/>
            <a:ext cx="24320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Click on District Name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26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075" y="2948940"/>
            <a:ext cx="50101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Has Permission to Create the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Select ‘Related Actions’ from left toolbar, then ‘Manage User Permissions’ from Lightning Bolt 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D7BC9-E8D1-42FF-A9B1-67BA535C051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94635"/>
            <a:ext cx="193357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90525" y="3834765"/>
            <a:ext cx="1828800" cy="2409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95799" y="4118610"/>
            <a:ext cx="4495801" cy="6019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86000" y="3920015"/>
            <a:ext cx="1743075" cy="3471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708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498 Permissions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D7BC9-E8D1-42FF-A9B1-67BA535C051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8796796" cy="268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4690170"/>
            <a:ext cx="37338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All users in your EPC portal will be shown here, along with their permissions for each form.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4648200"/>
            <a:ext cx="37338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To Draft </a:t>
            </a:r>
            <a:r>
              <a:rPr lang="en-US" u="sng" dirty="0" smtClean="0">
                <a:solidFill>
                  <a:srgbClr val="FF0000"/>
                </a:solidFill>
              </a:rPr>
              <a:t>and</a:t>
            </a:r>
            <a:r>
              <a:rPr lang="en-US" dirty="0" smtClean="0">
                <a:solidFill>
                  <a:srgbClr val="FF0000"/>
                </a:solidFill>
              </a:rPr>
              <a:t> Submit form, permission must be “School or Library Official.”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To Draft form only, permission will be set to “General Financial Contact.”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91400" y="3464718"/>
            <a:ext cx="1600200" cy="7381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838200" y="4202906"/>
            <a:ext cx="0" cy="3690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7010400" y="4202906"/>
            <a:ext cx="304800" cy="3690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8500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723900" y="1676400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Let’s Complete a Form 498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895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3200400"/>
            <a:ext cx="7239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86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 498  in EPC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Select Related Actions from left toolbar, then Create Form 498 from Lightning Bolt list (it’s near the bottom of the list)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D7BC9-E8D1-42FF-A9B1-67BA535C051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0"/>
            <a:ext cx="193357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171" y="3048000"/>
            <a:ext cx="516033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400050" y="4075748"/>
            <a:ext cx="1828800" cy="2771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95800" y="3648075"/>
            <a:ext cx="4343399" cy="4876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466974" y="3891915"/>
            <a:ext cx="1647826" cy="3224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690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22588</TotalTime>
  <Words>1031</Words>
  <Application>Microsoft Office PowerPoint</Application>
  <PresentationFormat>On-screen Show (4:3)</PresentationFormat>
  <Paragraphs>110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E-rate Form 498 (Banking Data) Filing Guide    </vt:lpstr>
      <vt:lpstr>Purpose of the Form 498</vt:lpstr>
      <vt:lpstr>Who Can Submit the Form 498?</vt:lpstr>
      <vt:lpstr>Information You’ll Need...</vt:lpstr>
      <vt:lpstr>Verify Who Has Permission to Create Form</vt:lpstr>
      <vt:lpstr>Who Has Permission to Create the Form</vt:lpstr>
      <vt:lpstr>Identifying 498 Permissions</vt:lpstr>
      <vt:lpstr>Let’s Complete a Form 498</vt:lpstr>
      <vt:lpstr>Finding the Form 498  in EPC</vt:lpstr>
      <vt:lpstr>General Information</vt:lpstr>
      <vt:lpstr>General Financial Contact</vt:lpstr>
      <vt:lpstr>Federal ID and DUNS Numbers</vt:lpstr>
      <vt:lpstr>Don’t Know Your DUNS Number?</vt:lpstr>
      <vt:lpstr>Other Ways to Find DUNS Number</vt:lpstr>
      <vt:lpstr>Remittance Contact</vt:lpstr>
      <vt:lpstr>Remittance Contact</vt:lpstr>
      <vt:lpstr>Financial Information</vt:lpstr>
      <vt:lpstr>More Than 1 BEN Connected to the Same Bank Account?</vt:lpstr>
      <vt:lpstr>Certifying</vt:lpstr>
      <vt:lpstr>USAC Verification Process</vt:lpstr>
      <vt:lpstr>USAC Verification Process</vt:lpstr>
      <vt:lpstr>BEAR Form Remittance Statement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E-rate Update and Refresher</dc:title>
  <dc:creator>Debra Kriete</dc:creator>
  <cp:lastModifiedBy>Julie Tritt Schell</cp:lastModifiedBy>
  <cp:revision>559</cp:revision>
  <cp:lastPrinted>2016-04-04T15:13:22Z</cp:lastPrinted>
  <dcterms:created xsi:type="dcterms:W3CDTF">2007-09-18T21:36:56Z</dcterms:created>
  <dcterms:modified xsi:type="dcterms:W3CDTF">2016-06-02T13:29:58Z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-641186434</vt:i4>
  </property>
  <property fmtid="{D5CDD505-2E9C-101B-9397-08002B2CF9AE}" pid="3" name="_NewReviewCycle">
    <vt:lpwstr/>
  </property>
  <property fmtid="{D5CDD505-2E9C-101B-9397-08002B2CF9AE}" pid="4" name="_EmailSubject">
    <vt:lpwstr>Updates to Form 498 Banking Data Filing Guide</vt:lpwstr>
  </property>
  <property fmtid="{D5CDD505-2E9C-101B-9397-08002B2CF9AE}" pid="5" name="_AuthorEmail">
    <vt:lpwstr>jtschell@comcast.net</vt:lpwstr>
  </property>
  <property fmtid="{D5CDD505-2E9C-101B-9397-08002B2CF9AE}" pid="6" name="_AuthorEmailDisplayName">
    <vt:lpwstr>Julie Tritt Schell</vt:lpwstr>
  </property>
  <property fmtid="{D5CDD505-2E9C-101B-9397-08002B2CF9AE}" pid="7" name="_PreviousAdHocReviewCycleID">
    <vt:i4>-1039104615</vt:i4>
  </property>
</Properties>
</file>