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4" r:id="rId2"/>
    <p:sldId id="337" r:id="rId3"/>
    <p:sldId id="271" r:id="rId4"/>
    <p:sldId id="272" r:id="rId5"/>
    <p:sldId id="273" r:id="rId6"/>
    <p:sldId id="274" r:id="rId7"/>
    <p:sldId id="276" r:id="rId8"/>
    <p:sldId id="277" r:id="rId9"/>
    <p:sldId id="278" r:id="rId10"/>
    <p:sldId id="279" r:id="rId11"/>
    <p:sldId id="288" r:id="rId12"/>
    <p:sldId id="289" r:id="rId13"/>
    <p:sldId id="290" r:id="rId14"/>
    <p:sldId id="294" r:id="rId15"/>
    <p:sldId id="296" r:id="rId16"/>
    <p:sldId id="297" r:id="rId17"/>
    <p:sldId id="302" r:id="rId18"/>
    <p:sldId id="304" r:id="rId19"/>
    <p:sldId id="305" r:id="rId20"/>
    <p:sldId id="306" r:id="rId21"/>
    <p:sldId id="307" r:id="rId22"/>
    <p:sldId id="309" r:id="rId23"/>
    <p:sldId id="310" r:id="rId24"/>
    <p:sldId id="311" r:id="rId25"/>
    <p:sldId id="313" r:id="rId26"/>
    <p:sldId id="317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147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6540D4-7790-4037-A228-DCBEC351DB08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AEEFB4-99B3-4D0D-B74B-0DAA809E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5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1E47-B109-446C-9E0B-79AA348617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1E47-B109-446C-9E0B-79AA348617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1E47-B109-446C-9E0B-79AA348617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7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FBF-1A8B-40E7-B370-058D1A1AFB1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305-1454-4AE6-AD7D-55E20F85A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4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FBF-1A8B-40E7-B370-058D1A1AFB1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305-1454-4AE6-AD7D-55E20F85A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0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FBF-1A8B-40E7-B370-058D1A1AFB1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305-1454-4AE6-AD7D-55E20F85A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3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FBF-1A8B-40E7-B370-058D1A1AFB1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305-1454-4AE6-AD7D-55E20F85A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FBF-1A8B-40E7-B370-058D1A1AFB1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305-1454-4AE6-AD7D-55E20F85A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7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FBF-1A8B-40E7-B370-058D1A1AFB1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305-1454-4AE6-AD7D-55E20F85A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1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FBF-1A8B-40E7-B370-058D1A1AFB1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305-1454-4AE6-AD7D-55E20F85A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1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FBF-1A8B-40E7-B370-058D1A1AFB1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305-1454-4AE6-AD7D-55E20F85A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FBF-1A8B-40E7-B370-058D1A1AFB1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305-1454-4AE6-AD7D-55E20F85A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7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FBF-1A8B-40E7-B370-058D1A1AFB1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305-1454-4AE6-AD7D-55E20F85A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FBF-1A8B-40E7-B370-058D1A1AFB1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305-1454-4AE6-AD7D-55E20F85A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B1FBF-1A8B-40E7-B370-058D1A1AFB1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F305-1454-4AE6-AD7D-55E20F85A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571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Completing the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Contracts Module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for PEPPM-Generated Contracts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841171" y="304800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 dirty="0" smtClean="0">
                <a:solidFill>
                  <a:srgbClr val="FF0000"/>
                </a:solidFill>
              </a:rPr>
              <a:t>Complete this task BEFORE beginning a Form 471.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71600" y="2895600"/>
            <a:ext cx="662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5334000"/>
            <a:ext cx="6400800" cy="762000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ts val="1500"/>
              </a:lnSpc>
            </a:pPr>
            <a:r>
              <a:rPr lang="en-US" sz="2400" dirty="0" smtClean="0"/>
              <a:t>Julie Tritt Schell</a:t>
            </a:r>
          </a:p>
          <a:p>
            <a:pPr algn="r">
              <a:lnSpc>
                <a:spcPts val="1500"/>
              </a:lnSpc>
            </a:pPr>
            <a:r>
              <a:rPr lang="en-US" sz="2400" dirty="0" smtClean="0"/>
              <a:t>PA E-rate Coordinator</a:t>
            </a:r>
          </a:p>
          <a:p>
            <a:pPr algn="r">
              <a:lnSpc>
                <a:spcPts val="1500"/>
              </a:lnSpc>
            </a:pPr>
            <a:r>
              <a:rPr lang="en-US" sz="2400" dirty="0" smtClean="0"/>
              <a:t>October </a:t>
            </a:r>
            <a:r>
              <a:rPr lang="en-US" sz="2400" dirty="0" smtClean="0"/>
              <a:t>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447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81000" y="5486400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      ① If you chose “Yes”, use the “Browse …” button to locate your contract. Give the system a second to upload the file.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5543709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78" y="609600"/>
            <a:ext cx="6014244" cy="462299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616132" y="4419600"/>
            <a:ext cx="1060268" cy="102511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Contract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4010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16" y="582244"/>
            <a:ext cx="6054784" cy="519291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31616" y="3240087"/>
            <a:ext cx="4174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      ② Add a description if you wish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7817" y="3297396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6633368" y="3561034"/>
            <a:ext cx="451825" cy="8585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86032" y="5715000"/>
            <a:ext cx="53765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      ③ Repeat the process for any additional documents associated with this contract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234" y="5772309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170220" y="6063019"/>
            <a:ext cx="33641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      ④ Click on the “Save &amp; Continue” button to proceed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6421" y="6120328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 flipV="1">
            <a:off x="7238999" y="5726467"/>
            <a:ext cx="225208" cy="44520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Contract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9045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46907" y="5486400"/>
            <a:ext cx="7963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      ① </a:t>
            </a:r>
            <a:r>
              <a:rPr lang="en-US" altLang="en-US" dirty="0">
                <a:solidFill>
                  <a:srgbClr val="FF0000"/>
                </a:solidFill>
              </a:rPr>
              <a:t>If you </a:t>
            </a:r>
            <a:r>
              <a:rPr lang="en-US" altLang="en-US" dirty="0" smtClean="0">
                <a:solidFill>
                  <a:srgbClr val="FF0000"/>
                </a:solidFill>
              </a:rPr>
              <a:t>chose </a:t>
            </a:r>
            <a:r>
              <a:rPr lang="en-US" altLang="en-US" dirty="0">
                <a:solidFill>
                  <a:srgbClr val="FF0000"/>
                </a:solidFill>
              </a:rPr>
              <a:t>“No</a:t>
            </a:r>
            <a:r>
              <a:rPr lang="en-US" altLang="en-US" dirty="0" smtClean="0">
                <a:solidFill>
                  <a:srgbClr val="FF0000"/>
                </a:solidFill>
              </a:rPr>
              <a:t>”, click on the “Save &amp; Continue” button to proceed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108" y="5543708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646612"/>
            <a:ext cx="7277100" cy="443556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7010400" y="4990036"/>
            <a:ext cx="685800" cy="57256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Contract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1890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57237"/>
            <a:ext cx="7753350" cy="515358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 smtClean="0">
                <a:solidFill>
                  <a:schemeClr val="tx2"/>
                </a:solidFill>
              </a:rPr>
              <a:t>Contract Information</a:t>
            </a:r>
            <a:endParaRPr lang="en-US" altLang="en-US" sz="3200" b="1" dirty="0">
              <a:solidFill>
                <a:schemeClr val="tx2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352800" y="3581400"/>
            <a:ext cx="5334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⑤ For PEPPM-generated contracts, select “Yes,” this is based on a State Master Contract. 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566429"/>
            <a:ext cx="2526513" cy="66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H="1" flipV="1">
            <a:off x="1676399" y="3915451"/>
            <a:ext cx="167639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7" y="4419600"/>
            <a:ext cx="2497916" cy="65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1676398" y="4746508"/>
            <a:ext cx="167639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494314" y="4608063"/>
            <a:ext cx="40606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⑥ For PEPPM-generated contracts, select “Yes,” there were multiple vendors awarded contracts. 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2738" y="60960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⑦ Click </a:t>
            </a:r>
            <a:r>
              <a:rPr lang="en-US" altLang="en-US" dirty="0">
                <a:solidFill>
                  <a:srgbClr val="FF0000"/>
                </a:solidFill>
              </a:rPr>
              <a:t>on </a:t>
            </a:r>
            <a:r>
              <a:rPr lang="en-US" altLang="en-US" dirty="0" smtClean="0">
                <a:solidFill>
                  <a:srgbClr val="FF0000"/>
                </a:solidFill>
              </a:rPr>
              <a:t>the “Save &amp; Continue” button to </a:t>
            </a:r>
            <a:r>
              <a:rPr lang="en-US" altLang="en-US" dirty="0">
                <a:solidFill>
                  <a:srgbClr val="FF0000"/>
                </a:solidFill>
              </a:rPr>
              <a:t>continue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7551736" y="5791200"/>
            <a:ext cx="68263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01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80" y="733423"/>
            <a:ext cx="7277100" cy="490337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Contract Information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76600" y="4423524"/>
            <a:ext cx="3581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① Determine if you piggy backed off someone else’s contract. Most likely, the answer is “No.”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5651" y="4485080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 flipV="1">
            <a:off x="2583178" y="4608190"/>
            <a:ext cx="3679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05126" y="5791201"/>
            <a:ext cx="41864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② Click on the “Save &amp; Continue” button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4177" y="5852756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7225936" y="5562600"/>
            <a:ext cx="317863" cy="29015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330461" y="3408792"/>
            <a:ext cx="4611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For PEPPM-generated contracts, the answer is “No.”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2596235" y="3731957"/>
            <a:ext cx="449415" cy="353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5651" y="3603183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62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9" y="1295400"/>
            <a:ext cx="8448675" cy="35528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 smtClean="0">
                <a:solidFill>
                  <a:schemeClr val="tx2"/>
                </a:solidFill>
              </a:rPr>
              <a:t>Establishing Form 470</a:t>
            </a:r>
            <a:endParaRPr lang="en-US" altLang="en-US" sz="3200" b="1" dirty="0">
              <a:solidFill>
                <a:schemeClr val="tx2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200" y="5010664"/>
            <a:ext cx="6322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① Click </a:t>
            </a:r>
            <a:r>
              <a:rPr lang="en-US" altLang="en-US" dirty="0" smtClean="0">
                <a:solidFill>
                  <a:srgbClr val="FF0000"/>
                </a:solidFill>
              </a:rPr>
              <a:t>on the “Yes” button to indicate you posted a Form 470.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9" y="3352800"/>
            <a:ext cx="2526513" cy="66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1295399" y="3810000"/>
            <a:ext cx="1904998" cy="1183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27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1" y="609600"/>
            <a:ext cx="7218734" cy="616873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Establishing Form 470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352800" y="2743200"/>
            <a:ext cx="4186474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② Enter the number of bids received during your PEPPM Mini-Bid procurement.  It’s important that you get this right in case you are ever asked during PIA or in an audit to supply the winning and losing bids.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3581400" y="2286000"/>
            <a:ext cx="3810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1" y="3066643"/>
            <a:ext cx="1965729" cy="51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215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742950"/>
            <a:ext cx="8439150" cy="50482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74794" y="4230469"/>
            <a:ext cx="3274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① Enter the Form 470 Number. 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Establishing Form 470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79149" y="5943599"/>
            <a:ext cx="41864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② Click on the “Save &amp; Continue” button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8200" y="6005154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4802776" y="3684030"/>
            <a:ext cx="150223" cy="5565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43845" y="4292024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7086600" y="5714998"/>
            <a:ext cx="761999" cy="29015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62400" y="1621970"/>
            <a:ext cx="418647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</a:rPr>
              <a:t>For PEPPM-generated contracts, always select “Yes” as the 470 was posted prior to FY 2016.  Then manually enter the 470 </a:t>
            </a:r>
            <a:r>
              <a:rPr lang="en-US" altLang="en-US" b="1" dirty="0">
                <a:solidFill>
                  <a:srgbClr val="FF0000"/>
                </a:solidFill>
              </a:rPr>
              <a:t># </a:t>
            </a:r>
            <a:r>
              <a:rPr lang="en-US" altLang="en-US" b="1" dirty="0" smtClean="0">
                <a:solidFill>
                  <a:srgbClr val="FF0000"/>
                </a:solidFill>
              </a:rPr>
              <a:t>245730001240230.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1219200" y="2819399"/>
            <a:ext cx="2743200" cy="99060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02777" y="331469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245730001240230</a:t>
            </a:r>
          </a:p>
        </p:txBody>
      </p:sp>
    </p:spTree>
    <p:extLst>
      <p:ext uri="{BB962C8B-B14F-4D97-AF65-F5344CB8AC3E}">
        <p14:creationId xmlns:p14="http://schemas.microsoft.com/office/powerpoint/2010/main" val="1142438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84" y="1110047"/>
            <a:ext cx="7337032" cy="459581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648200" y="1743670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FF0000"/>
                </a:solidFill>
              </a:rPr>
              <a:t>① Enter account number if you have one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Service Provider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3457406" y="1981200"/>
            <a:ext cx="1257300" cy="86004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7830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84" y="1131093"/>
            <a:ext cx="7337032" cy="459581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064034" y="2999879"/>
            <a:ext cx="26321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② Enter the </a:t>
            </a:r>
            <a:r>
              <a:rPr lang="en-US" altLang="en-US" dirty="0" smtClean="0">
                <a:solidFill>
                  <a:srgbClr val="FF0000"/>
                </a:solidFill>
              </a:rPr>
              <a:t>SPIN or Service Provider Name to search for your vendor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4491165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Hint:  SPIN </a:t>
            </a:r>
            <a:r>
              <a:rPr lang="en-US" i="1" dirty="0">
                <a:solidFill>
                  <a:srgbClr val="FF0000"/>
                </a:solidFill>
              </a:rPr>
              <a:t>numbers are always 9 </a:t>
            </a:r>
            <a:r>
              <a:rPr lang="en-US" i="1" dirty="0" smtClean="0">
                <a:solidFill>
                  <a:srgbClr val="FF0000"/>
                </a:solidFill>
              </a:rPr>
              <a:t>digits </a:t>
            </a:r>
            <a:r>
              <a:rPr lang="en-US" i="1" dirty="0">
                <a:solidFill>
                  <a:srgbClr val="FF0000"/>
                </a:solidFill>
              </a:rPr>
              <a:t>and begin </a:t>
            </a:r>
            <a:r>
              <a:rPr lang="en-US" i="1" dirty="0" smtClean="0">
                <a:solidFill>
                  <a:srgbClr val="FF0000"/>
                </a:solidFill>
              </a:rPr>
              <a:t>“140xxxxxx”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Service Provider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956912" y="5808617"/>
            <a:ext cx="182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FF0000"/>
                </a:solidFill>
              </a:rPr>
              <a:t>③ Click </a:t>
            </a:r>
            <a:r>
              <a:rPr lang="en-US" altLang="en-US" dirty="0">
                <a:solidFill>
                  <a:srgbClr val="FF0000"/>
                </a:solidFill>
              </a:rPr>
              <a:t>on the “Search” </a:t>
            </a:r>
            <a:r>
              <a:rPr lang="en-US" altLang="en-US" dirty="0" smtClean="0">
                <a:solidFill>
                  <a:srgbClr val="FF0000"/>
                </a:solidFill>
              </a:rPr>
              <a:t>button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3657600" y="3300369"/>
            <a:ext cx="1487091" cy="98759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4725591" y="3428999"/>
            <a:ext cx="419100" cy="85896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6324600" y="4952999"/>
            <a:ext cx="1142999" cy="85561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681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Do I have to use the contracts module?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Category 2 funding requests, you must have a contract</a:t>
            </a:r>
          </a:p>
          <a:p>
            <a:r>
              <a:rPr lang="en-US" sz="2400" dirty="0" smtClean="0"/>
              <a:t>Contracts, including PEPPM-generated contracts, must have been entered into the contracts module in order to be used in a funding request on the Form 471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22555" r="3386" b="49501"/>
          <a:stretch/>
        </p:blipFill>
        <p:spPr>
          <a:xfrm>
            <a:off x="762000" y="3657600"/>
            <a:ext cx="7543800" cy="12718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85800" y="3124200"/>
            <a:ext cx="4572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5774" y="1295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374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4" y="641075"/>
            <a:ext cx="7110412" cy="557584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Service Provider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633369" y="2679290"/>
            <a:ext cx="300831" cy="1352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1219200"/>
            <a:ext cx="312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smtClean="0">
                <a:solidFill>
                  <a:srgbClr val="FF0000"/>
                </a:solidFill>
              </a:rPr>
              <a:t>If your search terms were unsuccessful, click </a:t>
            </a:r>
            <a:r>
              <a:rPr lang="en-US" altLang="en-US" i="1" dirty="0">
                <a:solidFill>
                  <a:srgbClr val="FF0000"/>
                </a:solidFill>
              </a:rPr>
              <a:t>on </a:t>
            </a:r>
            <a:r>
              <a:rPr lang="en-US" altLang="en-US" i="1" dirty="0" smtClean="0">
                <a:solidFill>
                  <a:srgbClr val="FF0000"/>
                </a:solidFill>
              </a:rPr>
              <a:t>the “Clear Filters” button to remove text entered into the search boxes and then try another search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6216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32281"/>
            <a:ext cx="5882797" cy="550044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81000" y="3678413"/>
            <a:ext cx="2362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④ Click the check box for the </a:t>
            </a:r>
            <a:r>
              <a:rPr lang="en-US" altLang="en-US" dirty="0" smtClean="0">
                <a:solidFill>
                  <a:srgbClr val="FF0000"/>
                </a:solidFill>
              </a:rPr>
              <a:t>appropriate service provider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Service Provider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142853" y="4316246"/>
            <a:ext cx="828947" cy="17955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059680" y="6132731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FF0000"/>
                </a:solidFill>
              </a:rPr>
              <a:t>⑤ Click </a:t>
            </a:r>
            <a:r>
              <a:rPr lang="en-US" altLang="en-US" dirty="0">
                <a:solidFill>
                  <a:srgbClr val="FF0000"/>
                </a:solidFill>
              </a:rPr>
              <a:t>on the “Save &amp; Continue” button to continue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7543800" y="6132729"/>
            <a:ext cx="647700" cy="32316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250567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smtClean="0">
                <a:solidFill>
                  <a:srgbClr val="FF0000"/>
                </a:solidFill>
              </a:rPr>
              <a:t>Results matching the criteria you used will appear in a list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0044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" y="1687393"/>
            <a:ext cx="8458200" cy="34194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 smtClean="0">
                <a:solidFill>
                  <a:schemeClr val="tx2"/>
                </a:solidFill>
              </a:rPr>
              <a:t>Contract Dates</a:t>
            </a:r>
            <a:endParaRPr lang="en-US" alt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36369" y="896034"/>
            <a:ext cx="53895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① Determine if your </a:t>
            </a:r>
            <a:r>
              <a:rPr lang="en-US" altLang="en-US" dirty="0">
                <a:solidFill>
                  <a:srgbClr val="FF0000"/>
                </a:solidFill>
              </a:rPr>
              <a:t>contract </a:t>
            </a:r>
            <a:r>
              <a:rPr lang="en-US" altLang="en-US" dirty="0" smtClean="0">
                <a:solidFill>
                  <a:srgbClr val="FF0000"/>
                </a:solidFill>
              </a:rPr>
              <a:t>is a multi-year contract.  Most PEPPM-related contracts will NOT be multi-year.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746636" y="2895601"/>
            <a:ext cx="5635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If </a:t>
            </a:r>
            <a:r>
              <a:rPr lang="en-US" altLang="en-US" dirty="0" smtClean="0">
                <a:solidFill>
                  <a:srgbClr val="FF0000"/>
                </a:solidFill>
              </a:rPr>
              <a:t>the contract is not multi-year, </a:t>
            </a:r>
            <a:r>
              <a:rPr lang="en-US" altLang="en-US" dirty="0">
                <a:solidFill>
                  <a:srgbClr val="FF0000"/>
                </a:solidFill>
              </a:rPr>
              <a:t>click on the “No button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3607" y="2939506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2057400" y="3264932"/>
            <a:ext cx="533400" cy="62501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356211" y="4572000"/>
            <a:ext cx="4165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If it is multi-year, click on the “Yes” button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3184" y="4630580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 flipV="1">
            <a:off x="1066800" y="4114799"/>
            <a:ext cx="1158784" cy="45719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1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295400"/>
            <a:ext cx="8420100" cy="3429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Contract Dates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2819400" y="3257339"/>
            <a:ext cx="1788160" cy="8938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743" y="5698283"/>
            <a:ext cx="8051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i="1" dirty="0">
                <a:solidFill>
                  <a:srgbClr val="FF0000"/>
                </a:solidFill>
              </a:rPr>
              <a:t>Words of </a:t>
            </a:r>
            <a:r>
              <a:rPr lang="en-US" altLang="en-US" sz="1600" b="1" i="1" dirty="0" smtClean="0">
                <a:solidFill>
                  <a:srgbClr val="FF0000"/>
                </a:solidFill>
              </a:rPr>
              <a:t>Caution: </a:t>
            </a:r>
            <a:r>
              <a:rPr lang="en-US" altLang="en-US" sz="1600" i="1" dirty="0" smtClean="0">
                <a:solidFill>
                  <a:srgbClr val="FF0000"/>
                </a:solidFill>
              </a:rPr>
              <a:t>Your Contract </a:t>
            </a:r>
            <a:r>
              <a:rPr lang="en-US" altLang="en-US" sz="1600" i="1" dirty="0">
                <a:solidFill>
                  <a:srgbClr val="FF0000"/>
                </a:solidFill>
              </a:rPr>
              <a:t>Award Date must be </a:t>
            </a:r>
            <a:r>
              <a:rPr lang="en-US" altLang="en-US" sz="1600" i="1" dirty="0" smtClean="0">
                <a:solidFill>
                  <a:srgbClr val="FF0000"/>
                </a:solidFill>
              </a:rPr>
              <a:t>before the date you file your Form 471.</a:t>
            </a:r>
            <a:endParaRPr lang="en-US" altLang="en-US" sz="1600" i="1" dirty="0">
              <a:solidFill>
                <a:srgbClr val="FF0000"/>
              </a:solidFill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908969" y="3962400"/>
            <a:ext cx="4724400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② Enter the date you awarded this contract.  Note: this is NOT the date that the vendor was awarded the contract with PEPPM.  This is the date that the contract was signed between the district and the vendor.  </a:t>
            </a:r>
          </a:p>
        </p:txBody>
      </p:sp>
    </p:spTree>
    <p:extLst>
      <p:ext uri="{BB962C8B-B14F-4D97-AF65-F5344CB8AC3E}">
        <p14:creationId xmlns:p14="http://schemas.microsoft.com/office/powerpoint/2010/main" val="1886352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6" y="1728787"/>
            <a:ext cx="8505825" cy="34004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Contract Dates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100967" y="5323114"/>
            <a:ext cx="448151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③ Click on the “Save &amp; Continue” button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7107654" y="5029200"/>
            <a:ext cx="664746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62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685925"/>
            <a:ext cx="8448675" cy="34861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Contract Dates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2000" y="5301141"/>
            <a:ext cx="4568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① Click </a:t>
            </a:r>
            <a:r>
              <a:rPr lang="en-US" altLang="en-US" dirty="0">
                <a:solidFill>
                  <a:srgbClr val="FF0000"/>
                </a:solidFill>
              </a:rPr>
              <a:t>on the “Save &amp; Continue” button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5362696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7059384" y="5105400"/>
            <a:ext cx="941615" cy="25729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971800" y="3729332"/>
            <a:ext cx="4568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The answer to most PEPPM-generated contracts is “No.”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3817174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2032192" y="3968607"/>
            <a:ext cx="63480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35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57350"/>
            <a:ext cx="8515350" cy="35433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Pricing Confidentiality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2000" y="5345668"/>
            <a:ext cx="4568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① Click </a:t>
            </a:r>
            <a:r>
              <a:rPr lang="en-US" altLang="en-US" dirty="0">
                <a:solidFill>
                  <a:srgbClr val="FF0000"/>
                </a:solidFill>
              </a:rPr>
              <a:t>on the “Save &amp; Continue” button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5407223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7059384" y="5149927"/>
            <a:ext cx="941615" cy="25729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899036" y="3777734"/>
            <a:ext cx="5635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For PEPPM-generated contracts, the answer is “No.”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2057400" y="3962400"/>
            <a:ext cx="841635" cy="9233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34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7995"/>
            <a:ext cx="5254625" cy="574660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 smtClean="0">
                <a:solidFill>
                  <a:schemeClr val="tx2"/>
                </a:solidFill>
              </a:rPr>
              <a:t>Confirmation</a:t>
            </a:r>
            <a:endParaRPr lang="en-US" alt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80916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smtClean="0">
                <a:solidFill>
                  <a:srgbClr val="FF0000"/>
                </a:solidFill>
              </a:rPr>
              <a:t>The contract info that has been entered will display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880717" y="1371600"/>
            <a:ext cx="30346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To save this contract as a draft so you can continue to edit it, click on the “Save &amp; Close” button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7688" y="1415505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880717" y="2667000"/>
            <a:ext cx="30346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To submit the completed contract, click on the “Complete” button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7690" y="2725580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35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 smtClean="0">
                <a:solidFill>
                  <a:schemeClr val="tx2"/>
                </a:solidFill>
              </a:rPr>
              <a:t>Confirmation</a:t>
            </a:r>
            <a:endParaRPr lang="en-US" alt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71600" y="4549676"/>
            <a:ext cx="69342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Submitted contracts appear in the Contracts Module list and can be referenced when filing a Form 471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89" y="2552700"/>
            <a:ext cx="7688163" cy="17526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74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Editing Draft Contracts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600324" y="2819399"/>
            <a:ext cx="40005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 dirty="0" smtClean="0">
                <a:solidFill>
                  <a:srgbClr val="FF0000"/>
                </a:solidFill>
              </a:rPr>
              <a:t>You can edit any contract that is still in </a:t>
            </a:r>
            <a:r>
              <a:rPr lang="en-US" altLang="en-US" b="1" i="1" u="sng" dirty="0" smtClean="0">
                <a:solidFill>
                  <a:srgbClr val="FF0000"/>
                </a:solidFill>
              </a:rPr>
              <a:t>draft</a:t>
            </a:r>
            <a:r>
              <a:rPr lang="en-US" altLang="en-US" i="1" dirty="0" smtClean="0">
                <a:solidFill>
                  <a:srgbClr val="FF0000"/>
                </a:solidFill>
              </a:rPr>
              <a:t> form.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i="1" dirty="0" smtClean="0">
                <a:solidFill>
                  <a:srgbClr val="FF0000"/>
                </a:solidFill>
              </a:rPr>
              <a:t>You cannot edit or delete any contract information that has been submitted and is no longer in draft.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5774" y="2286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46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2" y="2574081"/>
            <a:ext cx="7657099" cy="17098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69512" y="1341120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① On your organization’s Landing Page, click on the link for the school district or independent school if it is a school not associated with a school district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1676400" y="1981200"/>
            <a:ext cx="16002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 smtClean="0">
                <a:solidFill>
                  <a:schemeClr val="tx2"/>
                </a:solidFill>
              </a:rPr>
              <a:t>Contracts Module</a:t>
            </a:r>
            <a:endParaRPr lang="en-US" alt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69512" y="3124200"/>
            <a:ext cx="131168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46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2" y="2574081"/>
            <a:ext cx="7657099" cy="17098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69512" y="1341120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① On your organization’s Landing Page, click on the link for the school district or independent school if it is a school not associated with a school district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1676400" y="1981200"/>
            <a:ext cx="16002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 smtClean="0">
                <a:solidFill>
                  <a:schemeClr val="tx2"/>
                </a:solidFill>
              </a:rPr>
              <a:t>Editing Draft Contracts</a:t>
            </a:r>
            <a:endParaRPr lang="en-US" alt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5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636109" cy="328301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1828800" y="2464524"/>
            <a:ext cx="914400" cy="203339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Editing Draft Contracts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44434" y="4419600"/>
            <a:ext cx="5070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② </a:t>
            </a:r>
            <a:r>
              <a:rPr lang="en-US" altLang="en-US" dirty="0" smtClean="0">
                <a:solidFill>
                  <a:srgbClr val="FF0000"/>
                </a:solidFill>
              </a:rPr>
              <a:t>Click on the “Contracts” link in the menu of items on the left side of the organization’s page</a:t>
            </a:r>
          </a:p>
        </p:txBody>
      </p:sp>
    </p:spTree>
    <p:extLst>
      <p:ext uri="{BB962C8B-B14F-4D97-AF65-F5344CB8AC3E}">
        <p14:creationId xmlns:p14="http://schemas.microsoft.com/office/powerpoint/2010/main" val="2291897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89" y="2552700"/>
            <a:ext cx="7688163" cy="17526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Editing Draft Contracts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248400" y="2045732"/>
            <a:ext cx="1524000" cy="62126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809229" y="1688068"/>
            <a:ext cx="4801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③ Click on the “Manage Contracts” button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57646" y="4463533"/>
            <a:ext cx="609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smtClean="0">
                <a:solidFill>
                  <a:srgbClr val="FF0000"/>
                </a:solidFill>
              </a:rPr>
              <a:t>NOTE:</a:t>
            </a:r>
            <a:r>
              <a:rPr lang="en-US" altLang="en-US" i="1" dirty="0" smtClean="0">
                <a:solidFill>
                  <a:srgbClr val="FF0000"/>
                </a:solidFill>
              </a:rPr>
              <a:t> Only submitted contracts appear on this page</a:t>
            </a:r>
          </a:p>
        </p:txBody>
      </p:sp>
    </p:spTree>
    <p:extLst>
      <p:ext uri="{BB962C8B-B14F-4D97-AF65-F5344CB8AC3E}">
        <p14:creationId xmlns:p14="http://schemas.microsoft.com/office/powerpoint/2010/main" val="1635315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338263"/>
            <a:ext cx="8553450" cy="41814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Editing Draft Contracts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 flipV="1">
            <a:off x="762000" y="4572000"/>
            <a:ext cx="7620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38200" y="5638800"/>
            <a:ext cx="57951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④ Select the check box for the contract you wish to edit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4800" y="609600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 smtClean="0">
                <a:solidFill>
                  <a:srgbClr val="FF0000"/>
                </a:solidFill>
              </a:rPr>
              <a:t>Any contracts you have begun creating but not yet submitted and are still in draft form will appear by default in the list</a:t>
            </a:r>
          </a:p>
        </p:txBody>
      </p:sp>
    </p:spTree>
    <p:extLst>
      <p:ext uri="{BB962C8B-B14F-4D97-AF65-F5344CB8AC3E}">
        <p14:creationId xmlns:p14="http://schemas.microsoft.com/office/powerpoint/2010/main" val="3651172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271588"/>
            <a:ext cx="8467725" cy="43148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Editing Draft Contracts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5791200" y="5517297"/>
            <a:ext cx="1524000" cy="34873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90600" y="5681365"/>
            <a:ext cx="57951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⑤ Click on the “Edit” button to edit that contract</a:t>
            </a:r>
          </a:p>
        </p:txBody>
      </p:sp>
    </p:spTree>
    <p:extLst>
      <p:ext uri="{BB962C8B-B14F-4D97-AF65-F5344CB8AC3E}">
        <p14:creationId xmlns:p14="http://schemas.microsoft.com/office/powerpoint/2010/main" val="3034501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Editing Draft Contracts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6903" y="424279"/>
            <a:ext cx="50770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⑥ Continue working on the contract creation process or edit the information as necessary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43000"/>
            <a:ext cx="8401050" cy="4572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940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Removing Draft Contracts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779938" y="2780326"/>
            <a:ext cx="364127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1" dirty="0" smtClean="0">
                <a:solidFill>
                  <a:srgbClr val="FF0000"/>
                </a:solidFill>
              </a:rPr>
              <a:t>You cannot recover </a:t>
            </a:r>
            <a:r>
              <a:rPr lang="en-US" altLang="en-US" i="1" dirty="0">
                <a:solidFill>
                  <a:srgbClr val="FF0000"/>
                </a:solidFill>
              </a:rPr>
              <a:t>a </a:t>
            </a:r>
            <a:r>
              <a:rPr lang="en-US" altLang="en-US" i="1" dirty="0" smtClean="0">
                <a:solidFill>
                  <a:srgbClr val="FF0000"/>
                </a:solidFill>
              </a:rPr>
              <a:t>draft contract that has been deleted.</a:t>
            </a:r>
          </a:p>
          <a:p>
            <a:pPr algn="ctr">
              <a:spcBef>
                <a:spcPct val="50000"/>
              </a:spcBef>
            </a:pPr>
            <a:r>
              <a:rPr lang="en-US" altLang="en-US" i="1" dirty="0" smtClean="0">
                <a:solidFill>
                  <a:srgbClr val="FF0000"/>
                </a:solidFill>
              </a:rPr>
              <a:t>You cannot delete a contract after it has been submitted.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5774" y="2438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788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2" y="2574081"/>
            <a:ext cx="7657099" cy="17098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69512" y="1341120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① On your organization’s Landing Page, click on the link for the school district or independent school if it is a school not associated with a school district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1676400" y="1981200"/>
            <a:ext cx="16002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 smtClean="0">
                <a:solidFill>
                  <a:schemeClr val="tx2"/>
                </a:solidFill>
              </a:rPr>
              <a:t>Removing Draft Contracts</a:t>
            </a:r>
            <a:endParaRPr lang="en-US" alt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19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636109" cy="328301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1828800" y="2514600"/>
            <a:ext cx="83820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Removing Draft Contracts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44434" y="4419600"/>
            <a:ext cx="5070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② </a:t>
            </a:r>
            <a:r>
              <a:rPr lang="en-US" altLang="en-US" dirty="0" smtClean="0">
                <a:solidFill>
                  <a:srgbClr val="FF0000"/>
                </a:solidFill>
              </a:rPr>
              <a:t>Click on the “Contracts” link in the menu of items on the left side of the organization’s page</a:t>
            </a:r>
          </a:p>
        </p:txBody>
      </p:sp>
    </p:spTree>
    <p:extLst>
      <p:ext uri="{BB962C8B-B14F-4D97-AF65-F5344CB8AC3E}">
        <p14:creationId xmlns:p14="http://schemas.microsoft.com/office/powerpoint/2010/main" val="3257831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89" y="2552700"/>
            <a:ext cx="7688163" cy="17526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Removing Draft Contracts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248400" y="2045732"/>
            <a:ext cx="1524000" cy="62126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809229" y="1688068"/>
            <a:ext cx="4801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③ Click on the “Manage Contracts” button</a:t>
            </a:r>
          </a:p>
        </p:txBody>
      </p:sp>
    </p:spTree>
    <p:extLst>
      <p:ext uri="{BB962C8B-B14F-4D97-AF65-F5344CB8AC3E}">
        <p14:creationId xmlns:p14="http://schemas.microsoft.com/office/powerpoint/2010/main" val="67256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636109" cy="328301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1828800" y="2464524"/>
            <a:ext cx="914400" cy="203339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Contracts Module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44434" y="4419600"/>
            <a:ext cx="5070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② </a:t>
            </a:r>
            <a:r>
              <a:rPr lang="en-US" altLang="en-US" dirty="0" smtClean="0">
                <a:solidFill>
                  <a:srgbClr val="FF0000"/>
                </a:solidFill>
              </a:rPr>
              <a:t>Click on the “Contracts” link in the menu of items on the left side of the organization’s page</a:t>
            </a:r>
          </a:p>
        </p:txBody>
      </p:sp>
      <p:sp>
        <p:nvSpPr>
          <p:cNvPr id="8" name="Oval 7"/>
          <p:cNvSpPr/>
          <p:nvPr/>
        </p:nvSpPr>
        <p:spPr>
          <a:xfrm>
            <a:off x="990600" y="2374060"/>
            <a:ext cx="1066800" cy="2929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45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Removing Draft Contracts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3025"/>
            <a:ext cx="8534400" cy="41719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H="1" flipV="1">
            <a:off x="762000" y="4572000"/>
            <a:ext cx="7620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38200" y="5638800"/>
            <a:ext cx="57951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④ Select the check box for the contract you wish to delete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4800" y="609600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 smtClean="0">
                <a:solidFill>
                  <a:srgbClr val="FF0000"/>
                </a:solidFill>
              </a:rPr>
              <a:t>Any contracts you have begun creating but not yet submitted (that are still in draft form) will appear in a list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70857" y="5979438"/>
            <a:ext cx="7239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smtClean="0">
                <a:solidFill>
                  <a:srgbClr val="FF0000"/>
                </a:solidFill>
              </a:rPr>
              <a:t>NOTE:</a:t>
            </a:r>
            <a:r>
              <a:rPr lang="en-US" altLang="en-US" dirty="0" smtClean="0">
                <a:solidFill>
                  <a:srgbClr val="FF0000"/>
                </a:solidFill>
              </a:rPr>
              <a:t> You can select up to five contracts to delete at one time</a:t>
            </a:r>
          </a:p>
        </p:txBody>
      </p:sp>
    </p:spTree>
    <p:extLst>
      <p:ext uri="{BB962C8B-B14F-4D97-AF65-F5344CB8AC3E}">
        <p14:creationId xmlns:p14="http://schemas.microsoft.com/office/powerpoint/2010/main" val="2545457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576388"/>
            <a:ext cx="8439150" cy="37052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Removing Draft Contracts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96091" y="762000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 smtClean="0">
                <a:solidFill>
                  <a:srgbClr val="FF0000"/>
                </a:solidFill>
              </a:rPr>
              <a:t>To view submitted contracts on this page, change the “Contact Type” drop down menu to “Submitted Contracts”</a:t>
            </a:r>
          </a:p>
        </p:txBody>
      </p:sp>
    </p:spTree>
    <p:extLst>
      <p:ext uri="{BB962C8B-B14F-4D97-AF65-F5344CB8AC3E}">
        <p14:creationId xmlns:p14="http://schemas.microsoft.com/office/powerpoint/2010/main" val="667821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309688"/>
            <a:ext cx="8562975" cy="42386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Removing Draft Contracts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6248400" y="5474731"/>
            <a:ext cx="1892640" cy="35903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90600" y="5649099"/>
            <a:ext cx="57951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⑤ Click on the “Delete” button to delete that contract</a:t>
            </a:r>
          </a:p>
        </p:txBody>
      </p:sp>
    </p:spTree>
    <p:extLst>
      <p:ext uri="{BB962C8B-B14F-4D97-AF65-F5344CB8AC3E}">
        <p14:creationId xmlns:p14="http://schemas.microsoft.com/office/powerpoint/2010/main" val="1943711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Removing Draft Contracts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61755" y="4927866"/>
            <a:ext cx="50770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⑥ Confirm that you wish to delete the selected contract by clicking on the “Yes” button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"/>
          <a:stretch/>
        </p:blipFill>
        <p:spPr bwMode="auto">
          <a:xfrm>
            <a:off x="2657475" y="2743200"/>
            <a:ext cx="3760742" cy="13716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4953000" y="3886200"/>
            <a:ext cx="774360" cy="109391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0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98313"/>
            <a:ext cx="7620000" cy="186137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 smtClean="0">
                <a:solidFill>
                  <a:schemeClr val="tx2"/>
                </a:solidFill>
              </a:rPr>
              <a:t>Contracts Module</a:t>
            </a:r>
            <a:endParaRPr lang="en-US" alt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248400" y="2045732"/>
            <a:ext cx="1524000" cy="62126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809229" y="1688068"/>
            <a:ext cx="4801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③ Click on the “Manage Contracts” button</a:t>
            </a:r>
          </a:p>
        </p:txBody>
      </p:sp>
    </p:spTree>
    <p:extLst>
      <p:ext uri="{BB962C8B-B14F-4D97-AF65-F5344CB8AC3E}">
        <p14:creationId xmlns:p14="http://schemas.microsoft.com/office/powerpoint/2010/main" val="180600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06459"/>
            <a:ext cx="7981950" cy="29241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 smtClean="0">
                <a:solidFill>
                  <a:schemeClr val="tx2"/>
                </a:solidFill>
              </a:rPr>
              <a:t>Contracts Module</a:t>
            </a:r>
            <a:endParaRPr lang="en-US" alt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5105400" y="4267200"/>
            <a:ext cx="380999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199628" y="4724401"/>
            <a:ext cx="4801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④ Click on the “Add a New Contract” button</a:t>
            </a:r>
          </a:p>
        </p:txBody>
      </p:sp>
    </p:spTree>
    <p:extLst>
      <p:ext uri="{BB962C8B-B14F-4D97-AF65-F5344CB8AC3E}">
        <p14:creationId xmlns:p14="http://schemas.microsoft.com/office/powerpoint/2010/main" val="299473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81900" cy="433251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 smtClean="0">
                <a:solidFill>
                  <a:schemeClr val="tx2"/>
                </a:solidFill>
              </a:rPr>
              <a:t>Contract Information</a:t>
            </a:r>
            <a:endParaRPr lang="en-US" altLang="en-US" sz="3200" b="1" dirty="0">
              <a:solidFill>
                <a:schemeClr val="tx2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48854" y="5486400"/>
            <a:ext cx="77724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① </a:t>
            </a:r>
            <a:r>
              <a:rPr lang="en-US" altLang="en-US" dirty="0">
                <a:solidFill>
                  <a:srgbClr val="FF0000"/>
                </a:solidFill>
              </a:rPr>
              <a:t>Provide a Nickname for the </a:t>
            </a:r>
            <a:r>
              <a:rPr lang="en-US" altLang="en-US" dirty="0" smtClean="0">
                <a:solidFill>
                  <a:srgbClr val="FF0000"/>
                </a:solidFill>
              </a:rPr>
              <a:t>contract that </a:t>
            </a:r>
            <a:r>
              <a:rPr lang="en-US" altLang="en-US" dirty="0">
                <a:solidFill>
                  <a:srgbClr val="FF0000"/>
                </a:solidFill>
              </a:rPr>
              <a:t>will serve as a </a:t>
            </a:r>
            <a:r>
              <a:rPr lang="en-US" altLang="en-US" dirty="0" smtClean="0">
                <a:solidFill>
                  <a:srgbClr val="FF0000"/>
                </a:solidFill>
              </a:rPr>
              <a:t>reminder.  It’s important that you list a very descriptive nickname such as: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FY </a:t>
            </a:r>
            <a:r>
              <a:rPr lang="en-US" altLang="en-US" dirty="0" smtClean="0">
                <a:solidFill>
                  <a:srgbClr val="FF0000"/>
                </a:solidFill>
              </a:rPr>
              <a:t>2017 </a:t>
            </a:r>
            <a:r>
              <a:rPr lang="en-US" altLang="en-US" dirty="0">
                <a:solidFill>
                  <a:srgbClr val="FF0000"/>
                </a:solidFill>
              </a:rPr>
              <a:t>Meraki/</a:t>
            </a:r>
            <a:r>
              <a:rPr lang="en-US" altLang="en-US" dirty="0" err="1">
                <a:solidFill>
                  <a:srgbClr val="FF0000"/>
                </a:solidFill>
              </a:rPr>
              <a:t>ePlus</a:t>
            </a:r>
            <a:r>
              <a:rPr lang="en-US" altLang="en-US" dirty="0">
                <a:solidFill>
                  <a:srgbClr val="FF0000"/>
                </a:solidFill>
              </a:rPr>
              <a:t> - High School Contract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 flipV="1">
            <a:off x="2286000" y="3810000"/>
            <a:ext cx="2286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830809"/>
            <a:ext cx="7843838" cy="449298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Contract Information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4800" y="5362286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② Enter a contract number if you have one (</a:t>
            </a:r>
            <a:r>
              <a:rPr lang="en-US" altLang="en-US" dirty="0">
                <a:solidFill>
                  <a:srgbClr val="FF0000"/>
                </a:solidFill>
              </a:rPr>
              <a:t>you may </a:t>
            </a:r>
            <a:r>
              <a:rPr lang="en-US" altLang="en-US" dirty="0" smtClean="0">
                <a:solidFill>
                  <a:srgbClr val="FF0000"/>
                </a:solidFill>
              </a:rPr>
              <a:t>leave it blank)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 flipV="1">
            <a:off x="2044337" y="4391297"/>
            <a:ext cx="4572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562600" y="57150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③ Click </a:t>
            </a:r>
            <a:r>
              <a:rPr lang="en-US" altLang="en-US" dirty="0">
                <a:solidFill>
                  <a:srgbClr val="FF0000"/>
                </a:solidFill>
              </a:rPr>
              <a:t>on </a:t>
            </a:r>
            <a:r>
              <a:rPr lang="en-US" altLang="en-US" dirty="0" smtClean="0">
                <a:solidFill>
                  <a:srgbClr val="FF0000"/>
                </a:solidFill>
              </a:rPr>
              <a:t>the “Save &amp; Continue” button to </a:t>
            </a:r>
            <a:r>
              <a:rPr lang="en-US" altLang="en-US" dirty="0">
                <a:solidFill>
                  <a:srgbClr val="FF0000"/>
                </a:solidFill>
              </a:rPr>
              <a:t>continue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7543801" y="5323790"/>
            <a:ext cx="3810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0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37" y="1676400"/>
            <a:ext cx="7066326" cy="432960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chemeClr val="tx2"/>
                </a:solidFill>
              </a:rPr>
              <a:t>Contract Information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367743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④ Determine if you wish to upload your contract to EPC. </a:t>
            </a:r>
            <a:r>
              <a:rPr lang="en-US" altLang="en-US" u="sng" dirty="0">
                <a:solidFill>
                  <a:srgbClr val="FF0000"/>
                </a:solidFill>
              </a:rPr>
              <a:t>Note: It is not a requirement that you upload any </a:t>
            </a:r>
            <a:r>
              <a:rPr lang="en-US" altLang="en-US" u="sng" dirty="0" smtClean="0">
                <a:solidFill>
                  <a:srgbClr val="FF0000"/>
                </a:solidFill>
              </a:rPr>
              <a:t>contract, but for C2 requests, PIA will ask for them so it’s best practice to upload them into your contract module.</a:t>
            </a:r>
            <a:endParaRPr lang="en-US" altLang="en-US" u="sng" dirty="0">
              <a:solidFill>
                <a:srgbClr val="FF0000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480288" y="5212077"/>
            <a:ext cx="815112" cy="79392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46168" y="4038600"/>
            <a:ext cx="4051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smtClean="0">
                <a:solidFill>
                  <a:srgbClr val="FF0000"/>
                </a:solidFill>
              </a:rPr>
              <a:t>A number is assigned by the system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 flipV="1">
            <a:off x="2133599" y="4236613"/>
            <a:ext cx="3679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1756" y="6006007"/>
            <a:ext cx="7094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If you do wish to upload the contract, click on the “Yes” </a:t>
            </a:r>
            <a:r>
              <a:rPr lang="en-US" altLang="en-US" dirty="0" smtClean="0">
                <a:solidFill>
                  <a:srgbClr val="FF0000"/>
                </a:solidFill>
              </a:rPr>
              <a:t>button.  Hint:  Upload C2 contracts because you’ll be asked for them in PIA.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888" y="6071390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1536" y="4904513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236912" y="4842957"/>
            <a:ext cx="4611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If you do not wish to upload the contract, click on the “No” button.  </a:t>
            </a:r>
            <a:endParaRPr lang="en-US" altLang="en-US" b="1" u="sng" dirty="0">
              <a:solidFill>
                <a:srgbClr val="FF0000"/>
              </a:solidFill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 flipV="1">
            <a:off x="2546168" y="5027623"/>
            <a:ext cx="3679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99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1351</Words>
  <Application>Microsoft Office PowerPoint</Application>
  <PresentationFormat>On-screen Show (4:3)</PresentationFormat>
  <Paragraphs>143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Completing the Contracts Module for PEPPM-Generated Contracts</vt:lpstr>
      <vt:lpstr>Do I have to use the contracts module?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Editing Draft Contracts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Removing Draft Contracts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the Contracts Module</dc:title>
  <dc:creator>Julie Tritt Schell</dc:creator>
  <cp:lastModifiedBy>Julie Schell</cp:lastModifiedBy>
  <cp:revision>11</cp:revision>
  <cp:lastPrinted>2016-02-12T20:14:32Z</cp:lastPrinted>
  <dcterms:created xsi:type="dcterms:W3CDTF">2016-02-09T21:14:21Z</dcterms:created>
  <dcterms:modified xsi:type="dcterms:W3CDTF">2016-10-20T15:57:03Z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