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5" r:id="rId1"/>
  </p:sldMasterIdLst>
  <p:notesMasterIdLst>
    <p:notesMasterId r:id="rId61"/>
  </p:notesMasterIdLst>
  <p:handoutMasterIdLst>
    <p:handoutMasterId r:id="rId62"/>
  </p:handoutMasterIdLst>
  <p:sldIdLst>
    <p:sldId id="1048" r:id="rId2"/>
    <p:sldId id="1008" r:id="rId3"/>
    <p:sldId id="1018" r:id="rId4"/>
    <p:sldId id="1005" r:id="rId5"/>
    <p:sldId id="1014" r:id="rId6"/>
    <p:sldId id="1020" r:id="rId7"/>
    <p:sldId id="1023" r:id="rId8"/>
    <p:sldId id="1021" r:id="rId9"/>
    <p:sldId id="1037" r:id="rId10"/>
    <p:sldId id="846" r:id="rId11"/>
    <p:sldId id="1045" r:id="rId12"/>
    <p:sldId id="1019" r:id="rId13"/>
    <p:sldId id="1050" r:id="rId14"/>
    <p:sldId id="1039" r:id="rId15"/>
    <p:sldId id="262" r:id="rId16"/>
    <p:sldId id="1051" r:id="rId17"/>
    <p:sldId id="624" r:id="rId18"/>
    <p:sldId id="914" r:id="rId19"/>
    <p:sldId id="1025" r:id="rId20"/>
    <p:sldId id="953" r:id="rId21"/>
    <p:sldId id="954" r:id="rId22"/>
    <p:sldId id="276" r:id="rId23"/>
    <p:sldId id="308" r:id="rId24"/>
    <p:sldId id="277" r:id="rId25"/>
    <p:sldId id="1043" r:id="rId26"/>
    <p:sldId id="962" r:id="rId27"/>
    <p:sldId id="761" r:id="rId28"/>
    <p:sldId id="797" r:id="rId29"/>
    <p:sldId id="798" r:id="rId30"/>
    <p:sldId id="821" r:id="rId31"/>
    <p:sldId id="799" r:id="rId32"/>
    <p:sldId id="800" r:id="rId33"/>
    <p:sldId id="1027" r:id="rId34"/>
    <p:sldId id="1046" r:id="rId35"/>
    <p:sldId id="845" r:id="rId36"/>
    <p:sldId id="1041" r:id="rId37"/>
    <p:sldId id="837" r:id="rId38"/>
    <p:sldId id="1047" r:id="rId39"/>
    <p:sldId id="295" r:id="rId40"/>
    <p:sldId id="806" r:id="rId41"/>
    <p:sldId id="807" r:id="rId42"/>
    <p:sldId id="847" r:id="rId43"/>
    <p:sldId id="825" r:id="rId44"/>
    <p:sldId id="808" r:id="rId45"/>
    <p:sldId id="809" r:id="rId46"/>
    <p:sldId id="810" r:id="rId47"/>
    <p:sldId id="1033" r:id="rId48"/>
    <p:sldId id="1034" r:id="rId49"/>
    <p:sldId id="1035" r:id="rId50"/>
    <p:sldId id="1036" r:id="rId51"/>
    <p:sldId id="303" r:id="rId52"/>
    <p:sldId id="1044" r:id="rId53"/>
    <p:sldId id="305" r:id="rId54"/>
    <p:sldId id="306" r:id="rId55"/>
    <p:sldId id="307" r:id="rId56"/>
    <p:sldId id="1049" r:id="rId57"/>
    <p:sldId id="955" r:id="rId58"/>
    <p:sldId id="907" r:id="rId59"/>
    <p:sldId id="848"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2B"/>
    <a:srgbClr val="0000FF"/>
    <a:srgbClr val="FF00FF"/>
    <a:srgbClr val="F41837"/>
    <a:srgbClr val="33CC33"/>
    <a:srgbClr val="E7E7E7"/>
    <a:srgbClr val="8000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67" autoAdjust="0"/>
  </p:normalViewPr>
  <p:slideViewPr>
    <p:cSldViewPr>
      <p:cViewPr varScale="1">
        <p:scale>
          <a:sx n="102" d="100"/>
          <a:sy n="102"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106"/>
    </p:cViewPr>
  </p:sorterViewPr>
  <p:notesViewPr>
    <p:cSldViewPr>
      <p:cViewPr varScale="1">
        <p:scale>
          <a:sx n="56" d="100"/>
          <a:sy n="56" d="100"/>
        </p:scale>
        <p:origin x="-25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1824">
              <a:defRPr sz="1200">
                <a:latin typeface="Constantia" pitchFamily="18" charset="0"/>
              </a:defRPr>
            </a:lvl1pPr>
          </a:lstStyle>
          <a:p>
            <a:pPr>
              <a:defRPr/>
            </a:pPr>
            <a:endParaRPr lang="en-US"/>
          </a:p>
        </p:txBody>
      </p:sp>
      <p:sp>
        <p:nvSpPr>
          <p:cNvPr id="183299" name="Rectangle 3"/>
          <p:cNvSpPr>
            <a:spLocks noGrp="1" noChangeArrowheads="1"/>
          </p:cNvSpPr>
          <p:nvPr>
            <p:ph type="dt" sz="quarter" idx="1"/>
          </p:nvPr>
        </p:nvSpPr>
        <p:spPr bwMode="auto">
          <a:xfrm>
            <a:off x="3970938" y="0"/>
            <a:ext cx="3037840" cy="46355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1824">
              <a:defRPr sz="1200">
                <a:latin typeface="Constantia" pitchFamily="18" charset="0"/>
              </a:defRPr>
            </a:lvl1pPr>
          </a:lstStyle>
          <a:p>
            <a:pPr>
              <a:defRPr/>
            </a:pPr>
            <a:endParaRPr lang="en-US"/>
          </a:p>
        </p:txBody>
      </p:sp>
      <p:sp>
        <p:nvSpPr>
          <p:cNvPr id="183300" name="Rectangle 4"/>
          <p:cNvSpPr>
            <a:spLocks noGrp="1" noChangeArrowheads="1"/>
          </p:cNvSpPr>
          <p:nvPr>
            <p:ph type="ftr" sz="quarter" idx="2"/>
          </p:nvPr>
        </p:nvSpPr>
        <p:spPr bwMode="auto">
          <a:xfrm>
            <a:off x="0" y="8831264"/>
            <a:ext cx="3037840" cy="46355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1824">
              <a:defRPr sz="1200">
                <a:latin typeface="Constantia" pitchFamily="18" charset="0"/>
              </a:defRPr>
            </a:lvl1pPr>
          </a:lstStyle>
          <a:p>
            <a:pPr>
              <a:defRPr/>
            </a:pPr>
            <a:endParaRPr lang="en-US"/>
          </a:p>
        </p:txBody>
      </p:sp>
      <p:sp>
        <p:nvSpPr>
          <p:cNvPr id="183301" name="Rectangle 5"/>
          <p:cNvSpPr>
            <a:spLocks noGrp="1" noChangeArrowheads="1"/>
          </p:cNvSpPr>
          <p:nvPr>
            <p:ph type="sldNum" sz="quarter" idx="3"/>
          </p:nvPr>
        </p:nvSpPr>
        <p:spPr bwMode="auto">
          <a:xfrm>
            <a:off x="3970938" y="8831264"/>
            <a:ext cx="3037840" cy="46355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24">
              <a:defRPr sz="1200">
                <a:latin typeface="Constantia" pitchFamily="18" charset="0"/>
              </a:defRPr>
            </a:lvl1pPr>
          </a:lstStyle>
          <a:p>
            <a:pPr>
              <a:defRPr/>
            </a:pPr>
            <a:fld id="{D422B92B-0EE1-45CE-ACE7-C6EF15519F9C}" type="slidenum">
              <a:rPr lang="en-US"/>
              <a:pPr>
                <a:defRPr/>
              </a:pPr>
              <a:t>‹#›</a:t>
            </a:fld>
            <a:endParaRPr lang="en-US"/>
          </a:p>
        </p:txBody>
      </p:sp>
    </p:spTree>
    <p:extLst>
      <p:ext uri="{BB962C8B-B14F-4D97-AF65-F5344CB8AC3E}">
        <p14:creationId xmlns:p14="http://schemas.microsoft.com/office/powerpoint/2010/main" val="83498212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3550"/>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defTabSz="931824">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938" y="0"/>
            <a:ext cx="3037840" cy="463550"/>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algn="r" defTabSz="931824">
              <a:defRPr sz="1200">
                <a:latin typeface="Calibri" pitchFamily="34" charset="0"/>
              </a:defRPr>
            </a:lvl1pPr>
          </a:lstStyle>
          <a:p>
            <a:pPr>
              <a:defRPr/>
            </a:pPr>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88133" tIns="44067" rIns="88133" bIns="44067" rtlCol="0" anchor="ctr"/>
          <a:lstStyle/>
          <a:p>
            <a:pPr lvl="0"/>
            <a:endParaRPr lang="en-US" noProof="0"/>
          </a:p>
        </p:txBody>
      </p:sp>
      <p:sp>
        <p:nvSpPr>
          <p:cNvPr id="5" name="Notes Placeholder 4"/>
          <p:cNvSpPr>
            <a:spLocks noGrp="1"/>
          </p:cNvSpPr>
          <p:nvPr>
            <p:ph type="body" sz="quarter" idx="3"/>
          </p:nvPr>
        </p:nvSpPr>
        <p:spPr bwMode="auto">
          <a:xfrm>
            <a:off x="701040" y="4416426"/>
            <a:ext cx="5608320" cy="4181475"/>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4"/>
            <a:ext cx="3037840" cy="463550"/>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defTabSz="931824">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938" y="8831264"/>
            <a:ext cx="3037840" cy="463550"/>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algn="r" defTabSz="931824">
              <a:defRPr sz="1200">
                <a:latin typeface="Calibri" pitchFamily="34" charset="0"/>
              </a:defRPr>
            </a:lvl1pPr>
          </a:lstStyle>
          <a:p>
            <a:pPr>
              <a:defRPr/>
            </a:pPr>
            <a:fld id="{5FB2B599-FBB0-4516-AF5F-75A4AB2BF7E3}" type="slidenum">
              <a:rPr lang="en-US"/>
              <a:pPr>
                <a:defRPr/>
              </a:pPr>
              <a:t>‹#›</a:t>
            </a:fld>
            <a:endParaRPr lang="en-US"/>
          </a:p>
        </p:txBody>
      </p:sp>
    </p:spTree>
    <p:extLst>
      <p:ext uri="{BB962C8B-B14F-4D97-AF65-F5344CB8AC3E}">
        <p14:creationId xmlns:p14="http://schemas.microsoft.com/office/powerpoint/2010/main" val="938495749"/>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D8F5AE-4052-4D01-8A44-1A570A63554E}" type="slidenum">
              <a:rPr lang="en-US" smtClean="0"/>
              <a:t>15</a:t>
            </a:fld>
            <a:endParaRPr lang="en-US"/>
          </a:p>
        </p:txBody>
      </p:sp>
    </p:spTree>
    <p:extLst>
      <p:ext uri="{BB962C8B-B14F-4D97-AF65-F5344CB8AC3E}">
        <p14:creationId xmlns:p14="http://schemas.microsoft.com/office/powerpoint/2010/main" val="33312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D8F5AE-4052-4D01-8A44-1A570A63554E}" type="slidenum">
              <a:rPr lang="en-US" smtClean="0"/>
              <a:t>16</a:t>
            </a:fld>
            <a:endParaRPr lang="en-US"/>
          </a:p>
        </p:txBody>
      </p:sp>
    </p:spTree>
    <p:extLst>
      <p:ext uri="{BB962C8B-B14F-4D97-AF65-F5344CB8AC3E}">
        <p14:creationId xmlns:p14="http://schemas.microsoft.com/office/powerpoint/2010/main" val="420967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39511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27961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D8F5AE-4052-4D01-8A44-1A570A63554E}" type="slidenum">
              <a:rPr lang="en-US" smtClean="0"/>
              <a:t>34</a:t>
            </a:fld>
            <a:endParaRPr lang="en-US"/>
          </a:p>
        </p:txBody>
      </p:sp>
    </p:spTree>
    <p:extLst>
      <p:ext uri="{BB962C8B-B14F-4D97-AF65-F5344CB8AC3E}">
        <p14:creationId xmlns:p14="http://schemas.microsoft.com/office/powerpoint/2010/main" val="104635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D8F5AE-4052-4D01-8A44-1A570A63554E}" type="slidenum">
              <a:rPr lang="en-US" smtClean="0"/>
              <a:t>36</a:t>
            </a:fld>
            <a:endParaRPr lang="en-US"/>
          </a:p>
        </p:txBody>
      </p:sp>
    </p:spTree>
    <p:extLst>
      <p:ext uri="{BB962C8B-B14F-4D97-AF65-F5344CB8AC3E}">
        <p14:creationId xmlns:p14="http://schemas.microsoft.com/office/powerpoint/2010/main" val="350857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B11C13-DE35-4C89-BC48-E7834F97DEDE}" type="slidenum">
              <a:rPr lang="en-US" smtClean="0"/>
              <a:t>39</a:t>
            </a:fld>
            <a:endParaRPr lang="en-US"/>
          </a:p>
        </p:txBody>
      </p:sp>
    </p:spTree>
    <p:extLst>
      <p:ext uri="{BB962C8B-B14F-4D97-AF65-F5344CB8AC3E}">
        <p14:creationId xmlns:p14="http://schemas.microsoft.com/office/powerpoint/2010/main" val="408339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318080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58614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45905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08884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10989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00166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76386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2726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41174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9AFBD19-B6E0-42E8-9256-B18F02CDBEA4}" type="datetime1">
              <a:rPr lang="en-US" smtClean="0"/>
              <a:t>10/26/2023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A5D822-F94B-4C06-B833-D5C515A8ED8C}" type="slidenum">
              <a:rPr lang="en-US" smtClean="0"/>
              <a:pPr>
                <a:defRPr/>
              </a:pPr>
              <a:t>‹#›</a:t>
            </a:fld>
            <a:endParaRPr lang="en-US"/>
          </a:p>
        </p:txBody>
      </p:sp>
    </p:spTree>
    <p:extLst>
      <p:ext uri="{BB962C8B-B14F-4D97-AF65-F5344CB8AC3E}">
        <p14:creationId xmlns:p14="http://schemas.microsoft.com/office/powerpoint/2010/main" val="210574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EAA41B6-09BD-4E9C-B5FF-571077E18783}" type="datetime1">
              <a:rPr lang="en-US" smtClean="0"/>
              <a:t>10/26/2023</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C9B6FC5-F6BA-40F3-93A9-66C5A3275C5B}" type="slidenum">
              <a:rPr lang="en-US" smtClean="0"/>
              <a:pPr>
                <a:defRPr/>
              </a:pPr>
              <a:t>‹#›</a:t>
            </a:fld>
            <a:endParaRPr lang="en-US"/>
          </a:p>
        </p:txBody>
      </p:sp>
    </p:spTree>
    <p:extLst>
      <p:ext uri="{BB962C8B-B14F-4D97-AF65-F5344CB8AC3E}">
        <p14:creationId xmlns:p14="http://schemas.microsoft.com/office/powerpoint/2010/main" val="302755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3EDDFD0-FAAC-4A01-B9EC-5B261A62AF3F}" type="datetime1">
              <a:rPr lang="en-US" smtClean="0"/>
              <a:t>10/26/2023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C7075A-45D0-4AD6-8D52-7028EA3D2DC9}" type="slidenum">
              <a:rPr lang="en-US" smtClean="0"/>
              <a:pPr>
                <a:defRPr/>
              </a:pPr>
              <a:t>‹#›</a:t>
            </a:fld>
            <a:endParaRPr lang="en-US"/>
          </a:p>
        </p:txBody>
      </p:sp>
    </p:spTree>
    <p:extLst>
      <p:ext uri="{BB962C8B-B14F-4D97-AF65-F5344CB8AC3E}">
        <p14:creationId xmlns:p14="http://schemas.microsoft.com/office/powerpoint/2010/main" val="1724827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cxnSp>
        <p:nvCxnSpPr>
          <p:cNvPr id="5" name="Straight Connector 4"/>
          <p:cNvCxnSpPr/>
          <p:nvPr userDrawn="1"/>
        </p:nvCxnSpPr>
        <p:spPr>
          <a:xfrm>
            <a:off x="304800" y="914400"/>
            <a:ext cx="83820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248400"/>
            <a:ext cx="9144000" cy="60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userDrawn="1"/>
        </p:nvCxnSpPr>
        <p:spPr>
          <a:xfrm>
            <a:off x="0" y="63246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fontAlgn="auto">
              <a:spcBef>
                <a:spcPts val="0"/>
              </a:spcBef>
              <a:spcAft>
                <a:spcPts val="0"/>
              </a:spcAft>
              <a:defRPr/>
            </a:pPr>
            <a:r>
              <a:rPr lang="en-US" sz="1200" b="1" dirty="0">
                <a:solidFill>
                  <a:schemeClr val="bg1"/>
                </a:solidFill>
                <a:latin typeface="Calibri" pitchFamily="34" charset="0"/>
              </a:rPr>
              <a:t>Road to Success  </a:t>
            </a:r>
            <a:r>
              <a:rPr lang="en-US" sz="1200" dirty="0">
                <a:solidFill>
                  <a:schemeClr val="bg1"/>
                </a:solidFill>
                <a:latin typeface="Calibri" pitchFamily="34" charset="0"/>
              </a:rPr>
              <a:t>I  2011 Schools &amp; Libraries Fall Applicant Trainings               			            </a:t>
            </a:r>
            <a:fld id="{DC816F37-4189-402B-A997-1619F90BEBBF}" type="slidenum">
              <a:rPr lang="en-US" sz="1200" smtClean="0">
                <a:solidFill>
                  <a:schemeClr val="bg1"/>
                </a:solidFill>
                <a:latin typeface="Calibri" pitchFamily="34" charset="0"/>
              </a:rPr>
              <a:pPr fontAlgn="auto">
                <a:spcBef>
                  <a:spcPts val="0"/>
                </a:spcBef>
                <a:spcAft>
                  <a:spcPts val="0"/>
                </a:spcAft>
                <a:defRPr/>
              </a:pPr>
              <a:t>‹#›</a:t>
            </a:fld>
            <a:endParaRPr lang="en-US" sz="1200" dirty="0">
              <a:solidFill>
                <a:schemeClr val="bg1"/>
              </a:solidFill>
              <a:latin typeface="Calibri" pitchFamily="34" charset="0"/>
            </a:endParaRPr>
          </a:p>
        </p:txBody>
      </p:sp>
      <p:sp>
        <p:nvSpPr>
          <p:cNvPr id="16" name="Text Placeholder 15"/>
          <p:cNvSpPr>
            <a:spLocks noGrp="1"/>
          </p:cNvSpPr>
          <p:nvPr>
            <p:ph type="body" sz="quarter" idx="10"/>
          </p:nvPr>
        </p:nvSpPr>
        <p:spPr>
          <a:xfrm>
            <a:off x="457200" y="2209800"/>
            <a:ext cx="8229600" cy="3733800"/>
          </a:xfrm>
          <a:prstGeom prst="rect">
            <a:avLst/>
          </a:prstGeom>
        </p:spPr>
        <p:txBody>
          <a:bodyPr/>
          <a:lstStyle>
            <a:lvl1pPr>
              <a:defRPr sz="2600"/>
            </a:lvl1pPr>
            <a:lvl2pPr>
              <a:defRPr sz="2600"/>
            </a:lvl2pPr>
          </a:lstStyle>
          <a:p>
            <a:pPr lvl="0"/>
            <a:r>
              <a:rPr lang="en-US" dirty="0"/>
              <a:t>Click to edit Master text styles</a:t>
            </a:r>
          </a:p>
          <a:p>
            <a:pPr lvl="1"/>
            <a:r>
              <a:rPr lang="en-US" dirty="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a:t>Click to edit Master text styles</a:t>
            </a:r>
          </a:p>
        </p:txBody>
      </p:sp>
      <p:sp>
        <p:nvSpPr>
          <p:cNvPr id="21" name="Text Placeholder 20"/>
          <p:cNvSpPr>
            <a:spLocks noGrp="1"/>
          </p:cNvSpPr>
          <p:nvPr>
            <p:ph type="body" sz="quarter" idx="12"/>
          </p:nvPr>
        </p:nvSpPr>
        <p:spPr>
          <a:xfrm>
            <a:off x="5029200" y="381000"/>
            <a:ext cx="3657600" cy="533400"/>
          </a:xfrm>
          <a:prstGeom prst="rect">
            <a:avLst/>
          </a:prstGeom>
        </p:spPr>
        <p:txBody>
          <a:bodyPr/>
          <a:lstStyle>
            <a:lvl1pPr algn="r">
              <a:buNone/>
              <a:defRPr sz="3200" b="1"/>
            </a:lvl1pPr>
          </a:lstStyle>
          <a:p>
            <a:pPr lvl="0"/>
            <a:r>
              <a:rPr lang="en-US"/>
              <a:t>Click to edit Master text styles</a:t>
            </a:r>
          </a:p>
        </p:txBody>
      </p:sp>
    </p:spTree>
    <p:extLst>
      <p:ext uri="{BB962C8B-B14F-4D97-AF65-F5344CB8AC3E}">
        <p14:creationId xmlns:p14="http://schemas.microsoft.com/office/powerpoint/2010/main" val="418981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sng">
                <a:solidFill>
                  <a:schemeClr val="hlink"/>
                </a:solidFill>
                <a:latin typeface="Calibri"/>
                <a:cs typeface="Calibri"/>
              </a:defRPr>
            </a:lvl1pPr>
          </a:lstStyle>
          <a:p>
            <a:endParaRPr/>
          </a:p>
        </p:txBody>
      </p:sp>
      <p:sp>
        <p:nvSpPr>
          <p:cNvPr id="3" name="Holder 3"/>
          <p:cNvSpPr>
            <a:spLocks noGrp="1"/>
          </p:cNvSpPr>
          <p:nvPr>
            <p:ph sz="half" idx="2"/>
          </p:nvPr>
        </p:nvSpPr>
        <p:spPr>
          <a:xfrm>
            <a:off x="487933" y="1162608"/>
            <a:ext cx="3915410" cy="4573905"/>
          </a:xfrm>
          <a:prstGeom prst="rect">
            <a:avLst/>
          </a:prstGeom>
        </p:spPr>
        <p:txBody>
          <a:bodyPr wrap="square" lIns="0" tIns="0" rIns="0" bIns="0">
            <a:spAutoFit/>
          </a:bodyPr>
          <a:lstStyle>
            <a:lvl1pPr>
              <a:defRPr sz="1600" b="0" i="0">
                <a:solidFill>
                  <a:srgbClr val="375F92"/>
                </a:solidFill>
                <a:latin typeface="Calibri"/>
                <a:cs typeface="Calibri"/>
              </a:defRPr>
            </a:lvl1pPr>
          </a:lstStyle>
          <a:p>
            <a:endParaRPr/>
          </a:p>
        </p:txBody>
      </p:sp>
      <p:sp>
        <p:nvSpPr>
          <p:cNvPr id="4" name="Holder 4"/>
          <p:cNvSpPr>
            <a:spLocks noGrp="1"/>
          </p:cNvSpPr>
          <p:nvPr>
            <p:ph sz="half" idx="3"/>
          </p:nvPr>
        </p:nvSpPr>
        <p:spPr>
          <a:xfrm>
            <a:off x="5184394" y="1119123"/>
            <a:ext cx="3313429" cy="4235450"/>
          </a:xfrm>
          <a:prstGeom prst="rect">
            <a:avLst/>
          </a:prstGeom>
        </p:spPr>
        <p:txBody>
          <a:bodyPr wrap="square" lIns="0" tIns="0" rIns="0" bIns="0">
            <a:spAutoFit/>
          </a:bodyPr>
          <a:lstStyle>
            <a:lvl1pPr>
              <a:defRPr sz="2400" b="1" i="0">
                <a:solidFill>
                  <a:srgbClr val="FF0000"/>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t>‹#›</a:t>
            </a:fld>
            <a:endParaRPr spc="-5" dirty="0"/>
          </a:p>
        </p:txBody>
      </p:sp>
    </p:spTree>
    <p:extLst>
      <p:ext uri="{BB962C8B-B14F-4D97-AF65-F5344CB8AC3E}">
        <p14:creationId xmlns:p14="http://schemas.microsoft.com/office/powerpoint/2010/main" val="222735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09"/>
            <a:ext cx="8229600" cy="1143000"/>
          </a:xfrm>
        </p:spPr>
        <p:txBody>
          <a:bodyPr>
            <a:normAutofit/>
          </a:bodyPr>
          <a:lstStyle>
            <a:lvl1pPr algn="l">
              <a:defRPr sz="4000">
                <a:solidFill>
                  <a:srgbClr val="0000FF"/>
                </a:solidFill>
                <a:effectLst/>
              </a:defRPr>
            </a:lvl1pPr>
          </a:lstStyle>
          <a:p>
            <a:r>
              <a:rPr lang="en-US" dirty="0"/>
              <a:t>Click to edit Master title style</a:t>
            </a:r>
          </a:p>
        </p:txBody>
      </p:sp>
      <p:sp>
        <p:nvSpPr>
          <p:cNvPr id="3" name="Content Placeholder 2"/>
          <p:cNvSpPr>
            <a:spLocks noGrp="1"/>
          </p:cNvSpPr>
          <p:nvPr>
            <p:ph idx="1"/>
          </p:nvPr>
        </p:nvSpPr>
        <p:spPr>
          <a:xfrm>
            <a:off x="457200" y="1199909"/>
            <a:ext cx="8229600" cy="4843705"/>
          </a:xfrm>
        </p:spPr>
        <p:txBody>
          <a:bodyPr/>
          <a:lstStyle>
            <a:lvl1pPr>
              <a:spcBef>
                <a:spcPts val="0"/>
              </a:spcBef>
              <a:defRPr>
                <a:solidFill>
                  <a:schemeClr val="tx2"/>
                </a:solidFill>
              </a:defRPr>
            </a:lvl1pPr>
            <a:lvl2pPr>
              <a:spcBef>
                <a:spcPts val="0"/>
              </a:spcBef>
              <a:defRPr>
                <a:solidFill>
                  <a:schemeClr val="tx2"/>
                </a:solidFill>
              </a:defRPr>
            </a:lvl2pPr>
            <a:lvl3pPr>
              <a:spcBef>
                <a:spcPts val="0"/>
              </a:spcBef>
              <a:defRPr>
                <a:solidFill>
                  <a:schemeClr val="tx2"/>
                </a:solidFill>
              </a:defRPr>
            </a:lvl3pPr>
            <a:lvl4pPr>
              <a:spcBef>
                <a:spcPts val="0"/>
              </a:spcBef>
              <a:defRPr>
                <a:solidFill>
                  <a:schemeClr val="tx2"/>
                </a:solidFill>
              </a:defRPr>
            </a:lvl4pPr>
            <a:lvl5pPr>
              <a:spcBef>
                <a:spcPts val="0"/>
              </a:spcBef>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B063BAA8-6970-46A0-B267-81ED79DAB85F}" type="datetime1">
              <a:rPr lang="en-US" smtClean="0"/>
              <a:t>10/26/2023</a:t>
            </a:fld>
            <a:endParaRPr lang="en-US"/>
          </a:p>
        </p:txBody>
      </p:sp>
      <p:sp>
        <p:nvSpPr>
          <p:cNvPr id="6" name="Slide Number Placeholder 5"/>
          <p:cNvSpPr>
            <a:spLocks noGrp="1"/>
          </p:cNvSpPr>
          <p:nvPr>
            <p:ph type="sldNum" sz="quarter" idx="12"/>
          </p:nvPr>
        </p:nvSpPr>
        <p:spPr/>
        <p:txBody>
          <a:bodyPr/>
          <a:lstStyle/>
          <a:p>
            <a:pPr>
              <a:defRPr/>
            </a:pPr>
            <a:fld id="{CC2D7BC9-E8D1-42FF-A9B1-67BA535C0513}" type="slidenum">
              <a:rPr lang="en-US" smtClean="0"/>
              <a:pPr>
                <a:defRPr/>
              </a:pPr>
              <a:t>‹#›</a:t>
            </a:fld>
            <a:endParaRPr lang="en-US"/>
          </a:p>
        </p:txBody>
      </p:sp>
      <p:cxnSp>
        <p:nvCxnSpPr>
          <p:cNvPr id="9" name="Straight Connector 8"/>
          <p:cNvCxnSpPr/>
          <p:nvPr userDrawn="1"/>
        </p:nvCxnSpPr>
        <p:spPr>
          <a:xfrm>
            <a:off x="457200" y="990600"/>
            <a:ext cx="82296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33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10A02B"/>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D2E05EF-6F30-4835-8464-526554482E3B}" type="datetime1">
              <a:rPr lang="en-US" smtClean="0"/>
              <a:t>10/26/2023</a:t>
            </a:fld>
            <a:endParaRPr lang="en-US"/>
          </a:p>
        </p:txBody>
      </p:sp>
      <p:sp>
        <p:nvSpPr>
          <p:cNvPr id="6" name="Slide Number Placeholder 5"/>
          <p:cNvSpPr>
            <a:spLocks noGrp="1"/>
          </p:cNvSpPr>
          <p:nvPr>
            <p:ph type="sldNum" sz="quarter" idx="12"/>
          </p:nvPr>
        </p:nvSpPr>
        <p:spPr/>
        <p:txBody>
          <a:bodyPr/>
          <a:lstStyle/>
          <a:p>
            <a:pPr>
              <a:defRPr/>
            </a:pPr>
            <a:fld id="{6FF1872C-F487-4AA6-8A32-6E9C9CECA609}" type="slidenum">
              <a:rPr lang="en-US" smtClean="0"/>
              <a:pPr>
                <a:defRPr/>
              </a:pPr>
              <a:t>‹#›</a:t>
            </a:fld>
            <a:endParaRPr lang="en-US"/>
          </a:p>
        </p:txBody>
      </p:sp>
    </p:spTree>
    <p:extLst>
      <p:ext uri="{BB962C8B-B14F-4D97-AF65-F5344CB8AC3E}">
        <p14:creationId xmlns:p14="http://schemas.microsoft.com/office/powerpoint/2010/main" val="264732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lvl1pPr algn="l">
              <a:defRPr sz="4000">
                <a:solidFill>
                  <a:srgbClr val="0000FF"/>
                </a:solidFill>
              </a:defRPr>
            </a:lvl1pPr>
          </a:lstStyle>
          <a:p>
            <a:r>
              <a:rPr lang="en-US" dirty="0"/>
              <a:t>Click to edit Master title style</a:t>
            </a:r>
          </a:p>
        </p:txBody>
      </p:sp>
      <p:sp>
        <p:nvSpPr>
          <p:cNvPr id="3" name="Content Placeholder 2"/>
          <p:cNvSpPr>
            <a:spLocks noGrp="1"/>
          </p:cNvSpPr>
          <p:nvPr>
            <p:ph sz="half" idx="1"/>
          </p:nvPr>
        </p:nvSpPr>
        <p:spPr>
          <a:xfrm>
            <a:off x="457201" y="1166018"/>
            <a:ext cx="4038600" cy="4525963"/>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173954"/>
            <a:ext cx="4038600" cy="4525963"/>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fld id="{3D8350A1-16DA-4708-BDE8-1EA7EF884D8B}" type="datetime1">
              <a:rPr lang="en-US" smtClean="0"/>
              <a:t>10/26/2023</a:t>
            </a:fld>
            <a:endParaRPr lang="en-US"/>
          </a:p>
        </p:txBody>
      </p:sp>
      <p:sp>
        <p:nvSpPr>
          <p:cNvPr id="7" name="Slide Number Placeholder 6"/>
          <p:cNvSpPr>
            <a:spLocks noGrp="1"/>
          </p:cNvSpPr>
          <p:nvPr>
            <p:ph type="sldNum" sz="quarter" idx="12"/>
          </p:nvPr>
        </p:nvSpPr>
        <p:spPr/>
        <p:txBody>
          <a:bodyPr/>
          <a:lstStyle/>
          <a:p>
            <a:pPr>
              <a:defRPr/>
            </a:pPr>
            <a:fld id="{09AE0E30-9F71-4708-AC8A-DD3A5789F8BF}" type="slidenum">
              <a:rPr lang="en-US" smtClean="0"/>
              <a:pPr>
                <a:defRPr/>
              </a:pPr>
              <a:t>‹#›</a:t>
            </a:fld>
            <a:endParaRPr lang="en-US"/>
          </a:p>
        </p:txBody>
      </p:sp>
      <p:cxnSp>
        <p:nvCxnSpPr>
          <p:cNvPr id="9" name="Straight Connector 8">
            <a:extLst>
              <a:ext uri="{FF2B5EF4-FFF2-40B4-BE49-F238E27FC236}">
                <a16:creationId xmlns:a16="http://schemas.microsoft.com/office/drawing/2014/main" id="{69A7B639-C063-477C-B4B0-461986DD6EA2}"/>
              </a:ext>
            </a:extLst>
          </p:cNvPr>
          <p:cNvCxnSpPr/>
          <p:nvPr userDrawn="1"/>
        </p:nvCxnSpPr>
        <p:spPr>
          <a:xfrm>
            <a:off x="457200" y="990600"/>
            <a:ext cx="82296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94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0000FF"/>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2460B96-8FB4-4017-9B89-1CB6ACD283E1}" type="datetime1">
              <a:rPr lang="en-US" smtClean="0"/>
              <a:t>10/26/2023</a:t>
            </a:fld>
            <a:endParaRPr lang="en-US"/>
          </a:p>
        </p:txBody>
      </p:sp>
      <p:sp>
        <p:nvSpPr>
          <p:cNvPr id="9" name="Slide Number Placeholder 8"/>
          <p:cNvSpPr>
            <a:spLocks noGrp="1"/>
          </p:cNvSpPr>
          <p:nvPr>
            <p:ph type="sldNum" sz="quarter" idx="12"/>
          </p:nvPr>
        </p:nvSpPr>
        <p:spPr/>
        <p:txBody>
          <a:bodyPr/>
          <a:lstStyle/>
          <a:p>
            <a:pPr>
              <a:defRPr/>
            </a:pPr>
            <a:fld id="{2B0ABB94-B77F-48F6-9570-0DE7D0887EF0}" type="slidenum">
              <a:rPr lang="en-US" smtClean="0"/>
              <a:pPr>
                <a:defRPr/>
              </a:pPr>
              <a:t>‹#›</a:t>
            </a:fld>
            <a:endParaRPr lang="en-US"/>
          </a:p>
        </p:txBody>
      </p:sp>
    </p:spTree>
    <p:extLst>
      <p:ext uri="{BB962C8B-B14F-4D97-AF65-F5344CB8AC3E}">
        <p14:creationId xmlns:p14="http://schemas.microsoft.com/office/powerpoint/2010/main" val="42567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27ED5DF2-08CC-4515-B006-BBDD96430279}" type="datetime1">
              <a:rPr lang="en-US" smtClean="0"/>
              <a:t>10/26/2023</a:t>
            </a:fld>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A496FC4-BD8B-497B-9B21-2E87DFC33B75}" type="slidenum">
              <a:rPr lang="en-US" smtClean="0"/>
              <a:pPr>
                <a:defRPr/>
              </a:pPr>
              <a:t>‹#›</a:t>
            </a:fld>
            <a:endParaRPr lang="en-US"/>
          </a:p>
        </p:txBody>
      </p:sp>
    </p:spTree>
    <p:extLst>
      <p:ext uri="{BB962C8B-B14F-4D97-AF65-F5344CB8AC3E}">
        <p14:creationId xmlns:p14="http://schemas.microsoft.com/office/powerpoint/2010/main" val="11052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1DE30A-968A-411B-ABE0-0C57EFAEBB8D}" type="datetime1">
              <a:rPr lang="en-US" smtClean="0"/>
              <a:t>10/26/2023</a:t>
            </a:fld>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A24B985-2772-4154-BE8B-7B9568187074}" type="slidenum">
              <a:rPr lang="en-US" smtClean="0"/>
              <a:pPr>
                <a:defRPr/>
              </a:pPr>
              <a:t>‹#›</a:t>
            </a:fld>
            <a:endParaRPr lang="en-US"/>
          </a:p>
        </p:txBody>
      </p:sp>
    </p:spTree>
    <p:extLst>
      <p:ext uri="{BB962C8B-B14F-4D97-AF65-F5344CB8AC3E}">
        <p14:creationId xmlns:p14="http://schemas.microsoft.com/office/powerpoint/2010/main" val="22755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E62A568-8C01-49E5-B60A-F1A79AE30072}" type="datetime1">
              <a:rPr lang="en-US" smtClean="0"/>
              <a:t>10/26/2023</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10DD285-112F-4BF7-AA5E-0BC934F4577B}" type="slidenum">
              <a:rPr lang="en-US" smtClean="0"/>
              <a:pPr>
                <a:defRPr/>
              </a:pPr>
              <a:t>‹#›</a:t>
            </a:fld>
            <a:endParaRPr lang="en-US"/>
          </a:p>
        </p:txBody>
      </p:sp>
    </p:spTree>
    <p:extLst>
      <p:ext uri="{BB962C8B-B14F-4D97-AF65-F5344CB8AC3E}">
        <p14:creationId xmlns:p14="http://schemas.microsoft.com/office/powerpoint/2010/main" val="329385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2B6F3A9-66D9-4B84-A14D-4C32456CADC4}" type="datetime1">
              <a:rPr lang="en-US" smtClean="0"/>
              <a:t>10/26/2023</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297378C-4377-4A4D-A651-3D79C8241E39}" type="slidenum">
              <a:rPr lang="en-US" smtClean="0"/>
              <a:pPr>
                <a:defRPr/>
              </a:pPr>
              <a:t>‹#›</a:t>
            </a:fld>
            <a:endParaRPr lang="en-US"/>
          </a:p>
        </p:txBody>
      </p:sp>
    </p:spTree>
    <p:extLst>
      <p:ext uri="{BB962C8B-B14F-4D97-AF65-F5344CB8AC3E}">
        <p14:creationId xmlns:p14="http://schemas.microsoft.com/office/powerpoint/2010/main" val="167579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4A32047-B1CB-405B-8774-B3E57F25267B}" type="datetime1">
              <a:rPr lang="en-US" smtClean="0"/>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A36153-83E0-4DF9-806E-A700D63BB6B6}" type="slidenum">
              <a:rPr lang="en-US" smtClean="0"/>
              <a:pPr>
                <a:defRPr/>
              </a:pPr>
              <a:t>‹#›</a:t>
            </a:fld>
            <a:endParaRPr lang="en-US"/>
          </a:p>
        </p:txBody>
      </p:sp>
    </p:spTree>
    <p:extLst>
      <p:ext uri="{BB962C8B-B14F-4D97-AF65-F5344CB8AC3E}">
        <p14:creationId xmlns:p14="http://schemas.microsoft.com/office/powerpoint/2010/main" val="3928210888"/>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067" r:id="rId12"/>
    <p:sldLayoutId id="2147484597" r:id="rId13"/>
  </p:sldLayoutIdLst>
  <p:hf hdr="0" ftr="0" dt="0"/>
  <p:txStyles>
    <p:titleStyle>
      <a:lvl1pPr algn="ctr" defTabSz="914400" rtl="0" eaLnBrk="1" latinLnBrk="0" hangingPunct="1">
        <a:spcBef>
          <a:spcPct val="0"/>
        </a:spcBef>
        <a:buNone/>
        <a:defRPr sz="4400" kern="1200">
          <a:solidFill>
            <a:srgbClr val="00B05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li.pa.gov/Individuals/Labor-Management-Relations/llc/prevailing-wage/Pages/Prevailing-Wage-App.asp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opendata.usac.org/E-rate/E-rate-C2-Budget-Tool-FY2021-/8z69-hkn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hatislove-2010.blogspot.com/2012_02_01_archive.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upplychain/coveredli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e-ratepa.org/wp-content/uploads/2014/03/8-5-RFP-Form-470-Narrative-Guide-FY-2023-PA-NEW.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e-ratepa.org/?page_id=6121"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ratepa.org/wp-content/uploads/2014/03/Asset-Register-Sample.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hyperlink" Target="http://e-ratepa.org/wp-content/uploads/2014/03/Equipment-Purchasing-Guide-FY-2023.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jtschell@comcast.ne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486" y="946150"/>
            <a:ext cx="7802732" cy="1828800"/>
          </a:xfrm>
        </p:spPr>
        <p:txBody>
          <a:bodyPr>
            <a:normAutofit fontScale="90000"/>
          </a:bodyPr>
          <a:lstStyle/>
          <a:p>
            <a:pPr algn="r" fontAlgn="auto">
              <a:spcAft>
                <a:spcPts val="0"/>
              </a:spcAft>
              <a:defRPr/>
            </a:pPr>
            <a:r>
              <a:rPr lang="en-US" sz="5300" b="1" dirty="0">
                <a:solidFill>
                  <a:srgbClr val="0000FF"/>
                </a:solidFill>
              </a:rPr>
              <a:t>E-rate Category 2 Eligibility and Form 470/Bidding Guide</a:t>
            </a:r>
            <a:br>
              <a:rPr lang="en-US" sz="5300" b="1" dirty="0">
                <a:solidFill>
                  <a:srgbClr val="0000FF"/>
                </a:solidFill>
              </a:rPr>
            </a:br>
            <a:r>
              <a:rPr lang="en-US" sz="5300" b="1" dirty="0">
                <a:solidFill>
                  <a:srgbClr val="0000FF"/>
                </a:solidFill>
              </a:rPr>
              <a:t> - Public Schools</a:t>
            </a:r>
            <a:br>
              <a:rPr lang="en-US" dirty="0">
                <a:solidFill>
                  <a:srgbClr val="0000FF"/>
                </a:solidFill>
              </a:rPr>
            </a:br>
            <a:r>
              <a:rPr lang="en-US" dirty="0">
                <a:solidFill>
                  <a:srgbClr val="10A02B"/>
                </a:solidFill>
              </a:rPr>
              <a:t>Funding Year 2024</a:t>
            </a:r>
          </a:p>
        </p:txBody>
      </p:sp>
      <p:sp>
        <p:nvSpPr>
          <p:cNvPr id="6" name="Subtitle 5"/>
          <p:cNvSpPr>
            <a:spLocks noGrp="1"/>
          </p:cNvSpPr>
          <p:nvPr>
            <p:ph type="subTitle" idx="1"/>
          </p:nvPr>
        </p:nvSpPr>
        <p:spPr>
          <a:xfrm>
            <a:off x="3484418" y="4997450"/>
            <a:ext cx="5257800" cy="838200"/>
          </a:xfrm>
        </p:spPr>
        <p:txBody>
          <a:bodyPr>
            <a:noAutofit/>
          </a:bodyPr>
          <a:lstStyle/>
          <a:p>
            <a:pPr algn="r" fontAlgn="auto">
              <a:lnSpc>
                <a:spcPts val="1500"/>
              </a:lnSpc>
              <a:spcAft>
                <a:spcPts val="0"/>
              </a:spcAft>
              <a:defRPr/>
            </a:pPr>
            <a:r>
              <a:rPr lang="en-US" sz="1800" dirty="0">
                <a:solidFill>
                  <a:srgbClr val="FF00FF"/>
                </a:solidFill>
              </a:rPr>
              <a:t>Presented by Julie Tritt Schell</a:t>
            </a:r>
          </a:p>
          <a:p>
            <a:pPr algn="r" fontAlgn="auto">
              <a:lnSpc>
                <a:spcPts val="1500"/>
              </a:lnSpc>
              <a:spcAft>
                <a:spcPts val="0"/>
              </a:spcAft>
              <a:defRPr/>
            </a:pPr>
            <a:r>
              <a:rPr lang="en-US" sz="1800" dirty="0">
                <a:solidFill>
                  <a:srgbClr val="FF00FF"/>
                </a:solidFill>
              </a:rPr>
              <a:t>PA E-rate Coordinator</a:t>
            </a:r>
          </a:p>
          <a:p>
            <a:pPr algn="r" fontAlgn="auto">
              <a:lnSpc>
                <a:spcPts val="1500"/>
              </a:lnSpc>
              <a:spcAft>
                <a:spcPts val="0"/>
              </a:spcAft>
              <a:defRPr/>
            </a:pPr>
            <a:r>
              <a:rPr lang="en-US" sz="1800" dirty="0">
                <a:solidFill>
                  <a:srgbClr val="FF00FF"/>
                </a:solidFill>
              </a:rPr>
              <a:t>for the Pennsylvania Department of Education</a:t>
            </a:r>
          </a:p>
          <a:p>
            <a:pPr algn="r" fontAlgn="auto">
              <a:lnSpc>
                <a:spcPts val="1500"/>
              </a:lnSpc>
              <a:spcAft>
                <a:spcPts val="0"/>
              </a:spcAft>
              <a:defRPr/>
            </a:pPr>
            <a:r>
              <a:rPr lang="en-US" sz="1800" dirty="0">
                <a:solidFill>
                  <a:srgbClr val="FF00FF"/>
                </a:solidFill>
              </a:rPr>
              <a:t>October 2023</a:t>
            </a:r>
          </a:p>
        </p:txBody>
      </p:sp>
      <p:pic>
        <p:nvPicPr>
          <p:cNvPr id="2" name="Picture 1">
            <a:extLst>
              <a:ext uri="{FF2B5EF4-FFF2-40B4-BE49-F238E27FC236}">
                <a16:creationId xmlns:a16="http://schemas.microsoft.com/office/drawing/2014/main" id="{089F81BF-4448-26C0-3121-F8509D23AAB1}"/>
              </a:ext>
            </a:extLst>
          </p:cNvPr>
          <p:cNvPicPr>
            <a:picLocks noChangeAspect="1"/>
          </p:cNvPicPr>
          <p:nvPr/>
        </p:nvPicPr>
        <p:blipFill>
          <a:blip r:embed="rId3"/>
          <a:stretch>
            <a:fillRect/>
          </a:stretch>
        </p:blipFill>
        <p:spPr>
          <a:xfrm>
            <a:off x="685800" y="3792537"/>
            <a:ext cx="2636018" cy="2409825"/>
          </a:xfrm>
          <a:prstGeom prst="rect">
            <a:avLst/>
          </a:prstGeom>
        </p:spPr>
      </p:pic>
      <p:cxnSp>
        <p:nvCxnSpPr>
          <p:cNvPr id="4" name="Straight Connector 3">
            <a:extLst>
              <a:ext uri="{FF2B5EF4-FFF2-40B4-BE49-F238E27FC236}">
                <a16:creationId xmlns:a16="http://schemas.microsoft.com/office/drawing/2014/main" id="{536BAB2D-B293-1C30-CC43-3591D0F3ECA1}"/>
              </a:ext>
            </a:extLst>
          </p:cNvPr>
          <p:cNvCxnSpPr/>
          <p:nvPr/>
        </p:nvCxnSpPr>
        <p:spPr>
          <a:xfrm>
            <a:off x="939486" y="2667000"/>
            <a:ext cx="766533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1859-0FCE-482E-8085-6ADF13B1014B}"/>
              </a:ext>
            </a:extLst>
          </p:cNvPr>
          <p:cNvSpPr>
            <a:spLocks noGrp="1"/>
          </p:cNvSpPr>
          <p:nvPr>
            <p:ph type="title"/>
          </p:nvPr>
        </p:nvSpPr>
        <p:spPr/>
        <p:txBody>
          <a:bodyPr>
            <a:normAutofit/>
          </a:bodyPr>
          <a:lstStyle/>
          <a:p>
            <a:r>
              <a:rPr lang="en-US" dirty="0"/>
              <a:t>NIFs Not Eligible for C2 Funding</a:t>
            </a:r>
          </a:p>
        </p:txBody>
      </p:sp>
      <p:sp>
        <p:nvSpPr>
          <p:cNvPr id="3" name="Content Placeholder 2">
            <a:extLst>
              <a:ext uri="{FF2B5EF4-FFF2-40B4-BE49-F238E27FC236}">
                <a16:creationId xmlns:a16="http://schemas.microsoft.com/office/drawing/2014/main" id="{D06C8EBB-84FE-4D50-A763-33B323E08FD7}"/>
              </a:ext>
            </a:extLst>
          </p:cNvPr>
          <p:cNvSpPr>
            <a:spLocks noGrp="1"/>
          </p:cNvSpPr>
          <p:nvPr>
            <p:ph idx="1"/>
          </p:nvPr>
        </p:nvSpPr>
        <p:spPr/>
        <p:txBody>
          <a:bodyPr>
            <a:normAutofit/>
          </a:bodyPr>
          <a:lstStyle/>
          <a:p>
            <a:pPr lvl="1"/>
            <a:r>
              <a:rPr lang="en-US" sz="2400" dirty="0"/>
              <a:t>Non-instructional facilities (NIFs) are ineligible for C2 funding</a:t>
            </a:r>
          </a:p>
          <a:p>
            <a:pPr lvl="2"/>
            <a:r>
              <a:rPr lang="en-US" sz="2000" dirty="0"/>
              <a:t>Must deduct proportional share of NIFs use of any shared equipment</a:t>
            </a:r>
          </a:p>
          <a:p>
            <a:pPr lvl="1"/>
            <a:r>
              <a:rPr lang="en-US" sz="2400" dirty="0"/>
              <a:t>Equipment may be housed at a NIF, however</a:t>
            </a:r>
          </a:p>
          <a:p>
            <a:pPr lvl="2"/>
            <a:r>
              <a:rPr lang="en-US" sz="2000" dirty="0"/>
              <a:t>For example, a Wireless Controller may be housed at data center</a:t>
            </a:r>
          </a:p>
          <a:p>
            <a:pPr lvl="2"/>
            <a:r>
              <a:rPr lang="en-US" sz="2000" dirty="0"/>
              <a:t>Wireless Access Points in NIFs may not be purchased with E-rate funds</a:t>
            </a:r>
          </a:p>
          <a:p>
            <a:pPr lvl="2"/>
            <a:endParaRPr lang="en-US" sz="2000" dirty="0"/>
          </a:p>
          <a:p>
            <a:pPr marL="914400" lvl="2" indent="0">
              <a:buNone/>
            </a:pPr>
            <a:r>
              <a:rPr lang="en-US" sz="2000" dirty="0"/>
              <a:t>	After 5 years, transfer equipment to NIF</a:t>
            </a:r>
          </a:p>
          <a:p>
            <a:endParaRPr lang="en-US" dirty="0"/>
          </a:p>
        </p:txBody>
      </p:sp>
      <p:pic>
        <p:nvPicPr>
          <p:cNvPr id="4" name="Picture 3">
            <a:extLst>
              <a:ext uri="{FF2B5EF4-FFF2-40B4-BE49-F238E27FC236}">
                <a16:creationId xmlns:a16="http://schemas.microsoft.com/office/drawing/2014/main" id="{54192F65-260F-42F7-83E9-ABF993A5CCE0}"/>
              </a:ext>
            </a:extLst>
          </p:cNvPr>
          <p:cNvPicPr>
            <a:picLocks noChangeAspect="1"/>
          </p:cNvPicPr>
          <p:nvPr/>
        </p:nvPicPr>
        <p:blipFill>
          <a:blip r:embed="rId3"/>
          <a:stretch>
            <a:fillRect/>
          </a:stretch>
        </p:blipFill>
        <p:spPr>
          <a:xfrm>
            <a:off x="1066800" y="4671974"/>
            <a:ext cx="1317349" cy="1171652"/>
          </a:xfrm>
          <a:prstGeom prst="rect">
            <a:avLst/>
          </a:prstGeom>
        </p:spPr>
      </p:pic>
    </p:spTree>
    <p:extLst>
      <p:ext uri="{BB962C8B-B14F-4D97-AF65-F5344CB8AC3E}">
        <p14:creationId xmlns:p14="http://schemas.microsoft.com/office/powerpoint/2010/main" val="256628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normAutofit/>
          </a:bodyPr>
          <a:lstStyle/>
          <a:p>
            <a:pPr marL="0" marR="0" indent="0">
              <a:lnSpc>
                <a:spcPts val="3500"/>
              </a:lnSpc>
              <a:spcBef>
                <a:spcPts val="0"/>
              </a:spcBef>
              <a:spcAft>
                <a:spcPts val="0"/>
              </a:spcAft>
              <a:buNone/>
            </a:pPr>
            <a:br>
              <a:rPr lang="en-US" sz="4000" dirty="0">
                <a:latin typeface="Calibri" panose="020F0502020204030204" pitchFamily="34" charset="0"/>
                <a:ea typeface="Calibri" panose="020F0502020204030204" pitchFamily="34" charset="0"/>
              </a:rPr>
            </a:br>
            <a:r>
              <a:rPr lang="en-US" sz="4000" dirty="0">
                <a:effectLst/>
                <a:latin typeface="Calibri" panose="020F0502020204030204" pitchFamily="34" charset="0"/>
                <a:ea typeface="Calibri" panose="020F0502020204030204" pitchFamily="34" charset="0"/>
              </a:rPr>
              <a:t>PA Prevailing Wage Requirement</a:t>
            </a:r>
            <a:endParaRPr lang="en-US" sz="5400" dirty="0"/>
          </a:p>
        </p:txBody>
      </p:sp>
      <p:sp>
        <p:nvSpPr>
          <p:cNvPr id="3" name="Content Placeholder 2"/>
          <p:cNvSpPr>
            <a:spLocks noGrp="1"/>
          </p:cNvSpPr>
          <p:nvPr>
            <p:ph sz="half" idx="1"/>
          </p:nvPr>
        </p:nvSpPr>
        <p:spPr>
          <a:xfrm>
            <a:off x="457200" y="1106487"/>
            <a:ext cx="8305800" cy="5446713"/>
          </a:xfrm>
        </p:spPr>
        <p:txBody>
          <a:bodyPr>
            <a:normAutofit/>
          </a:bodyPr>
          <a:lstStyle/>
          <a:p>
            <a:r>
              <a:rPr lang="en-US" sz="1800" dirty="0">
                <a:effectLst/>
                <a:latin typeface="Calibri" panose="020F0502020204030204" pitchFamily="34" charset="0"/>
                <a:ea typeface="Calibri" panose="020F0502020204030204" pitchFamily="34" charset="0"/>
              </a:rPr>
              <a:t>PA public school entities are required to comply with the Prevailing Wage Act for public works contracts which include ‘construction, reconstruction, demolition, alteration and/or repair work other than maintenance work, done under contract and paid for in whole or in part out of the funds of a public body where the estimated cost of the total project is in excess of $25,000.’  </a:t>
            </a:r>
          </a:p>
          <a:p>
            <a:r>
              <a:rPr lang="en-US" sz="1800" dirty="0">
                <a:effectLst/>
                <a:latin typeface="Calibri" panose="020F0502020204030204" pitchFamily="34" charset="0"/>
                <a:ea typeface="Calibri" panose="020F0502020204030204" pitchFamily="34" charset="0"/>
              </a:rPr>
              <a:t>Maintenance work is defined as the repair of existing facilities when the size, type or extent of such facilities is not thereby changed or increased. </a:t>
            </a:r>
          </a:p>
          <a:p>
            <a:r>
              <a:rPr lang="en-US" sz="1800" dirty="0">
                <a:effectLst/>
                <a:latin typeface="Calibri" panose="020F0502020204030204" pitchFamily="34" charset="0"/>
                <a:ea typeface="Calibri" panose="020F0502020204030204" pitchFamily="34" charset="0"/>
              </a:rPr>
              <a:t>In speaking with several knowledgeable school officials, they believe that structured cabling projects costing more than $25,000 would be required to comply with the Prevailing Wage Act.</a:t>
            </a:r>
          </a:p>
          <a:p>
            <a:pPr lvl="1"/>
            <a:r>
              <a:rPr lang="en-US" sz="1400" dirty="0">
                <a:effectLst/>
                <a:latin typeface="Calibri" panose="020F0502020204030204" pitchFamily="34" charset="0"/>
                <a:ea typeface="Calibri" panose="020F0502020204030204" pitchFamily="34" charset="0"/>
              </a:rPr>
              <a:t>You will want to check with your school district solicitor to determine if they believe the Prevailing Wage Act applies</a:t>
            </a:r>
          </a:p>
          <a:p>
            <a:r>
              <a:rPr lang="en-US" sz="1800" dirty="0">
                <a:latin typeface="Calibri" panose="020F0502020204030204" pitchFamily="34" charset="0"/>
                <a:ea typeface="Calibri" panose="020F0502020204030204" pitchFamily="34" charset="0"/>
              </a:rPr>
              <a:t>If PW applies </a:t>
            </a:r>
            <a:r>
              <a:rPr lang="en-US" sz="1800" dirty="0">
                <a:effectLst/>
                <a:latin typeface="Calibri" panose="020F0502020204030204" pitchFamily="34" charset="0"/>
                <a:ea typeface="Calibri" panose="020F0502020204030204" pitchFamily="34" charset="0"/>
              </a:rPr>
              <a:t>be sure to obtain a Prevailing Wage Determination from the PA Department of Labor and Industry (</a:t>
            </a:r>
            <a:r>
              <a:rPr lang="en-US" sz="18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http://www.dli.pa.gov/Individuals/Labor-Management-Relations/llc/prevailing-wage/Pages/Prevailing-Wage-App.aspx</a:t>
            </a:r>
            <a:r>
              <a:rPr lang="en-US" sz="1800" dirty="0">
                <a:effectLst/>
                <a:latin typeface="Calibri" panose="020F0502020204030204" pitchFamily="34" charset="0"/>
                <a:ea typeface="Calibri" panose="020F0502020204030204" pitchFamily="34" charset="0"/>
              </a:rPr>
              <a:t>) and include this requirement and PW Determination in your structured cabling RFP/procurement.  </a:t>
            </a:r>
          </a:p>
          <a:p>
            <a:r>
              <a:rPr lang="en-US" sz="1800" dirty="0">
                <a:effectLst/>
                <a:latin typeface="Calibri" panose="020F0502020204030204" pitchFamily="34" charset="0"/>
                <a:ea typeface="Calibri" panose="020F0502020204030204" pitchFamily="34" charset="0"/>
              </a:rPr>
              <a:t>The federal Davis-Bacon Act does not apply to E-rate funds</a:t>
            </a:r>
          </a:p>
          <a:p>
            <a:endParaRPr lang="en-US" dirty="0"/>
          </a:p>
        </p:txBody>
      </p:sp>
      <p:sp>
        <p:nvSpPr>
          <p:cNvPr id="4" name="Slide Number Placeholder 3"/>
          <p:cNvSpPr>
            <a:spLocks noGrp="1"/>
          </p:cNvSpPr>
          <p:nvPr>
            <p:ph type="sldNum" sz="quarter" idx="12"/>
          </p:nvPr>
        </p:nvSpPr>
        <p:spPr/>
        <p:txBody>
          <a:bodyPr/>
          <a:lstStyle/>
          <a:p>
            <a:pPr>
              <a:defRPr/>
            </a:pPr>
            <a:fld id="{CC2D7BC9-E8D1-42FF-A9B1-67BA535C0513}" type="slidenum">
              <a:rPr lang="en-US" smtClean="0"/>
              <a:pPr>
                <a:defRPr/>
              </a:pPr>
              <a:t>11</a:t>
            </a:fld>
            <a:endParaRPr lang="en-US"/>
          </a:p>
        </p:txBody>
      </p:sp>
    </p:spTree>
    <p:extLst>
      <p:ext uri="{BB962C8B-B14F-4D97-AF65-F5344CB8AC3E}">
        <p14:creationId xmlns:p14="http://schemas.microsoft.com/office/powerpoint/2010/main" val="63414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4507" y="914400"/>
            <a:ext cx="7772400" cy="1042987"/>
          </a:xfrm>
        </p:spPr>
        <p:txBody>
          <a:bodyPr>
            <a:normAutofit/>
          </a:bodyPr>
          <a:lstStyle/>
          <a:p>
            <a:pPr algn="r"/>
            <a:r>
              <a:rPr lang="en-US" sz="4400" b="1" dirty="0">
                <a:solidFill>
                  <a:srgbClr val="10A02B"/>
                </a:solidFill>
              </a:rPr>
              <a:t>Category 2 Budget Calculations</a:t>
            </a:r>
          </a:p>
        </p:txBody>
      </p:sp>
      <p:pic>
        <p:nvPicPr>
          <p:cNvPr id="3" name="Picture 2">
            <a:extLst>
              <a:ext uri="{FF2B5EF4-FFF2-40B4-BE49-F238E27FC236}">
                <a16:creationId xmlns:a16="http://schemas.microsoft.com/office/drawing/2014/main" id="{51C67A2B-FE7C-1C47-3CF3-DD8E6CBB2714}"/>
              </a:ext>
            </a:extLst>
          </p:cNvPr>
          <p:cNvPicPr>
            <a:picLocks noChangeAspect="1"/>
          </p:cNvPicPr>
          <p:nvPr/>
        </p:nvPicPr>
        <p:blipFill>
          <a:blip r:embed="rId3"/>
          <a:stretch>
            <a:fillRect/>
          </a:stretch>
        </p:blipFill>
        <p:spPr>
          <a:xfrm>
            <a:off x="762000" y="3505200"/>
            <a:ext cx="2886075" cy="2638425"/>
          </a:xfrm>
          <a:prstGeom prst="rect">
            <a:avLst/>
          </a:prstGeom>
        </p:spPr>
      </p:pic>
    </p:spTree>
    <p:extLst>
      <p:ext uri="{BB962C8B-B14F-4D97-AF65-F5344CB8AC3E}">
        <p14:creationId xmlns:p14="http://schemas.microsoft.com/office/powerpoint/2010/main" val="349158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3BA8-C177-459B-9429-7311E451CDC7}"/>
              </a:ext>
            </a:extLst>
          </p:cNvPr>
          <p:cNvSpPr>
            <a:spLocks noGrp="1"/>
          </p:cNvSpPr>
          <p:nvPr>
            <p:ph type="title"/>
          </p:nvPr>
        </p:nvSpPr>
        <p:spPr/>
        <p:txBody>
          <a:bodyPr/>
          <a:lstStyle/>
          <a:p>
            <a:r>
              <a:rPr lang="en-US" sz="4400" b="0" spc="-15" dirty="0">
                <a:solidFill>
                  <a:srgbClr val="0000FF"/>
                </a:solidFill>
                <a:latin typeface="Calibri"/>
                <a:cs typeface="Calibri"/>
              </a:rPr>
              <a:t>Category </a:t>
            </a:r>
            <a:r>
              <a:rPr lang="en-US" sz="4400" b="0" dirty="0">
                <a:solidFill>
                  <a:srgbClr val="0000FF"/>
                </a:solidFill>
                <a:latin typeface="Calibri"/>
                <a:cs typeface="Calibri"/>
              </a:rPr>
              <a:t>2, </a:t>
            </a:r>
            <a:r>
              <a:rPr lang="en-US" sz="4400" b="0" spc="-55" dirty="0">
                <a:solidFill>
                  <a:srgbClr val="0000FF"/>
                </a:solidFill>
                <a:latin typeface="Calibri"/>
                <a:cs typeface="Calibri"/>
              </a:rPr>
              <a:t>5-Year </a:t>
            </a:r>
            <a:r>
              <a:rPr lang="en-US" sz="4400" b="0" spc="-5" dirty="0">
                <a:solidFill>
                  <a:srgbClr val="0000FF"/>
                </a:solidFill>
                <a:latin typeface="Calibri"/>
                <a:cs typeface="Calibri"/>
              </a:rPr>
              <a:t>Funding</a:t>
            </a:r>
            <a:r>
              <a:rPr lang="en-US" sz="4400" b="0" spc="55" dirty="0">
                <a:solidFill>
                  <a:srgbClr val="0000FF"/>
                </a:solidFill>
                <a:latin typeface="Calibri"/>
                <a:cs typeface="Calibri"/>
              </a:rPr>
              <a:t> </a:t>
            </a:r>
            <a:r>
              <a:rPr lang="en-US" sz="4400" b="0" spc="-10" dirty="0">
                <a:solidFill>
                  <a:srgbClr val="0000FF"/>
                </a:solidFill>
                <a:latin typeface="Calibri"/>
                <a:cs typeface="Calibri"/>
              </a:rPr>
              <a:t>Caps</a:t>
            </a:r>
            <a:endParaRPr lang="en-US" dirty="0"/>
          </a:p>
        </p:txBody>
      </p:sp>
      <p:sp>
        <p:nvSpPr>
          <p:cNvPr id="3" name="Content Placeholder 2">
            <a:extLst>
              <a:ext uri="{FF2B5EF4-FFF2-40B4-BE49-F238E27FC236}">
                <a16:creationId xmlns:a16="http://schemas.microsoft.com/office/drawing/2014/main" id="{6A134BBB-C924-4A85-880D-C2328B445A51}"/>
              </a:ext>
            </a:extLst>
          </p:cNvPr>
          <p:cNvSpPr>
            <a:spLocks noGrp="1"/>
          </p:cNvSpPr>
          <p:nvPr>
            <p:ph idx="1"/>
          </p:nvPr>
        </p:nvSpPr>
        <p:spPr>
          <a:xfrm>
            <a:off x="482338" y="1371600"/>
            <a:ext cx="8229600" cy="5105400"/>
          </a:xfrm>
        </p:spPr>
        <p:txBody>
          <a:bodyPr>
            <a:normAutofit/>
          </a:bodyPr>
          <a:lstStyle/>
          <a:p>
            <a:r>
              <a:rPr lang="en-US" sz="2400" dirty="0"/>
              <a:t>Current</a:t>
            </a:r>
            <a:r>
              <a:rPr lang="en-US" sz="2400" b="1" dirty="0"/>
              <a:t> </a:t>
            </a:r>
            <a:r>
              <a:rPr lang="en-US" sz="2400" spc="-5" dirty="0">
                <a:solidFill>
                  <a:srgbClr val="1F487C"/>
                </a:solidFill>
                <a:latin typeface="Calibri"/>
                <a:cs typeface="Calibri"/>
              </a:rPr>
              <a:t>C2 </a:t>
            </a:r>
            <a:r>
              <a:rPr lang="en-US" sz="2400" spc="-10" dirty="0">
                <a:solidFill>
                  <a:srgbClr val="1F487C"/>
                </a:solidFill>
                <a:latin typeface="Calibri"/>
                <a:cs typeface="Calibri"/>
              </a:rPr>
              <a:t>budget cycle </a:t>
            </a:r>
            <a:r>
              <a:rPr lang="en-US" sz="2400" spc="-5" dirty="0">
                <a:solidFill>
                  <a:srgbClr val="1F487C"/>
                </a:solidFill>
                <a:latin typeface="Calibri"/>
                <a:cs typeface="Calibri"/>
              </a:rPr>
              <a:t>– Funding </a:t>
            </a:r>
            <a:r>
              <a:rPr lang="en-US" sz="2400" spc="-35" dirty="0">
                <a:solidFill>
                  <a:srgbClr val="1F487C"/>
                </a:solidFill>
                <a:latin typeface="Calibri"/>
                <a:cs typeface="Calibri"/>
              </a:rPr>
              <a:t>Years </a:t>
            </a:r>
            <a:r>
              <a:rPr lang="en-US" sz="2400" spc="-10" dirty="0">
                <a:solidFill>
                  <a:srgbClr val="1F487C"/>
                </a:solidFill>
                <a:latin typeface="Calibri"/>
                <a:cs typeface="Calibri"/>
              </a:rPr>
              <a:t>2021 </a:t>
            </a:r>
            <a:r>
              <a:rPr lang="en-US" sz="2400" spc="-5" dirty="0">
                <a:solidFill>
                  <a:srgbClr val="1F487C"/>
                </a:solidFill>
                <a:latin typeface="Calibri"/>
                <a:cs typeface="Calibri"/>
              </a:rPr>
              <a:t>–</a:t>
            </a:r>
            <a:r>
              <a:rPr lang="en-US" sz="2400" spc="180" dirty="0">
                <a:solidFill>
                  <a:srgbClr val="1F487C"/>
                </a:solidFill>
                <a:latin typeface="Calibri"/>
                <a:cs typeface="Calibri"/>
              </a:rPr>
              <a:t> </a:t>
            </a:r>
            <a:r>
              <a:rPr lang="en-US" sz="2400" spc="-10" dirty="0">
                <a:solidFill>
                  <a:srgbClr val="1F487C"/>
                </a:solidFill>
                <a:latin typeface="Calibri"/>
                <a:cs typeface="Calibri"/>
              </a:rPr>
              <a:t>2025 </a:t>
            </a:r>
          </a:p>
          <a:p>
            <a:pPr lvl="1"/>
            <a:r>
              <a:rPr lang="en-US" sz="2000" dirty="0">
                <a:solidFill>
                  <a:srgbClr val="1F487C"/>
                </a:solidFill>
                <a:latin typeface="Calibri"/>
                <a:cs typeface="Calibri"/>
              </a:rPr>
              <a:t>All </a:t>
            </a:r>
            <a:r>
              <a:rPr lang="en-US" sz="2000" spc="-5" dirty="0">
                <a:solidFill>
                  <a:srgbClr val="1F487C"/>
                </a:solidFill>
                <a:latin typeface="Calibri"/>
                <a:cs typeface="Calibri"/>
              </a:rPr>
              <a:t>C2 </a:t>
            </a:r>
            <a:r>
              <a:rPr lang="en-US" sz="2000" spc="-10" dirty="0">
                <a:solidFill>
                  <a:srgbClr val="1F487C"/>
                </a:solidFill>
                <a:latin typeface="Calibri"/>
                <a:cs typeface="Calibri"/>
              </a:rPr>
              <a:t>budgets </a:t>
            </a:r>
            <a:r>
              <a:rPr lang="en-US" sz="2000" dirty="0">
                <a:solidFill>
                  <a:srgbClr val="1F487C"/>
                </a:solidFill>
                <a:latin typeface="Calibri"/>
                <a:cs typeface="Calibri"/>
              </a:rPr>
              <a:t>will </a:t>
            </a:r>
            <a:r>
              <a:rPr lang="en-US" sz="2000" spc="-10" dirty="0">
                <a:solidFill>
                  <a:srgbClr val="1F487C"/>
                </a:solidFill>
                <a:latin typeface="Calibri"/>
                <a:cs typeface="Calibri"/>
              </a:rPr>
              <a:t>reset </a:t>
            </a:r>
            <a:r>
              <a:rPr lang="en-US" sz="2000" dirty="0">
                <a:solidFill>
                  <a:srgbClr val="1F487C"/>
                </a:solidFill>
                <a:latin typeface="Calibri"/>
                <a:cs typeface="Calibri"/>
              </a:rPr>
              <a:t>in </a:t>
            </a:r>
            <a:r>
              <a:rPr lang="en-US" sz="2000" spc="-5" dirty="0">
                <a:solidFill>
                  <a:srgbClr val="1F487C"/>
                </a:solidFill>
                <a:latin typeface="Calibri"/>
                <a:cs typeface="Calibri"/>
              </a:rPr>
              <a:t>FY 2026 </a:t>
            </a:r>
            <a:r>
              <a:rPr lang="en-US" sz="2000" dirty="0">
                <a:solidFill>
                  <a:srgbClr val="1F487C"/>
                </a:solidFill>
                <a:latin typeface="Calibri"/>
                <a:cs typeface="Calibri"/>
              </a:rPr>
              <a:t>and </a:t>
            </a:r>
            <a:r>
              <a:rPr lang="en-US" sz="2000" spc="-5" dirty="0">
                <a:solidFill>
                  <a:srgbClr val="1F487C"/>
                </a:solidFill>
                <a:latin typeface="Calibri"/>
                <a:cs typeface="Calibri"/>
              </a:rPr>
              <a:t>no funding </a:t>
            </a:r>
            <a:r>
              <a:rPr lang="en-US" sz="2000" dirty="0">
                <a:solidFill>
                  <a:srgbClr val="1F487C"/>
                </a:solidFill>
                <a:latin typeface="Calibri"/>
                <a:cs typeface="Calibri"/>
              </a:rPr>
              <a:t>will </a:t>
            </a:r>
            <a:r>
              <a:rPr lang="en-US" sz="2000" spc="-5" dirty="0">
                <a:solidFill>
                  <a:srgbClr val="1F487C"/>
                </a:solidFill>
                <a:latin typeface="Calibri"/>
                <a:cs typeface="Calibri"/>
              </a:rPr>
              <a:t>be carried</a:t>
            </a:r>
            <a:r>
              <a:rPr lang="en-US" sz="2000" spc="90" dirty="0">
                <a:solidFill>
                  <a:srgbClr val="1F487C"/>
                </a:solidFill>
                <a:latin typeface="Calibri"/>
                <a:cs typeface="Calibri"/>
              </a:rPr>
              <a:t> </a:t>
            </a:r>
            <a:r>
              <a:rPr lang="en-US" sz="2000" spc="-5" dirty="0">
                <a:solidFill>
                  <a:srgbClr val="1F487C"/>
                </a:solidFill>
                <a:latin typeface="Calibri"/>
                <a:cs typeface="Calibri"/>
              </a:rPr>
              <a:t>over</a:t>
            </a:r>
          </a:p>
          <a:p>
            <a:pPr lvl="1"/>
            <a:r>
              <a:rPr lang="en-US" sz="2000" spc="-5" dirty="0">
                <a:solidFill>
                  <a:srgbClr val="1F487C"/>
                </a:solidFill>
                <a:latin typeface="Calibri"/>
                <a:cs typeface="Calibri"/>
              </a:rPr>
              <a:t>C2 budgets </a:t>
            </a:r>
            <a:r>
              <a:rPr lang="en-US" sz="2000" spc="-15" dirty="0">
                <a:solidFill>
                  <a:srgbClr val="1F487C"/>
                </a:solidFill>
                <a:latin typeface="Calibri"/>
                <a:cs typeface="Calibri"/>
              </a:rPr>
              <a:t>are</a:t>
            </a:r>
            <a:r>
              <a:rPr lang="en-US" sz="2000" spc="-5" dirty="0">
                <a:solidFill>
                  <a:srgbClr val="1F487C"/>
                </a:solidFill>
                <a:latin typeface="Calibri"/>
                <a:cs typeface="Calibri"/>
              </a:rPr>
              <a:t> </a:t>
            </a:r>
            <a:r>
              <a:rPr lang="en-US" sz="2000" i="1" spc="-10" dirty="0">
                <a:solidFill>
                  <a:srgbClr val="1F487C"/>
                </a:solidFill>
                <a:latin typeface="Calibri"/>
                <a:cs typeface="Calibri"/>
              </a:rPr>
              <a:t>pre-discount</a:t>
            </a:r>
          </a:p>
          <a:p>
            <a:pPr lvl="2"/>
            <a:r>
              <a:rPr lang="en-US" sz="2000" spc="-10" dirty="0">
                <a:solidFill>
                  <a:srgbClr val="1F487C"/>
                </a:solidFill>
                <a:latin typeface="Calibri"/>
                <a:cs typeface="Calibri"/>
              </a:rPr>
              <a:t>Applicants’ E-rate discounts then apply</a:t>
            </a:r>
          </a:p>
          <a:p>
            <a:pPr lvl="2"/>
            <a:endParaRPr lang="en-US" sz="10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spc="-10" dirty="0">
              <a:solidFill>
                <a:srgbClr val="1F487C"/>
              </a:solidFill>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2"/>
            <a:endParaRPr lang="en-US" sz="14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endParaRPr lang="en-US" sz="3800" dirty="0"/>
          </a:p>
          <a:p>
            <a:pPr marL="0" indent="0">
              <a:buNone/>
            </a:pPr>
            <a:endParaRPr lang="en-US" sz="2400" spc="-10" dirty="0">
              <a:solidFill>
                <a:srgbClr val="1F487C"/>
              </a:solidFill>
              <a:latin typeface="Calibri"/>
              <a:cs typeface="Calibri"/>
            </a:endParaRPr>
          </a:p>
          <a:p>
            <a:pPr marL="0" indent="0">
              <a:buNone/>
            </a:pPr>
            <a:endParaRPr lang="en-US" sz="2400" dirty="0"/>
          </a:p>
        </p:txBody>
      </p:sp>
      <p:sp>
        <p:nvSpPr>
          <p:cNvPr id="4" name="object 4">
            <a:extLst>
              <a:ext uri="{FF2B5EF4-FFF2-40B4-BE49-F238E27FC236}">
                <a16:creationId xmlns:a16="http://schemas.microsoft.com/office/drawing/2014/main" id="{90F2CA90-B430-4A24-AAEA-AEA7B9C51E16}"/>
              </a:ext>
            </a:extLst>
          </p:cNvPr>
          <p:cNvSpPr txBox="1"/>
          <p:nvPr/>
        </p:nvSpPr>
        <p:spPr>
          <a:xfrm>
            <a:off x="266700" y="3215863"/>
            <a:ext cx="8610600" cy="3123291"/>
          </a:xfrm>
          <a:prstGeom prst="rect">
            <a:avLst/>
          </a:prstGeom>
          <a:ln w="28575">
            <a:solidFill>
              <a:srgbClr val="FF0000"/>
            </a:solidFill>
          </a:ln>
        </p:spPr>
        <p:txBody>
          <a:bodyPr vert="horz" wrap="square" lIns="0" tIns="111125" rIns="0" bIns="0" rtlCol="0">
            <a:spAutoFit/>
          </a:bodyPr>
          <a:lstStyle/>
          <a:p>
            <a:pPr marL="110489">
              <a:lnSpc>
                <a:spcPct val="100000"/>
              </a:lnSpc>
              <a:spcBef>
                <a:spcPts val="875"/>
              </a:spcBef>
            </a:pPr>
            <a:r>
              <a:rPr sz="2000" b="1" spc="-10" dirty="0">
                <a:solidFill>
                  <a:srgbClr val="1F487C"/>
                </a:solidFill>
                <a:latin typeface="Calibri"/>
                <a:cs typeface="Calibri"/>
              </a:rPr>
              <a:t>C2 </a:t>
            </a:r>
            <a:r>
              <a:rPr lang="en-US" sz="2000" b="1" spc="-10" dirty="0">
                <a:solidFill>
                  <a:srgbClr val="1F487C"/>
                </a:solidFill>
                <a:latin typeface="Calibri"/>
                <a:cs typeface="Calibri"/>
              </a:rPr>
              <a:t>B</a:t>
            </a:r>
            <a:r>
              <a:rPr sz="2000" b="1" spc="-10" dirty="0">
                <a:solidFill>
                  <a:srgbClr val="1F487C"/>
                </a:solidFill>
                <a:latin typeface="Calibri"/>
                <a:cs typeface="Calibri"/>
              </a:rPr>
              <a:t>udget</a:t>
            </a:r>
            <a:r>
              <a:rPr sz="2000" b="1" spc="40" dirty="0">
                <a:solidFill>
                  <a:srgbClr val="1F487C"/>
                </a:solidFill>
                <a:latin typeface="Calibri"/>
                <a:cs typeface="Calibri"/>
              </a:rPr>
              <a:t> </a:t>
            </a:r>
            <a:r>
              <a:rPr lang="en-US" sz="2000" b="1" spc="40" dirty="0">
                <a:solidFill>
                  <a:srgbClr val="1F487C"/>
                </a:solidFill>
                <a:latin typeface="Calibri"/>
                <a:cs typeface="Calibri"/>
              </a:rPr>
              <a:t>M</a:t>
            </a:r>
            <a:r>
              <a:rPr sz="2000" b="1" spc="-10" dirty="0">
                <a:solidFill>
                  <a:srgbClr val="1F487C"/>
                </a:solidFill>
                <a:latin typeface="Calibri"/>
                <a:cs typeface="Calibri"/>
              </a:rPr>
              <a:t>ultipliers:</a:t>
            </a:r>
            <a:endParaRPr lang="en-US" sz="2000" b="1" spc="-10" dirty="0">
              <a:solidFill>
                <a:srgbClr val="1F487C"/>
              </a:solidFill>
              <a:latin typeface="Calibri"/>
              <a:cs typeface="Calibri"/>
            </a:endParaRPr>
          </a:p>
          <a:p>
            <a:pPr marL="624205">
              <a:spcBef>
                <a:spcPts val="10"/>
              </a:spcBef>
            </a:pPr>
            <a:r>
              <a:rPr b="1" dirty="0">
                <a:solidFill>
                  <a:srgbClr val="FF0000"/>
                </a:solidFill>
                <a:latin typeface="Calibri"/>
                <a:cs typeface="Calibri"/>
              </a:rPr>
              <a:t>Single</a:t>
            </a:r>
            <a:r>
              <a:rPr b="1" spc="-10" dirty="0">
                <a:solidFill>
                  <a:srgbClr val="FF0000"/>
                </a:solidFill>
                <a:latin typeface="Calibri"/>
                <a:cs typeface="Calibri"/>
              </a:rPr>
              <a:t> </a:t>
            </a:r>
            <a:r>
              <a:rPr b="1" dirty="0">
                <a:solidFill>
                  <a:srgbClr val="FF0000"/>
                </a:solidFill>
                <a:latin typeface="Calibri"/>
                <a:cs typeface="Calibri"/>
              </a:rPr>
              <a:t>Schools:</a:t>
            </a:r>
            <a:endParaRPr dirty="0">
              <a:latin typeface="Calibri"/>
              <a:cs typeface="Calibri"/>
            </a:endParaRPr>
          </a:p>
          <a:p>
            <a:pPr marL="972819">
              <a:spcBef>
                <a:spcPts val="200"/>
              </a:spcBef>
            </a:pPr>
            <a:r>
              <a:rPr sz="1600" b="1" dirty="0">
                <a:solidFill>
                  <a:srgbClr val="1F487C"/>
                </a:solidFill>
                <a:latin typeface="Calibri"/>
                <a:cs typeface="Calibri"/>
              </a:rPr>
              <a:t>$167 </a:t>
            </a:r>
            <a:r>
              <a:rPr sz="1600" dirty="0">
                <a:solidFill>
                  <a:srgbClr val="1F487C"/>
                </a:solidFill>
                <a:latin typeface="Calibri"/>
                <a:cs typeface="Calibri"/>
              </a:rPr>
              <a:t>x </a:t>
            </a:r>
            <a:r>
              <a:rPr sz="1600" spc="-5" dirty="0">
                <a:solidFill>
                  <a:srgbClr val="1F487C"/>
                </a:solidFill>
                <a:latin typeface="Calibri"/>
                <a:cs typeface="Calibri"/>
              </a:rPr>
              <a:t>total enrollment OR </a:t>
            </a:r>
            <a:r>
              <a:rPr sz="1600" b="1" dirty="0">
                <a:solidFill>
                  <a:srgbClr val="1F487C"/>
                </a:solidFill>
                <a:latin typeface="Calibri"/>
                <a:cs typeface="Calibri"/>
              </a:rPr>
              <a:t>$25,000</a:t>
            </a:r>
            <a:r>
              <a:rPr sz="1600" dirty="0">
                <a:solidFill>
                  <a:srgbClr val="1F487C"/>
                </a:solidFill>
                <a:latin typeface="Calibri"/>
                <a:cs typeface="Calibri"/>
              </a:rPr>
              <a:t>, </a:t>
            </a:r>
            <a:r>
              <a:rPr sz="1600" spc="-5" dirty="0">
                <a:solidFill>
                  <a:srgbClr val="1F487C"/>
                </a:solidFill>
                <a:latin typeface="Calibri"/>
                <a:cs typeface="Calibri"/>
              </a:rPr>
              <a:t>whichever total budget </a:t>
            </a:r>
            <a:r>
              <a:rPr sz="1600" dirty="0">
                <a:solidFill>
                  <a:srgbClr val="1F487C"/>
                </a:solidFill>
                <a:latin typeface="Calibri"/>
                <a:cs typeface="Calibri"/>
              </a:rPr>
              <a:t>is</a:t>
            </a:r>
            <a:r>
              <a:rPr sz="1600" spc="-40" dirty="0">
                <a:solidFill>
                  <a:srgbClr val="1F487C"/>
                </a:solidFill>
                <a:latin typeface="Calibri"/>
                <a:cs typeface="Calibri"/>
              </a:rPr>
              <a:t> </a:t>
            </a:r>
            <a:r>
              <a:rPr sz="1600" spc="-5" dirty="0">
                <a:solidFill>
                  <a:srgbClr val="1F487C"/>
                </a:solidFill>
                <a:latin typeface="Calibri"/>
                <a:cs typeface="Calibri"/>
              </a:rPr>
              <a:t>greater</a:t>
            </a:r>
            <a:endParaRPr sz="1600" dirty="0">
              <a:latin typeface="Calibri"/>
              <a:cs typeface="Calibri"/>
            </a:endParaRPr>
          </a:p>
          <a:p>
            <a:pPr marL="624205">
              <a:spcBef>
                <a:spcPts val="40"/>
              </a:spcBef>
            </a:pPr>
            <a:r>
              <a:rPr b="1" spc="-5" dirty="0">
                <a:solidFill>
                  <a:srgbClr val="FF0000"/>
                </a:solidFill>
                <a:latin typeface="Calibri"/>
                <a:cs typeface="Calibri"/>
              </a:rPr>
              <a:t>School</a:t>
            </a:r>
            <a:r>
              <a:rPr b="1" spc="-25" dirty="0">
                <a:solidFill>
                  <a:srgbClr val="FF0000"/>
                </a:solidFill>
                <a:latin typeface="Calibri"/>
                <a:cs typeface="Calibri"/>
              </a:rPr>
              <a:t> </a:t>
            </a:r>
            <a:r>
              <a:rPr b="1" dirty="0">
                <a:solidFill>
                  <a:srgbClr val="FF0000"/>
                </a:solidFill>
                <a:latin typeface="Calibri"/>
                <a:cs typeface="Calibri"/>
              </a:rPr>
              <a:t>Districts:</a:t>
            </a:r>
            <a:endParaRPr lang="en-US" dirty="0">
              <a:latin typeface="Calibri"/>
              <a:cs typeface="Calibri"/>
            </a:endParaRPr>
          </a:p>
          <a:p>
            <a:pPr marL="624205">
              <a:spcBef>
                <a:spcPts val="40"/>
              </a:spcBef>
            </a:pPr>
            <a:r>
              <a:rPr lang="en-US" b="1" dirty="0">
                <a:solidFill>
                  <a:srgbClr val="1F487C"/>
                </a:solidFill>
                <a:latin typeface="Calibri"/>
                <a:cs typeface="Calibri"/>
              </a:rPr>
              <a:t>	</a:t>
            </a:r>
            <a:r>
              <a:rPr sz="1600" b="1" dirty="0">
                <a:solidFill>
                  <a:srgbClr val="1F487C"/>
                </a:solidFill>
                <a:latin typeface="Calibri"/>
                <a:cs typeface="Calibri"/>
              </a:rPr>
              <a:t>$167 </a:t>
            </a:r>
            <a:r>
              <a:rPr sz="1600" dirty="0">
                <a:solidFill>
                  <a:srgbClr val="1F487C"/>
                </a:solidFill>
                <a:latin typeface="Calibri"/>
                <a:cs typeface="Calibri"/>
              </a:rPr>
              <a:t>x </a:t>
            </a:r>
            <a:r>
              <a:rPr sz="1600" spc="-5" dirty="0">
                <a:solidFill>
                  <a:srgbClr val="1F487C"/>
                </a:solidFill>
                <a:latin typeface="Calibri"/>
                <a:cs typeface="Calibri"/>
              </a:rPr>
              <a:t>total district enrollment,</a:t>
            </a:r>
            <a:r>
              <a:rPr sz="1600" spc="-45" dirty="0">
                <a:solidFill>
                  <a:srgbClr val="1F487C"/>
                </a:solidFill>
                <a:latin typeface="Calibri"/>
                <a:cs typeface="Calibri"/>
              </a:rPr>
              <a:t> </a:t>
            </a:r>
            <a:r>
              <a:rPr sz="1600" spc="-5" dirty="0">
                <a:solidFill>
                  <a:srgbClr val="1F487C"/>
                </a:solidFill>
                <a:latin typeface="Calibri"/>
                <a:cs typeface="Calibri"/>
              </a:rPr>
              <a:t>OR</a:t>
            </a:r>
            <a:endParaRPr lang="en-US" sz="1600" spc="-5" dirty="0">
              <a:latin typeface="Calibri"/>
              <a:cs typeface="Calibri"/>
            </a:endParaRPr>
          </a:p>
          <a:p>
            <a:pPr marL="624205">
              <a:spcBef>
                <a:spcPts val="40"/>
              </a:spcBef>
            </a:pPr>
            <a:r>
              <a:rPr lang="en-US" sz="1600" b="1" spc="-5" dirty="0">
                <a:solidFill>
                  <a:srgbClr val="1F487C"/>
                </a:solidFill>
                <a:latin typeface="Calibri"/>
                <a:cs typeface="Calibri"/>
              </a:rPr>
              <a:t>	</a:t>
            </a:r>
            <a:r>
              <a:rPr sz="1600" b="1" dirty="0">
                <a:solidFill>
                  <a:srgbClr val="1F487C"/>
                </a:solidFill>
                <a:latin typeface="Calibri"/>
                <a:cs typeface="Calibri"/>
              </a:rPr>
              <a:t>$25,000 </a:t>
            </a:r>
            <a:r>
              <a:rPr sz="1600" dirty="0">
                <a:solidFill>
                  <a:srgbClr val="1F487C"/>
                </a:solidFill>
                <a:latin typeface="Calibri"/>
                <a:cs typeface="Calibri"/>
              </a:rPr>
              <a:t>x </a:t>
            </a:r>
            <a:r>
              <a:rPr sz="1600" spc="-5" dirty="0">
                <a:solidFill>
                  <a:srgbClr val="1F487C"/>
                </a:solidFill>
                <a:latin typeface="Calibri"/>
                <a:cs typeface="Calibri"/>
              </a:rPr>
              <a:t>total </a:t>
            </a:r>
            <a:r>
              <a:rPr sz="1600" dirty="0">
                <a:solidFill>
                  <a:srgbClr val="1F487C"/>
                </a:solidFill>
                <a:latin typeface="Calibri"/>
                <a:cs typeface="Calibri"/>
              </a:rPr>
              <a:t>number </a:t>
            </a:r>
            <a:r>
              <a:rPr sz="1600" spc="-5" dirty="0">
                <a:solidFill>
                  <a:srgbClr val="1F487C"/>
                </a:solidFill>
                <a:latin typeface="Calibri"/>
                <a:cs typeface="Calibri"/>
              </a:rPr>
              <a:t>of schools </a:t>
            </a:r>
            <a:r>
              <a:rPr sz="1600" dirty="0">
                <a:solidFill>
                  <a:srgbClr val="1F487C"/>
                </a:solidFill>
                <a:latin typeface="Calibri"/>
                <a:cs typeface="Calibri"/>
              </a:rPr>
              <a:t>in the</a:t>
            </a:r>
            <a:r>
              <a:rPr sz="1600" spc="-20" dirty="0">
                <a:solidFill>
                  <a:srgbClr val="1F487C"/>
                </a:solidFill>
                <a:latin typeface="Calibri"/>
                <a:cs typeface="Calibri"/>
              </a:rPr>
              <a:t> </a:t>
            </a:r>
            <a:r>
              <a:rPr sz="1600" spc="-5" dirty="0">
                <a:solidFill>
                  <a:srgbClr val="1F487C"/>
                </a:solidFill>
                <a:latin typeface="Calibri"/>
                <a:cs typeface="Calibri"/>
              </a:rPr>
              <a:t>district</a:t>
            </a:r>
            <a:endParaRPr sz="1600" dirty="0">
              <a:latin typeface="Calibri"/>
              <a:cs typeface="Calibri"/>
            </a:endParaRPr>
          </a:p>
          <a:p>
            <a:pPr marL="1538605">
              <a:tabLst>
                <a:tab pos="1767205" algn="l"/>
              </a:tabLst>
            </a:pPr>
            <a:r>
              <a:rPr sz="1600" dirty="0">
                <a:solidFill>
                  <a:srgbClr val="1F487C"/>
                </a:solidFill>
                <a:latin typeface="Calibri"/>
                <a:cs typeface="Calibri"/>
              </a:rPr>
              <a:t>–	</a:t>
            </a:r>
            <a:r>
              <a:rPr sz="1600" spc="-5" dirty="0">
                <a:solidFill>
                  <a:srgbClr val="1F487C"/>
                </a:solidFill>
                <a:latin typeface="Calibri"/>
                <a:cs typeface="Calibri"/>
              </a:rPr>
              <a:t>Whichever total budget </a:t>
            </a:r>
            <a:r>
              <a:rPr sz="1600" dirty="0">
                <a:solidFill>
                  <a:srgbClr val="1F487C"/>
                </a:solidFill>
                <a:latin typeface="Calibri"/>
                <a:cs typeface="Calibri"/>
              </a:rPr>
              <a:t>is</a:t>
            </a:r>
            <a:r>
              <a:rPr sz="1600" spc="-60" dirty="0">
                <a:solidFill>
                  <a:srgbClr val="1F487C"/>
                </a:solidFill>
                <a:latin typeface="Calibri"/>
                <a:cs typeface="Calibri"/>
              </a:rPr>
              <a:t> </a:t>
            </a:r>
            <a:r>
              <a:rPr sz="1600" spc="-5" dirty="0">
                <a:solidFill>
                  <a:srgbClr val="1F487C"/>
                </a:solidFill>
                <a:latin typeface="Calibri"/>
                <a:cs typeface="Calibri"/>
              </a:rPr>
              <a:t>greater</a:t>
            </a:r>
            <a:endParaRPr sz="1600" dirty="0">
              <a:latin typeface="Calibri"/>
              <a:cs typeface="Calibri"/>
            </a:endParaRPr>
          </a:p>
          <a:p>
            <a:pPr marL="624205"/>
            <a:r>
              <a:rPr b="1" spc="-5" dirty="0">
                <a:solidFill>
                  <a:srgbClr val="FF0000"/>
                </a:solidFill>
                <a:latin typeface="Calibri"/>
                <a:cs typeface="Calibri"/>
              </a:rPr>
              <a:t>Independent</a:t>
            </a:r>
            <a:r>
              <a:rPr b="1" spc="-45" dirty="0">
                <a:solidFill>
                  <a:srgbClr val="FF0000"/>
                </a:solidFill>
                <a:latin typeface="Calibri"/>
                <a:cs typeface="Calibri"/>
              </a:rPr>
              <a:t> </a:t>
            </a:r>
            <a:r>
              <a:rPr b="1" spc="-5" dirty="0">
                <a:solidFill>
                  <a:srgbClr val="FF0000"/>
                </a:solidFill>
                <a:latin typeface="Calibri"/>
                <a:cs typeface="Calibri"/>
              </a:rPr>
              <a:t>Libraries:</a:t>
            </a:r>
            <a:endParaRPr lang="en-US" spc="-5" dirty="0">
              <a:latin typeface="Calibri"/>
              <a:cs typeface="Calibri"/>
            </a:endParaRPr>
          </a:p>
          <a:p>
            <a:pPr marL="624205"/>
            <a:r>
              <a:rPr lang="en-US" b="1" spc="-5" dirty="0">
                <a:solidFill>
                  <a:srgbClr val="1F487C"/>
                </a:solidFill>
                <a:latin typeface="Calibri"/>
                <a:cs typeface="Calibri"/>
              </a:rPr>
              <a:t>	</a:t>
            </a:r>
            <a:r>
              <a:rPr sz="1600" b="1" dirty="0">
                <a:solidFill>
                  <a:srgbClr val="1F487C"/>
                </a:solidFill>
                <a:latin typeface="Calibri"/>
                <a:cs typeface="Calibri"/>
              </a:rPr>
              <a:t>$4.50 </a:t>
            </a:r>
            <a:r>
              <a:rPr sz="1600" dirty="0">
                <a:solidFill>
                  <a:srgbClr val="1F487C"/>
                </a:solidFill>
                <a:latin typeface="Calibri"/>
                <a:cs typeface="Calibri"/>
              </a:rPr>
              <a:t>x </a:t>
            </a:r>
            <a:r>
              <a:rPr sz="1600" spc="-5" dirty="0">
                <a:solidFill>
                  <a:srgbClr val="1F487C"/>
                </a:solidFill>
                <a:latin typeface="Calibri"/>
                <a:cs typeface="Calibri"/>
              </a:rPr>
              <a:t>total square </a:t>
            </a:r>
            <a:r>
              <a:rPr sz="1600" spc="-10" dirty="0">
                <a:solidFill>
                  <a:srgbClr val="1F487C"/>
                </a:solidFill>
                <a:latin typeface="Calibri"/>
                <a:cs typeface="Calibri"/>
              </a:rPr>
              <a:t>footage </a:t>
            </a:r>
            <a:r>
              <a:rPr sz="1600" spc="-5" dirty="0">
                <a:solidFill>
                  <a:srgbClr val="1F487C"/>
                </a:solidFill>
                <a:latin typeface="Calibri"/>
                <a:cs typeface="Calibri"/>
              </a:rPr>
              <a:t>OR </a:t>
            </a:r>
            <a:r>
              <a:rPr sz="1600" b="1" dirty="0">
                <a:solidFill>
                  <a:srgbClr val="1F487C"/>
                </a:solidFill>
                <a:latin typeface="Calibri"/>
                <a:cs typeface="Calibri"/>
              </a:rPr>
              <a:t>$25,000</a:t>
            </a:r>
            <a:r>
              <a:rPr sz="1600" dirty="0">
                <a:solidFill>
                  <a:srgbClr val="1F487C"/>
                </a:solidFill>
                <a:latin typeface="Calibri"/>
                <a:cs typeface="Calibri"/>
              </a:rPr>
              <a:t>, </a:t>
            </a:r>
            <a:r>
              <a:rPr sz="1600" spc="-5" dirty="0">
                <a:solidFill>
                  <a:srgbClr val="1F487C"/>
                </a:solidFill>
                <a:latin typeface="Calibri"/>
                <a:cs typeface="Calibri"/>
              </a:rPr>
              <a:t>whichever total budget </a:t>
            </a:r>
            <a:r>
              <a:rPr sz="1600" dirty="0">
                <a:solidFill>
                  <a:srgbClr val="1F487C"/>
                </a:solidFill>
                <a:latin typeface="Calibri"/>
                <a:cs typeface="Calibri"/>
              </a:rPr>
              <a:t>is</a:t>
            </a:r>
            <a:r>
              <a:rPr sz="1600" spc="-55" dirty="0">
                <a:solidFill>
                  <a:srgbClr val="1F487C"/>
                </a:solidFill>
                <a:latin typeface="Calibri"/>
                <a:cs typeface="Calibri"/>
              </a:rPr>
              <a:t> </a:t>
            </a:r>
            <a:r>
              <a:rPr sz="1600" spc="-5" dirty="0">
                <a:solidFill>
                  <a:srgbClr val="1F487C"/>
                </a:solidFill>
                <a:latin typeface="Calibri"/>
                <a:cs typeface="Calibri"/>
              </a:rPr>
              <a:t>greater</a:t>
            </a:r>
            <a:endParaRPr sz="1600" dirty="0">
              <a:latin typeface="Calibri"/>
              <a:cs typeface="Calibri"/>
            </a:endParaRPr>
          </a:p>
          <a:p>
            <a:pPr marL="624205"/>
            <a:r>
              <a:rPr b="1" spc="-5" dirty="0">
                <a:solidFill>
                  <a:srgbClr val="FF0000"/>
                </a:solidFill>
                <a:latin typeface="Calibri"/>
                <a:cs typeface="Calibri"/>
              </a:rPr>
              <a:t>Library</a:t>
            </a:r>
            <a:r>
              <a:rPr b="1" spc="-30" dirty="0">
                <a:solidFill>
                  <a:srgbClr val="FF0000"/>
                </a:solidFill>
                <a:latin typeface="Calibri"/>
                <a:cs typeface="Calibri"/>
              </a:rPr>
              <a:t> </a:t>
            </a:r>
            <a:r>
              <a:rPr b="1" spc="-10" dirty="0">
                <a:solidFill>
                  <a:srgbClr val="FF0000"/>
                </a:solidFill>
                <a:latin typeface="Calibri"/>
                <a:cs typeface="Calibri"/>
              </a:rPr>
              <a:t>Systems:</a:t>
            </a:r>
            <a:endParaRPr lang="en-US" spc="-10" dirty="0">
              <a:latin typeface="Calibri"/>
              <a:cs typeface="Calibri"/>
            </a:endParaRPr>
          </a:p>
          <a:p>
            <a:pPr marL="624205"/>
            <a:r>
              <a:rPr lang="en-US" b="1" spc="-10" dirty="0">
                <a:solidFill>
                  <a:srgbClr val="1F487C"/>
                </a:solidFill>
                <a:latin typeface="Calibri"/>
                <a:cs typeface="Calibri"/>
              </a:rPr>
              <a:t>	</a:t>
            </a:r>
            <a:r>
              <a:rPr sz="1600" b="1" dirty="0">
                <a:solidFill>
                  <a:srgbClr val="1F487C"/>
                </a:solidFill>
                <a:latin typeface="Calibri"/>
                <a:cs typeface="Calibri"/>
              </a:rPr>
              <a:t>$4.50 </a:t>
            </a:r>
            <a:r>
              <a:rPr sz="1600" dirty="0">
                <a:solidFill>
                  <a:srgbClr val="1F487C"/>
                </a:solidFill>
                <a:latin typeface="Calibri"/>
                <a:cs typeface="Calibri"/>
              </a:rPr>
              <a:t>x </a:t>
            </a:r>
            <a:r>
              <a:rPr sz="1600" spc="-5" dirty="0">
                <a:solidFill>
                  <a:srgbClr val="1F487C"/>
                </a:solidFill>
                <a:latin typeface="Calibri"/>
                <a:cs typeface="Calibri"/>
              </a:rPr>
              <a:t>total square </a:t>
            </a:r>
            <a:r>
              <a:rPr sz="1600" spc="-10" dirty="0">
                <a:solidFill>
                  <a:srgbClr val="1F487C"/>
                </a:solidFill>
                <a:latin typeface="Calibri"/>
                <a:cs typeface="Calibri"/>
              </a:rPr>
              <a:t>feet </a:t>
            </a:r>
            <a:r>
              <a:rPr sz="1600" spc="-5" dirty="0">
                <a:solidFill>
                  <a:srgbClr val="1F487C"/>
                </a:solidFill>
                <a:latin typeface="Calibri"/>
                <a:cs typeface="Calibri"/>
              </a:rPr>
              <a:t>of </a:t>
            </a:r>
            <a:r>
              <a:rPr sz="1600" dirty="0">
                <a:solidFill>
                  <a:srgbClr val="1F487C"/>
                </a:solidFill>
                <a:latin typeface="Calibri"/>
                <a:cs typeface="Calibri"/>
              </a:rPr>
              <a:t>all </a:t>
            </a:r>
            <a:r>
              <a:rPr sz="1600" spc="-5" dirty="0">
                <a:solidFill>
                  <a:srgbClr val="1F487C"/>
                </a:solidFill>
                <a:latin typeface="Calibri"/>
                <a:cs typeface="Calibri"/>
              </a:rPr>
              <a:t>library branches OR </a:t>
            </a:r>
            <a:r>
              <a:rPr sz="1600" b="1" dirty="0">
                <a:solidFill>
                  <a:srgbClr val="1F487C"/>
                </a:solidFill>
                <a:latin typeface="Calibri"/>
                <a:cs typeface="Calibri"/>
              </a:rPr>
              <a:t>$25,000</a:t>
            </a:r>
            <a:r>
              <a:rPr sz="1600" dirty="0">
                <a:solidFill>
                  <a:srgbClr val="1F487C"/>
                </a:solidFill>
                <a:latin typeface="Calibri"/>
                <a:cs typeface="Calibri"/>
              </a:rPr>
              <a:t>, </a:t>
            </a:r>
            <a:r>
              <a:rPr sz="1600" spc="-5" dirty="0">
                <a:solidFill>
                  <a:srgbClr val="1F487C"/>
                </a:solidFill>
                <a:latin typeface="Calibri"/>
                <a:cs typeface="Calibri"/>
              </a:rPr>
              <a:t>whichever total budget </a:t>
            </a:r>
            <a:r>
              <a:rPr sz="1600" dirty="0">
                <a:solidFill>
                  <a:srgbClr val="1F487C"/>
                </a:solidFill>
                <a:latin typeface="Calibri"/>
                <a:cs typeface="Calibri"/>
              </a:rPr>
              <a:t>is</a:t>
            </a:r>
            <a:r>
              <a:rPr sz="1600" spc="-45" dirty="0">
                <a:solidFill>
                  <a:srgbClr val="1F487C"/>
                </a:solidFill>
                <a:latin typeface="Calibri"/>
                <a:cs typeface="Calibri"/>
              </a:rPr>
              <a:t> </a:t>
            </a:r>
            <a:r>
              <a:rPr sz="1600" spc="-5" dirty="0">
                <a:solidFill>
                  <a:srgbClr val="1F487C"/>
                </a:solidFill>
                <a:latin typeface="Calibri"/>
                <a:cs typeface="Calibri"/>
              </a:rPr>
              <a:t>greater</a:t>
            </a:r>
            <a:endParaRPr lang="en-US" sz="1400" spc="-5" dirty="0">
              <a:solidFill>
                <a:srgbClr val="1F487C"/>
              </a:solidFill>
              <a:latin typeface="Calibri"/>
              <a:cs typeface="Calibri"/>
            </a:endParaRPr>
          </a:p>
        </p:txBody>
      </p:sp>
    </p:spTree>
    <p:extLst>
      <p:ext uri="{BB962C8B-B14F-4D97-AF65-F5344CB8AC3E}">
        <p14:creationId xmlns:p14="http://schemas.microsoft.com/office/powerpoint/2010/main" val="168541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1859-0FCE-482E-8085-6ADF13B1014B}"/>
              </a:ext>
            </a:extLst>
          </p:cNvPr>
          <p:cNvSpPr>
            <a:spLocks noGrp="1"/>
          </p:cNvSpPr>
          <p:nvPr>
            <p:ph type="title"/>
          </p:nvPr>
        </p:nvSpPr>
        <p:spPr>
          <a:xfrm>
            <a:off x="457200" y="231012"/>
            <a:ext cx="8534400" cy="685796"/>
          </a:xfrm>
        </p:spPr>
        <p:txBody>
          <a:bodyPr>
            <a:normAutofit fontScale="90000"/>
          </a:bodyPr>
          <a:lstStyle/>
          <a:p>
            <a:pPr>
              <a:lnSpc>
                <a:spcPts val="3800"/>
              </a:lnSpc>
            </a:pPr>
            <a:r>
              <a:rPr lang="en-US" dirty="0"/>
              <a:t>Special C2 Budget Calculation Option for Smaller School Districts</a:t>
            </a:r>
          </a:p>
        </p:txBody>
      </p:sp>
      <p:sp>
        <p:nvSpPr>
          <p:cNvPr id="3" name="Content Placeholder 2">
            <a:extLst>
              <a:ext uri="{FF2B5EF4-FFF2-40B4-BE49-F238E27FC236}">
                <a16:creationId xmlns:a16="http://schemas.microsoft.com/office/drawing/2014/main" id="{D06C8EBB-84FE-4D50-A763-33B323E08FD7}"/>
              </a:ext>
            </a:extLst>
          </p:cNvPr>
          <p:cNvSpPr>
            <a:spLocks noGrp="1"/>
          </p:cNvSpPr>
          <p:nvPr>
            <p:ph idx="1"/>
          </p:nvPr>
        </p:nvSpPr>
        <p:spPr>
          <a:xfrm>
            <a:off x="457200" y="1578154"/>
            <a:ext cx="8229600" cy="5486400"/>
          </a:xfrm>
        </p:spPr>
        <p:txBody>
          <a:bodyPr>
            <a:normAutofit/>
          </a:bodyPr>
          <a:lstStyle/>
          <a:p>
            <a:pPr marL="0" indent="0">
              <a:buNone/>
            </a:pPr>
            <a:r>
              <a:rPr lang="en-US" sz="2000" b="1" dirty="0"/>
              <a:t>School Districts with </a:t>
            </a:r>
            <a:r>
              <a:rPr lang="en-US" sz="2000" b="1" dirty="0">
                <a:solidFill>
                  <a:srgbClr val="FF0000"/>
                </a:solidFill>
              </a:rPr>
              <a:t>10 or fewer </a:t>
            </a:r>
            <a:r>
              <a:rPr lang="en-US" sz="2000" b="1" dirty="0"/>
              <a:t>schools – 3 options:</a:t>
            </a:r>
          </a:p>
          <a:p>
            <a:pPr marL="514350" indent="-514350">
              <a:buFont typeface="+mj-lt"/>
              <a:buAutoNum type="alphaLcParenR"/>
            </a:pPr>
            <a:r>
              <a:rPr lang="en-US" sz="2000" dirty="0"/>
              <a:t>Calculate by total enrollment x $167</a:t>
            </a:r>
          </a:p>
          <a:p>
            <a:pPr marL="400050" lvl="1" indent="0">
              <a:buNone/>
            </a:pPr>
            <a:r>
              <a:rPr lang="en-US" sz="1800" b="1" dirty="0"/>
              <a:t>or</a:t>
            </a:r>
          </a:p>
          <a:p>
            <a:pPr marL="514350" indent="-514350">
              <a:buFont typeface="+mj-lt"/>
              <a:buAutoNum type="alphaLcParenR"/>
            </a:pPr>
            <a:r>
              <a:rPr lang="en-US" sz="2000" dirty="0"/>
              <a:t>Calculate by total number of schools x $25,000</a:t>
            </a:r>
          </a:p>
          <a:p>
            <a:pPr marL="0" indent="0">
              <a:buNone/>
            </a:pPr>
            <a:r>
              <a:rPr lang="en-US" sz="2000" dirty="0"/>
              <a:t>       </a:t>
            </a:r>
            <a:r>
              <a:rPr lang="en-US" sz="1800" b="1" dirty="0"/>
              <a:t>or</a:t>
            </a:r>
          </a:p>
          <a:p>
            <a:pPr marL="514350" indent="-514350">
              <a:buFont typeface="+mj-lt"/>
              <a:buAutoNum type="alphaLcParenR" startAt="3"/>
            </a:pPr>
            <a:r>
              <a:rPr lang="en-US" sz="2000" dirty="0"/>
              <a:t>Calculate by school and take the higher amount ($25,000, or enrollment * $167) from each school and add together</a:t>
            </a:r>
          </a:p>
          <a:p>
            <a:pPr>
              <a:buFont typeface="Wingdings" panose="05000000000000000000" pitchFamily="2" charset="2"/>
              <a:buChar char="Ø"/>
            </a:pPr>
            <a:r>
              <a:rPr lang="en-US" sz="2200" dirty="0">
                <a:solidFill>
                  <a:srgbClr val="FF0000"/>
                </a:solidFill>
              </a:rPr>
              <a:t>System will use whichever budget option is higher, a, b, or c</a:t>
            </a:r>
          </a:p>
          <a:p>
            <a:endParaRPr lang="en-US" dirty="0"/>
          </a:p>
        </p:txBody>
      </p:sp>
      <p:pic>
        <p:nvPicPr>
          <p:cNvPr id="6" name="Picture 5">
            <a:extLst>
              <a:ext uri="{FF2B5EF4-FFF2-40B4-BE49-F238E27FC236}">
                <a16:creationId xmlns:a16="http://schemas.microsoft.com/office/drawing/2014/main" id="{2F4ECA0F-1FD0-4FF4-9FD1-02616354E94E}"/>
              </a:ext>
            </a:extLst>
          </p:cNvPr>
          <p:cNvPicPr>
            <a:picLocks noChangeAspect="1"/>
          </p:cNvPicPr>
          <p:nvPr/>
        </p:nvPicPr>
        <p:blipFill>
          <a:blip r:embed="rId3"/>
          <a:stretch>
            <a:fillRect/>
          </a:stretch>
        </p:blipFill>
        <p:spPr>
          <a:xfrm>
            <a:off x="1371601" y="4718649"/>
            <a:ext cx="6280608" cy="1744169"/>
          </a:xfrm>
          <a:prstGeom prst="rect">
            <a:avLst/>
          </a:prstGeom>
        </p:spPr>
      </p:pic>
      <p:sp>
        <p:nvSpPr>
          <p:cNvPr id="7" name="Oval 6">
            <a:extLst>
              <a:ext uri="{FF2B5EF4-FFF2-40B4-BE49-F238E27FC236}">
                <a16:creationId xmlns:a16="http://schemas.microsoft.com/office/drawing/2014/main" id="{1BDF627B-7281-439F-8428-D5614B9A8969}"/>
              </a:ext>
            </a:extLst>
          </p:cNvPr>
          <p:cNvSpPr/>
          <p:nvPr/>
        </p:nvSpPr>
        <p:spPr>
          <a:xfrm>
            <a:off x="5791200" y="6041342"/>
            <a:ext cx="990600" cy="407203"/>
          </a:xfrm>
          <a:prstGeom prst="ellipse">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0E2428-2582-4E27-BEB4-A7A9A3AABCD8}"/>
              </a:ext>
            </a:extLst>
          </p:cNvPr>
          <p:cNvPicPr>
            <a:picLocks noChangeAspect="1"/>
          </p:cNvPicPr>
          <p:nvPr/>
        </p:nvPicPr>
        <p:blipFill>
          <a:blip r:embed="rId4"/>
          <a:stretch>
            <a:fillRect/>
          </a:stretch>
        </p:blipFill>
        <p:spPr>
          <a:xfrm>
            <a:off x="7115956" y="1048869"/>
            <a:ext cx="1138067" cy="890027"/>
          </a:xfrm>
          <a:prstGeom prst="rect">
            <a:avLst/>
          </a:prstGeom>
        </p:spPr>
      </p:pic>
      <p:pic>
        <p:nvPicPr>
          <p:cNvPr id="10" name="Picture 9">
            <a:extLst>
              <a:ext uri="{FF2B5EF4-FFF2-40B4-BE49-F238E27FC236}">
                <a16:creationId xmlns:a16="http://schemas.microsoft.com/office/drawing/2014/main" id="{A85FE761-B5F3-4E67-BF87-39AEACCE5EE1}"/>
              </a:ext>
            </a:extLst>
          </p:cNvPr>
          <p:cNvPicPr>
            <a:picLocks noChangeAspect="1"/>
          </p:cNvPicPr>
          <p:nvPr/>
        </p:nvPicPr>
        <p:blipFill>
          <a:blip r:embed="rId4"/>
          <a:stretch>
            <a:fillRect/>
          </a:stretch>
        </p:blipFill>
        <p:spPr>
          <a:xfrm>
            <a:off x="7680916" y="2103114"/>
            <a:ext cx="1138067" cy="890027"/>
          </a:xfrm>
          <a:prstGeom prst="rect">
            <a:avLst/>
          </a:prstGeom>
        </p:spPr>
      </p:pic>
      <p:pic>
        <p:nvPicPr>
          <p:cNvPr id="14" name="Picture 13">
            <a:extLst>
              <a:ext uri="{FF2B5EF4-FFF2-40B4-BE49-F238E27FC236}">
                <a16:creationId xmlns:a16="http://schemas.microsoft.com/office/drawing/2014/main" id="{757C60A9-EC05-46BF-A49A-377E703F180A}"/>
              </a:ext>
            </a:extLst>
          </p:cNvPr>
          <p:cNvPicPr>
            <a:picLocks noChangeAspect="1"/>
          </p:cNvPicPr>
          <p:nvPr/>
        </p:nvPicPr>
        <p:blipFill>
          <a:blip r:embed="rId4"/>
          <a:stretch>
            <a:fillRect/>
          </a:stretch>
        </p:blipFill>
        <p:spPr>
          <a:xfrm>
            <a:off x="6286500" y="1966605"/>
            <a:ext cx="1138067" cy="890027"/>
          </a:xfrm>
          <a:prstGeom prst="rect">
            <a:avLst/>
          </a:prstGeom>
        </p:spPr>
      </p:pic>
    </p:spTree>
    <p:extLst>
      <p:ext uri="{BB962C8B-B14F-4D97-AF65-F5344CB8AC3E}">
        <p14:creationId xmlns:p14="http://schemas.microsoft.com/office/powerpoint/2010/main" val="316583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8436" y="2779598"/>
            <a:ext cx="7968615" cy="2243563"/>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0000"/>
                </a:solidFill>
                <a:latin typeface="Calibri"/>
                <a:cs typeface="Calibri"/>
              </a:rPr>
              <a:t>* </a:t>
            </a:r>
            <a:r>
              <a:rPr sz="1600" spc="-5" dirty="0">
                <a:solidFill>
                  <a:srgbClr val="1F487C"/>
                </a:solidFill>
                <a:latin typeface="Calibri"/>
                <a:cs typeface="Calibri"/>
              </a:rPr>
              <a:t>The C2 </a:t>
            </a:r>
            <a:r>
              <a:rPr sz="1600" spc="-10" dirty="0">
                <a:solidFill>
                  <a:srgbClr val="1F487C"/>
                </a:solidFill>
                <a:latin typeface="Calibri"/>
                <a:cs typeface="Calibri"/>
              </a:rPr>
              <a:t>Budget </a:t>
            </a:r>
            <a:r>
              <a:rPr sz="1600" spc="-5" dirty="0">
                <a:solidFill>
                  <a:srgbClr val="1F487C"/>
                </a:solidFill>
                <a:latin typeface="Calibri"/>
                <a:cs typeface="Calibri"/>
              </a:rPr>
              <a:t>Cap is the </a:t>
            </a:r>
            <a:r>
              <a:rPr sz="1600" spc="-10" dirty="0">
                <a:solidFill>
                  <a:srgbClr val="FF0000"/>
                </a:solidFill>
                <a:latin typeface="Calibri"/>
                <a:cs typeface="Calibri"/>
              </a:rPr>
              <a:t>pre-discount </a:t>
            </a:r>
            <a:r>
              <a:rPr sz="1600" spc="-5" dirty="0">
                <a:solidFill>
                  <a:srgbClr val="FF0000"/>
                </a:solidFill>
                <a:latin typeface="Calibri"/>
                <a:cs typeface="Calibri"/>
              </a:rPr>
              <a:t>price</a:t>
            </a:r>
            <a:r>
              <a:rPr sz="1600" spc="-5" dirty="0">
                <a:solidFill>
                  <a:srgbClr val="1F487C"/>
                </a:solidFill>
                <a:latin typeface="Calibri"/>
                <a:cs typeface="Calibri"/>
              </a:rPr>
              <a:t>. </a:t>
            </a:r>
            <a:r>
              <a:rPr sz="1600" spc="-15" dirty="0">
                <a:solidFill>
                  <a:srgbClr val="1F487C"/>
                </a:solidFill>
                <a:latin typeface="Calibri"/>
                <a:cs typeface="Calibri"/>
              </a:rPr>
              <a:t>E-rate </a:t>
            </a:r>
            <a:r>
              <a:rPr sz="1600" spc="-10" dirty="0">
                <a:solidFill>
                  <a:srgbClr val="1F487C"/>
                </a:solidFill>
                <a:latin typeface="Calibri"/>
                <a:cs typeface="Calibri"/>
              </a:rPr>
              <a:t>discounts </a:t>
            </a:r>
            <a:r>
              <a:rPr sz="1600" dirty="0">
                <a:solidFill>
                  <a:srgbClr val="1F487C"/>
                </a:solidFill>
                <a:latin typeface="Calibri"/>
                <a:cs typeface="Calibri"/>
              </a:rPr>
              <a:t>will </a:t>
            </a:r>
            <a:r>
              <a:rPr sz="1600" spc="-5" dirty="0">
                <a:solidFill>
                  <a:srgbClr val="1F487C"/>
                </a:solidFill>
                <a:latin typeface="Calibri"/>
                <a:cs typeface="Calibri"/>
              </a:rPr>
              <a:t>then apply </a:t>
            </a:r>
            <a:r>
              <a:rPr sz="1600" spc="-5" dirty="0">
                <a:solidFill>
                  <a:srgbClr val="FF0000"/>
                </a:solidFill>
                <a:latin typeface="Calibri"/>
                <a:cs typeface="Calibri"/>
              </a:rPr>
              <a:t>on </a:t>
            </a:r>
            <a:r>
              <a:rPr sz="1600" spc="-10" dirty="0">
                <a:solidFill>
                  <a:srgbClr val="FF0000"/>
                </a:solidFill>
                <a:latin typeface="Calibri"/>
                <a:cs typeface="Calibri"/>
              </a:rPr>
              <a:t>top </a:t>
            </a:r>
            <a:r>
              <a:rPr sz="1600" spc="-5" dirty="0">
                <a:solidFill>
                  <a:srgbClr val="FF0000"/>
                </a:solidFill>
                <a:latin typeface="Calibri"/>
                <a:cs typeface="Calibri"/>
              </a:rPr>
              <a:t>of</a:t>
            </a:r>
            <a:r>
              <a:rPr sz="1600" spc="155" dirty="0">
                <a:solidFill>
                  <a:srgbClr val="FF0000"/>
                </a:solidFill>
                <a:latin typeface="Calibri"/>
                <a:cs typeface="Calibri"/>
              </a:rPr>
              <a:t> </a:t>
            </a:r>
            <a:r>
              <a:rPr sz="1600" spc="-5" dirty="0">
                <a:solidFill>
                  <a:srgbClr val="1F487C"/>
                </a:solidFill>
                <a:latin typeface="Calibri"/>
                <a:cs typeface="Calibri"/>
              </a:rPr>
              <a:t>the</a:t>
            </a:r>
            <a:endParaRPr sz="1600" dirty="0">
              <a:latin typeface="Calibri"/>
              <a:cs typeface="Calibri"/>
            </a:endParaRPr>
          </a:p>
          <a:p>
            <a:pPr marL="12700">
              <a:lnSpc>
                <a:spcPct val="100000"/>
              </a:lnSpc>
              <a:spcBef>
                <a:spcPts val="5"/>
              </a:spcBef>
            </a:pPr>
            <a:r>
              <a:rPr sz="1600" spc="-10" dirty="0">
                <a:solidFill>
                  <a:srgbClr val="1F487C"/>
                </a:solidFill>
                <a:latin typeface="Calibri"/>
                <a:cs typeface="Calibri"/>
              </a:rPr>
              <a:t>budget cap. </a:t>
            </a:r>
            <a:r>
              <a:rPr sz="1600" spc="-5" dirty="0">
                <a:solidFill>
                  <a:srgbClr val="1F487C"/>
                </a:solidFill>
                <a:latin typeface="Calibri"/>
                <a:cs typeface="Calibri"/>
              </a:rPr>
              <a:t>In this </a:t>
            </a:r>
            <a:r>
              <a:rPr sz="1600" spc="-10" dirty="0">
                <a:solidFill>
                  <a:srgbClr val="1F487C"/>
                </a:solidFill>
                <a:latin typeface="Calibri"/>
                <a:cs typeface="Calibri"/>
              </a:rPr>
              <a:t>example, </a:t>
            </a:r>
            <a:r>
              <a:rPr sz="1600" spc="-5" dirty="0">
                <a:solidFill>
                  <a:srgbClr val="1F487C"/>
                </a:solidFill>
                <a:latin typeface="Calibri"/>
                <a:cs typeface="Calibri"/>
              </a:rPr>
              <a:t>district </a:t>
            </a:r>
            <a:r>
              <a:rPr sz="1600" spc="-10" dirty="0">
                <a:solidFill>
                  <a:srgbClr val="1F487C"/>
                </a:solidFill>
                <a:latin typeface="Calibri"/>
                <a:cs typeface="Calibri"/>
              </a:rPr>
              <a:t>would </a:t>
            </a:r>
            <a:r>
              <a:rPr sz="1600" spc="-5" dirty="0">
                <a:solidFill>
                  <a:srgbClr val="1F487C"/>
                </a:solidFill>
                <a:latin typeface="Calibri"/>
                <a:cs typeface="Calibri"/>
              </a:rPr>
              <a:t>still </a:t>
            </a:r>
            <a:r>
              <a:rPr sz="1600" spc="-15" dirty="0">
                <a:solidFill>
                  <a:srgbClr val="1F487C"/>
                </a:solidFill>
                <a:latin typeface="Calibri"/>
                <a:cs typeface="Calibri"/>
              </a:rPr>
              <a:t>owe </a:t>
            </a:r>
            <a:r>
              <a:rPr sz="1600" spc="-5" dirty="0">
                <a:solidFill>
                  <a:srgbClr val="1F487C"/>
                </a:solidFill>
                <a:latin typeface="Calibri"/>
                <a:cs typeface="Calibri"/>
              </a:rPr>
              <a:t>their </a:t>
            </a:r>
            <a:r>
              <a:rPr sz="1600" spc="-10" dirty="0">
                <a:solidFill>
                  <a:srgbClr val="1F487C"/>
                </a:solidFill>
                <a:latin typeface="Calibri"/>
                <a:cs typeface="Calibri"/>
              </a:rPr>
              <a:t>40% </a:t>
            </a:r>
            <a:r>
              <a:rPr sz="1600" spc="-5" dirty="0">
                <a:solidFill>
                  <a:srgbClr val="1F487C"/>
                </a:solidFill>
                <a:latin typeface="Calibri"/>
                <a:cs typeface="Calibri"/>
              </a:rPr>
              <a:t>non-discounted</a:t>
            </a:r>
            <a:r>
              <a:rPr sz="1600" spc="65" dirty="0">
                <a:solidFill>
                  <a:srgbClr val="1F487C"/>
                </a:solidFill>
                <a:latin typeface="Calibri"/>
                <a:cs typeface="Calibri"/>
              </a:rPr>
              <a:t> </a:t>
            </a:r>
            <a:r>
              <a:rPr sz="1600" spc="-15" dirty="0">
                <a:solidFill>
                  <a:srgbClr val="1F487C"/>
                </a:solidFill>
                <a:latin typeface="Calibri"/>
                <a:cs typeface="Calibri"/>
              </a:rPr>
              <a:t>share</a:t>
            </a:r>
            <a:endParaRPr sz="1600" dirty="0">
              <a:latin typeface="Calibri"/>
              <a:cs typeface="Calibri"/>
            </a:endParaRPr>
          </a:p>
          <a:p>
            <a:pPr>
              <a:lnSpc>
                <a:spcPct val="100000"/>
              </a:lnSpc>
              <a:spcBef>
                <a:spcPts val="25"/>
              </a:spcBef>
            </a:pPr>
            <a:endParaRPr sz="1550" dirty="0">
              <a:latin typeface="Calibri"/>
              <a:cs typeface="Calibri"/>
            </a:endParaRPr>
          </a:p>
          <a:p>
            <a:pPr marL="355600" marR="5080" indent="-342900" algn="just">
              <a:lnSpc>
                <a:spcPct val="100000"/>
              </a:lnSpc>
              <a:buFont typeface="Arial"/>
              <a:buChar char="•"/>
              <a:tabLst>
                <a:tab pos="355600" algn="l"/>
              </a:tabLst>
            </a:pPr>
            <a:r>
              <a:rPr sz="1600" spc="-10" dirty="0">
                <a:solidFill>
                  <a:srgbClr val="1F487C"/>
                </a:solidFill>
                <a:latin typeface="Calibri"/>
                <a:cs typeface="Calibri"/>
              </a:rPr>
              <a:t>Future </a:t>
            </a:r>
            <a:r>
              <a:rPr sz="1600" spc="-5" dirty="0">
                <a:solidFill>
                  <a:srgbClr val="1F487C"/>
                </a:solidFill>
                <a:latin typeface="Calibri"/>
                <a:cs typeface="Calibri"/>
              </a:rPr>
              <a:t>funding </a:t>
            </a:r>
            <a:r>
              <a:rPr sz="1600" spc="-15" dirty="0">
                <a:solidFill>
                  <a:srgbClr val="1F487C"/>
                </a:solidFill>
                <a:latin typeface="Calibri"/>
                <a:cs typeface="Calibri"/>
              </a:rPr>
              <a:t>years: </a:t>
            </a:r>
            <a:r>
              <a:rPr sz="1600" spc="-75" dirty="0">
                <a:solidFill>
                  <a:srgbClr val="1F487C"/>
                </a:solidFill>
                <a:latin typeface="Calibri"/>
                <a:cs typeface="Calibri"/>
              </a:rPr>
              <a:t>To </a:t>
            </a:r>
            <a:r>
              <a:rPr sz="1600" spc="-10" dirty="0">
                <a:solidFill>
                  <a:srgbClr val="1F487C"/>
                </a:solidFill>
                <a:latin typeface="Calibri"/>
                <a:cs typeface="Calibri"/>
              </a:rPr>
              <a:t>determine </a:t>
            </a:r>
            <a:r>
              <a:rPr sz="1600" spc="-5" dirty="0">
                <a:solidFill>
                  <a:srgbClr val="1F487C"/>
                </a:solidFill>
                <a:latin typeface="Calibri"/>
                <a:cs typeface="Calibri"/>
              </a:rPr>
              <a:t>what “</a:t>
            </a:r>
            <a:r>
              <a:rPr sz="1600" spc="-5" dirty="0">
                <a:solidFill>
                  <a:srgbClr val="FF0000"/>
                </a:solidFill>
                <a:latin typeface="Calibri"/>
                <a:cs typeface="Calibri"/>
              </a:rPr>
              <a:t>remains</a:t>
            </a:r>
            <a:r>
              <a:rPr sz="1600" spc="-5" dirty="0">
                <a:solidFill>
                  <a:srgbClr val="1F487C"/>
                </a:solidFill>
                <a:latin typeface="Calibri"/>
                <a:cs typeface="Calibri"/>
              </a:rPr>
              <a:t>” in a C2 </a:t>
            </a:r>
            <a:r>
              <a:rPr sz="1600" spc="-10" dirty="0">
                <a:solidFill>
                  <a:srgbClr val="1F487C"/>
                </a:solidFill>
                <a:latin typeface="Calibri"/>
                <a:cs typeface="Calibri"/>
              </a:rPr>
              <a:t>budget </a:t>
            </a:r>
            <a:r>
              <a:rPr sz="1600" spc="-15" dirty="0">
                <a:solidFill>
                  <a:srgbClr val="1F487C"/>
                </a:solidFill>
                <a:latin typeface="Calibri"/>
                <a:cs typeface="Calibri"/>
              </a:rPr>
              <a:t>for </a:t>
            </a:r>
            <a:r>
              <a:rPr sz="1600" spc="-10" dirty="0">
                <a:solidFill>
                  <a:srgbClr val="1F487C"/>
                </a:solidFill>
                <a:latin typeface="Calibri"/>
                <a:cs typeface="Calibri"/>
              </a:rPr>
              <a:t>future </a:t>
            </a:r>
            <a:r>
              <a:rPr sz="1600" spc="-15" dirty="0">
                <a:solidFill>
                  <a:srgbClr val="1F487C"/>
                </a:solidFill>
                <a:latin typeface="Calibri"/>
                <a:cs typeface="Calibri"/>
              </a:rPr>
              <a:t>years </a:t>
            </a:r>
            <a:r>
              <a:rPr sz="1600" spc="-5" dirty="0">
                <a:solidFill>
                  <a:srgbClr val="1F487C"/>
                </a:solidFill>
                <a:latin typeface="Calibri"/>
                <a:cs typeface="Calibri"/>
              </a:rPr>
              <a:t>in the </a:t>
            </a:r>
            <a:r>
              <a:rPr sz="1600" spc="-10" dirty="0">
                <a:solidFill>
                  <a:srgbClr val="1F487C"/>
                </a:solidFill>
                <a:latin typeface="Calibri"/>
                <a:cs typeface="Calibri"/>
              </a:rPr>
              <a:t>C2  </a:t>
            </a:r>
            <a:r>
              <a:rPr sz="1600" spc="-35" dirty="0">
                <a:solidFill>
                  <a:srgbClr val="1F487C"/>
                </a:solidFill>
                <a:latin typeface="Calibri"/>
                <a:cs typeface="Calibri"/>
              </a:rPr>
              <a:t>“cycle”, </a:t>
            </a:r>
            <a:r>
              <a:rPr sz="1600" spc="-25" dirty="0">
                <a:solidFill>
                  <a:srgbClr val="1F487C"/>
                </a:solidFill>
                <a:latin typeface="Calibri"/>
                <a:cs typeface="Calibri"/>
              </a:rPr>
              <a:t>take </a:t>
            </a:r>
            <a:r>
              <a:rPr sz="1600" spc="-5" dirty="0">
                <a:solidFill>
                  <a:srgbClr val="1F487C"/>
                </a:solidFill>
                <a:latin typeface="Calibri"/>
                <a:cs typeface="Calibri"/>
              </a:rPr>
              <a:t>the </a:t>
            </a:r>
            <a:r>
              <a:rPr sz="1600" spc="-25" dirty="0">
                <a:solidFill>
                  <a:srgbClr val="1F487C"/>
                </a:solidFill>
                <a:latin typeface="Calibri"/>
                <a:cs typeface="Calibri"/>
              </a:rPr>
              <a:t>5-Year </a:t>
            </a:r>
            <a:r>
              <a:rPr sz="1600" spc="-10" dirty="0">
                <a:solidFill>
                  <a:srgbClr val="1F487C"/>
                </a:solidFill>
                <a:latin typeface="Calibri"/>
                <a:cs typeface="Calibri"/>
              </a:rPr>
              <a:t>Budget </a:t>
            </a:r>
            <a:r>
              <a:rPr sz="1600" spc="-5" dirty="0">
                <a:solidFill>
                  <a:srgbClr val="1F487C"/>
                </a:solidFill>
                <a:latin typeface="Calibri"/>
                <a:cs typeface="Calibri"/>
              </a:rPr>
              <a:t>Cap and </a:t>
            </a:r>
            <a:r>
              <a:rPr sz="1600" spc="-10" dirty="0">
                <a:solidFill>
                  <a:srgbClr val="1F487C"/>
                </a:solidFill>
                <a:latin typeface="Calibri"/>
                <a:cs typeface="Calibri"/>
              </a:rPr>
              <a:t>subtract </a:t>
            </a:r>
            <a:r>
              <a:rPr sz="1600" spc="-5" dirty="0">
                <a:solidFill>
                  <a:srgbClr val="1F487C"/>
                </a:solidFill>
                <a:latin typeface="Calibri"/>
                <a:cs typeface="Calibri"/>
              </a:rPr>
              <a:t>the </a:t>
            </a:r>
            <a:r>
              <a:rPr sz="1600" spc="-10" dirty="0">
                <a:solidFill>
                  <a:srgbClr val="1F487C"/>
                </a:solidFill>
                <a:latin typeface="Calibri"/>
                <a:cs typeface="Calibri"/>
              </a:rPr>
              <a:t>pre-discount </a:t>
            </a:r>
            <a:r>
              <a:rPr sz="1600" spc="-5" dirty="0">
                <a:solidFill>
                  <a:srgbClr val="1F487C"/>
                </a:solidFill>
                <a:latin typeface="Calibri"/>
                <a:cs typeface="Calibri"/>
              </a:rPr>
              <a:t>amounts of what has </a:t>
            </a:r>
            <a:r>
              <a:rPr sz="1600" spc="-10" dirty="0">
                <a:solidFill>
                  <a:srgbClr val="1F487C"/>
                </a:solidFill>
                <a:latin typeface="Calibri"/>
                <a:cs typeface="Calibri"/>
              </a:rPr>
              <a:t>been  </a:t>
            </a:r>
            <a:r>
              <a:rPr sz="1600" spc="-15" dirty="0">
                <a:solidFill>
                  <a:srgbClr val="1F487C"/>
                </a:solidFill>
                <a:latin typeface="Calibri"/>
                <a:cs typeface="Calibri"/>
              </a:rPr>
              <a:t>“committed” </a:t>
            </a:r>
            <a:r>
              <a:rPr sz="1600" spc="-5" dirty="0">
                <a:solidFill>
                  <a:srgbClr val="1F487C"/>
                </a:solidFill>
                <a:latin typeface="Calibri"/>
                <a:cs typeface="Calibri"/>
              </a:rPr>
              <a:t>in the </a:t>
            </a:r>
            <a:r>
              <a:rPr sz="1600" spc="-10" dirty="0">
                <a:solidFill>
                  <a:srgbClr val="1F487C"/>
                </a:solidFill>
                <a:latin typeface="Calibri"/>
                <a:cs typeface="Calibri"/>
              </a:rPr>
              <a:t>previous year(s) </a:t>
            </a:r>
            <a:r>
              <a:rPr sz="1600" spc="-5" dirty="0">
                <a:solidFill>
                  <a:srgbClr val="1F487C"/>
                </a:solidFill>
                <a:latin typeface="Calibri"/>
                <a:cs typeface="Calibri"/>
              </a:rPr>
              <a:t>of the C2</a:t>
            </a:r>
            <a:r>
              <a:rPr sz="1600" spc="105" dirty="0">
                <a:solidFill>
                  <a:srgbClr val="1F487C"/>
                </a:solidFill>
                <a:latin typeface="Calibri"/>
                <a:cs typeface="Calibri"/>
              </a:rPr>
              <a:t> </a:t>
            </a:r>
            <a:r>
              <a:rPr sz="1600" spc="-10" dirty="0">
                <a:solidFill>
                  <a:srgbClr val="1F487C"/>
                </a:solidFill>
                <a:latin typeface="Calibri"/>
                <a:cs typeface="Calibri"/>
              </a:rPr>
              <a:t>cycle</a:t>
            </a:r>
            <a:endParaRPr lang="en-US" sz="1600" spc="-10" dirty="0">
              <a:solidFill>
                <a:srgbClr val="1F487C"/>
              </a:solidFill>
              <a:latin typeface="Calibri"/>
              <a:cs typeface="Calibri"/>
            </a:endParaRPr>
          </a:p>
          <a:p>
            <a:pPr marL="355600" marR="5080" indent="-342900" algn="just">
              <a:lnSpc>
                <a:spcPct val="100000"/>
              </a:lnSpc>
              <a:buFont typeface="Arial"/>
              <a:buChar char="•"/>
              <a:tabLst>
                <a:tab pos="355600" algn="l"/>
              </a:tabLst>
            </a:pPr>
            <a:endParaRPr sz="1600" dirty="0">
              <a:latin typeface="Calibri"/>
              <a:cs typeface="Calibri"/>
            </a:endParaRPr>
          </a:p>
          <a:p>
            <a:pPr>
              <a:lnSpc>
                <a:spcPct val="100000"/>
              </a:lnSpc>
              <a:spcBef>
                <a:spcPts val="30"/>
              </a:spcBef>
              <a:buClr>
                <a:srgbClr val="1F487C"/>
              </a:buClr>
              <a:buFont typeface="Arial"/>
              <a:buChar char="•"/>
            </a:pPr>
            <a:endParaRPr sz="1550" dirty="0">
              <a:latin typeface="Calibri"/>
              <a:cs typeface="Calibri"/>
            </a:endParaRPr>
          </a:p>
          <a:p>
            <a:pPr marL="12700" algn="ctr">
              <a:lnSpc>
                <a:spcPct val="100000"/>
              </a:lnSpc>
              <a:spcBef>
                <a:spcPts val="5"/>
              </a:spcBef>
            </a:pPr>
            <a:r>
              <a:rPr b="1" spc="-10" dirty="0">
                <a:solidFill>
                  <a:srgbClr val="FF0000"/>
                </a:solidFill>
                <a:latin typeface="Calibri"/>
                <a:cs typeface="Calibri"/>
              </a:rPr>
              <a:t>What </a:t>
            </a:r>
            <a:r>
              <a:rPr b="1" spc="-5" dirty="0">
                <a:solidFill>
                  <a:srgbClr val="FF0000"/>
                </a:solidFill>
                <a:latin typeface="Calibri"/>
                <a:cs typeface="Calibri"/>
              </a:rPr>
              <a:t>is </a:t>
            </a:r>
            <a:r>
              <a:rPr b="1" spc="-25" dirty="0">
                <a:solidFill>
                  <a:srgbClr val="FF0000"/>
                </a:solidFill>
                <a:latin typeface="Calibri"/>
                <a:cs typeface="Calibri"/>
              </a:rPr>
              <a:t>YOUR </a:t>
            </a:r>
            <a:r>
              <a:rPr lang="en-US" b="1" spc="-25" dirty="0">
                <a:solidFill>
                  <a:srgbClr val="FF0000"/>
                </a:solidFill>
                <a:latin typeface="Calibri"/>
                <a:cs typeface="Calibri"/>
              </a:rPr>
              <a:t>Remaining </a:t>
            </a:r>
            <a:r>
              <a:rPr b="1" spc="-10" dirty="0">
                <a:solidFill>
                  <a:srgbClr val="FF0000"/>
                </a:solidFill>
                <a:latin typeface="Calibri"/>
                <a:cs typeface="Calibri"/>
              </a:rPr>
              <a:t>Category </a:t>
            </a:r>
            <a:r>
              <a:rPr b="1" spc="-5" dirty="0">
                <a:solidFill>
                  <a:srgbClr val="FF0000"/>
                </a:solidFill>
                <a:latin typeface="Calibri"/>
                <a:cs typeface="Calibri"/>
              </a:rPr>
              <a:t>2 </a:t>
            </a:r>
            <a:r>
              <a:rPr lang="en-US" b="1" spc="-5" dirty="0">
                <a:solidFill>
                  <a:srgbClr val="FF0000"/>
                </a:solidFill>
                <a:latin typeface="Calibri"/>
                <a:cs typeface="Calibri"/>
              </a:rPr>
              <a:t>Pre-Discount </a:t>
            </a:r>
            <a:r>
              <a:rPr b="1" spc="-10" dirty="0">
                <a:solidFill>
                  <a:srgbClr val="FF0000"/>
                </a:solidFill>
                <a:latin typeface="Calibri"/>
                <a:cs typeface="Calibri"/>
              </a:rPr>
              <a:t>Budget</a:t>
            </a:r>
            <a:r>
              <a:rPr lang="en-US" b="1" spc="-10" dirty="0">
                <a:solidFill>
                  <a:srgbClr val="FF0000"/>
                </a:solidFill>
                <a:latin typeface="Calibri"/>
                <a:cs typeface="Calibri"/>
              </a:rPr>
              <a:t> for Current 2 Budget Cycle</a:t>
            </a:r>
            <a:r>
              <a:rPr b="1" spc="-10" dirty="0">
                <a:solidFill>
                  <a:srgbClr val="FF0000"/>
                </a:solidFill>
                <a:latin typeface="Calibri"/>
                <a:cs typeface="Calibri"/>
              </a:rPr>
              <a:t>?</a:t>
            </a:r>
            <a:endParaRPr dirty="0">
              <a:solidFill>
                <a:srgbClr val="FF0000"/>
              </a:solidFill>
              <a:latin typeface="Calibri"/>
              <a:cs typeface="Calibri"/>
            </a:endParaRPr>
          </a:p>
        </p:txBody>
      </p:sp>
      <p:graphicFrame>
        <p:nvGraphicFramePr>
          <p:cNvPr id="4" name="object 4"/>
          <p:cNvGraphicFramePr>
            <a:graphicFrameLocks noGrp="1"/>
          </p:cNvGraphicFramePr>
          <p:nvPr/>
        </p:nvGraphicFramePr>
        <p:xfrm>
          <a:off x="430872" y="990600"/>
          <a:ext cx="8076562" cy="1331467"/>
        </p:xfrm>
        <a:graphic>
          <a:graphicData uri="http://schemas.openxmlformats.org/drawingml/2006/table">
            <a:tbl>
              <a:tblPr firstRow="1" bandRow="1">
                <a:tableStyleId>{2D5ABB26-0587-4C30-8999-92F81FD0307C}</a:tableStyleId>
              </a:tblPr>
              <a:tblGrid>
                <a:gridCol w="2106930">
                  <a:extLst>
                    <a:ext uri="{9D8B030D-6E8A-4147-A177-3AD203B41FA5}">
                      <a16:colId xmlns:a16="http://schemas.microsoft.com/office/drawing/2014/main" val="20000"/>
                    </a:ext>
                  </a:extLst>
                </a:gridCol>
                <a:gridCol w="1521459">
                  <a:extLst>
                    <a:ext uri="{9D8B030D-6E8A-4147-A177-3AD203B41FA5}">
                      <a16:colId xmlns:a16="http://schemas.microsoft.com/office/drawing/2014/main" val="20001"/>
                    </a:ext>
                  </a:extLst>
                </a:gridCol>
                <a:gridCol w="1404619">
                  <a:extLst>
                    <a:ext uri="{9D8B030D-6E8A-4147-A177-3AD203B41FA5}">
                      <a16:colId xmlns:a16="http://schemas.microsoft.com/office/drawing/2014/main" val="20002"/>
                    </a:ext>
                  </a:extLst>
                </a:gridCol>
                <a:gridCol w="1595754">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049527">
                <a:tc>
                  <a:txBody>
                    <a:bodyPr/>
                    <a:lstStyle/>
                    <a:p>
                      <a:pPr>
                        <a:lnSpc>
                          <a:spcPct val="100000"/>
                        </a:lnSpc>
                      </a:pPr>
                      <a:endParaRPr sz="1600">
                        <a:latin typeface="Times New Roman"/>
                        <a:cs typeface="Times New Roman"/>
                      </a:endParaRPr>
                    </a:p>
                    <a:p>
                      <a:pPr marL="635" algn="ctr">
                        <a:lnSpc>
                          <a:spcPct val="100000"/>
                        </a:lnSpc>
                        <a:spcBef>
                          <a:spcPts val="1265"/>
                        </a:spcBef>
                      </a:pPr>
                      <a:r>
                        <a:rPr sz="1600" b="1" spc="-30" dirty="0">
                          <a:solidFill>
                            <a:srgbClr val="FFFFFF"/>
                          </a:solidFill>
                          <a:latin typeface="Calibri"/>
                          <a:cs typeface="Calibri"/>
                        </a:rPr>
                        <a:t>5-Year </a:t>
                      </a:r>
                      <a:r>
                        <a:rPr sz="1600" b="1" spc="-5" dirty="0">
                          <a:solidFill>
                            <a:srgbClr val="FFFFFF"/>
                          </a:solidFill>
                          <a:latin typeface="Calibri"/>
                          <a:cs typeface="Calibri"/>
                        </a:rPr>
                        <a:t>C2 </a:t>
                      </a:r>
                      <a:r>
                        <a:rPr sz="1600" b="1" spc="-10" dirty="0">
                          <a:solidFill>
                            <a:srgbClr val="FFFFFF"/>
                          </a:solidFill>
                          <a:latin typeface="Calibri"/>
                          <a:cs typeface="Calibri"/>
                        </a:rPr>
                        <a:t>Budget</a:t>
                      </a:r>
                      <a:r>
                        <a:rPr sz="1600" b="1" spc="30" dirty="0">
                          <a:solidFill>
                            <a:srgbClr val="FFFFFF"/>
                          </a:solidFill>
                          <a:latin typeface="Calibri"/>
                          <a:cs typeface="Calibri"/>
                        </a:rPr>
                        <a:t> </a:t>
                      </a:r>
                      <a:r>
                        <a:rPr sz="1600" b="1" spc="-5" dirty="0">
                          <a:solidFill>
                            <a:srgbClr val="FFFFFF"/>
                          </a:solidFill>
                          <a:latin typeface="Calibri"/>
                          <a:cs typeface="Calibri"/>
                        </a:rPr>
                        <a:t>Cap</a:t>
                      </a:r>
                      <a:r>
                        <a:rPr sz="1600" b="1" spc="-5" dirty="0">
                          <a:solidFill>
                            <a:srgbClr val="FF0000"/>
                          </a:solidFill>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600" dirty="0">
                        <a:latin typeface="Times New Roman"/>
                        <a:cs typeface="Times New Roman"/>
                      </a:endParaRPr>
                    </a:p>
                    <a:p>
                      <a:pPr algn="ctr">
                        <a:lnSpc>
                          <a:spcPct val="100000"/>
                        </a:lnSpc>
                        <a:spcBef>
                          <a:spcPts val="1265"/>
                        </a:spcBef>
                      </a:pPr>
                      <a:r>
                        <a:rPr sz="1600" b="1" spc="-15" dirty="0">
                          <a:solidFill>
                            <a:srgbClr val="FFFFFF"/>
                          </a:solidFill>
                          <a:latin typeface="Calibri"/>
                          <a:cs typeface="Calibri"/>
                        </a:rPr>
                        <a:t>E-rate</a:t>
                      </a:r>
                      <a:r>
                        <a:rPr sz="1600" b="1" spc="-25" dirty="0">
                          <a:solidFill>
                            <a:srgbClr val="FFFFFF"/>
                          </a:solidFill>
                          <a:latin typeface="Calibri"/>
                          <a:cs typeface="Calibri"/>
                        </a:rPr>
                        <a:t> </a:t>
                      </a:r>
                      <a:r>
                        <a:rPr sz="1600" b="1" spc="-10" dirty="0">
                          <a:solidFill>
                            <a:srgbClr val="FFFFFF"/>
                          </a:solidFill>
                          <a:latin typeface="Calibri"/>
                          <a:cs typeface="Calibri"/>
                        </a:rPr>
                        <a:t>Discount</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600">
                        <a:latin typeface="Times New Roman"/>
                        <a:cs typeface="Times New Roman"/>
                      </a:endParaRPr>
                    </a:p>
                    <a:p>
                      <a:pPr algn="ctr">
                        <a:lnSpc>
                          <a:spcPct val="100000"/>
                        </a:lnSpc>
                        <a:spcBef>
                          <a:spcPts val="1265"/>
                        </a:spcBef>
                      </a:pPr>
                      <a:r>
                        <a:rPr sz="1600" b="1" spc="-15" dirty="0">
                          <a:solidFill>
                            <a:srgbClr val="FFFFFF"/>
                          </a:solidFill>
                          <a:latin typeface="Calibri"/>
                          <a:cs typeface="Calibri"/>
                        </a:rPr>
                        <a:t>E-rate </a:t>
                      </a:r>
                      <a:r>
                        <a:rPr sz="1600" b="1" spc="-5" dirty="0">
                          <a:solidFill>
                            <a:srgbClr val="FFFFFF"/>
                          </a:solidFill>
                          <a:latin typeface="Calibri"/>
                          <a:cs typeface="Calibri"/>
                        </a:rPr>
                        <a:t>Will</a:t>
                      </a:r>
                      <a:r>
                        <a:rPr sz="1600" b="1" spc="-55" dirty="0">
                          <a:solidFill>
                            <a:srgbClr val="FFFFFF"/>
                          </a:solidFill>
                          <a:latin typeface="Calibri"/>
                          <a:cs typeface="Calibri"/>
                        </a:rPr>
                        <a:t> </a:t>
                      </a:r>
                      <a:r>
                        <a:rPr sz="1600" b="1" spc="-20" dirty="0">
                          <a:solidFill>
                            <a:srgbClr val="FFFFFF"/>
                          </a:solidFill>
                          <a:latin typeface="Calibri"/>
                          <a:cs typeface="Calibri"/>
                        </a:rPr>
                        <a:t>Pay:</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600">
                        <a:latin typeface="Times New Roman"/>
                        <a:cs typeface="Times New Roman"/>
                      </a:endParaRPr>
                    </a:p>
                    <a:p>
                      <a:pPr marL="1270" algn="ctr">
                        <a:lnSpc>
                          <a:spcPct val="100000"/>
                        </a:lnSpc>
                        <a:spcBef>
                          <a:spcPts val="1265"/>
                        </a:spcBef>
                      </a:pPr>
                      <a:r>
                        <a:rPr sz="1600" b="1" spc="-5" dirty="0">
                          <a:solidFill>
                            <a:srgbClr val="FFFFFF"/>
                          </a:solidFill>
                          <a:latin typeface="Calibri"/>
                          <a:cs typeface="Calibri"/>
                        </a:rPr>
                        <a:t>District's Share</a:t>
                      </a:r>
                      <a:r>
                        <a:rPr sz="1600" b="1" spc="-40" dirty="0">
                          <a:solidFill>
                            <a:srgbClr val="FFFFFF"/>
                          </a:solidFill>
                          <a:latin typeface="Calibri"/>
                          <a:cs typeface="Calibri"/>
                        </a:rPr>
                        <a:t> </a:t>
                      </a:r>
                      <a:r>
                        <a:rPr sz="1600" b="1" spc="-5" dirty="0">
                          <a:solidFill>
                            <a:srgbClr val="FFFFFF"/>
                          </a:solidFill>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15"/>
                        </a:spcBef>
                      </a:pPr>
                      <a:endParaRPr sz="1850">
                        <a:latin typeface="Times New Roman"/>
                        <a:cs typeface="Times New Roman"/>
                      </a:endParaRPr>
                    </a:p>
                    <a:p>
                      <a:pPr marL="548640" marR="171450" indent="-365760">
                        <a:lnSpc>
                          <a:spcPct val="100000"/>
                        </a:lnSpc>
                      </a:pPr>
                      <a:r>
                        <a:rPr sz="1600" b="1" spc="-5" dirty="0">
                          <a:solidFill>
                            <a:srgbClr val="FFFFFF"/>
                          </a:solidFill>
                          <a:latin typeface="Calibri"/>
                          <a:cs typeface="Calibri"/>
                        </a:rPr>
                        <a:t>District</a:t>
                      </a:r>
                      <a:r>
                        <a:rPr sz="1600" b="1" spc="-80" dirty="0">
                          <a:solidFill>
                            <a:srgbClr val="FFFFFF"/>
                          </a:solidFill>
                          <a:latin typeface="Calibri"/>
                          <a:cs typeface="Calibri"/>
                        </a:rPr>
                        <a:t> </a:t>
                      </a:r>
                      <a:r>
                        <a:rPr sz="1600" b="1" spc="-10" dirty="0">
                          <a:solidFill>
                            <a:srgbClr val="FFFFFF"/>
                          </a:solidFill>
                          <a:latin typeface="Calibri"/>
                          <a:cs typeface="Calibri"/>
                        </a:rPr>
                        <a:t>Must  </a:t>
                      </a:r>
                      <a:r>
                        <a:rPr sz="1600" b="1" spc="-20" dirty="0">
                          <a:solidFill>
                            <a:srgbClr val="FFFFFF"/>
                          </a:solidFill>
                          <a:latin typeface="Calibri"/>
                          <a:cs typeface="Calibri"/>
                        </a:rPr>
                        <a:t>Pay:</a:t>
                      </a:r>
                      <a:endParaRPr sz="16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281940">
                <a:tc>
                  <a:txBody>
                    <a:bodyPr/>
                    <a:lstStyle/>
                    <a:p>
                      <a:pPr algn="ctr">
                        <a:lnSpc>
                          <a:spcPts val="2045"/>
                        </a:lnSpc>
                      </a:pPr>
                      <a:r>
                        <a:rPr sz="1800" spc="-5" dirty="0">
                          <a:latin typeface="Calibri"/>
                          <a:cs typeface="Calibri"/>
                        </a:rPr>
                        <a:t>$204,475</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ts val="2120"/>
                        </a:lnSpc>
                      </a:pPr>
                      <a:r>
                        <a:rPr sz="1800" spc="-5" dirty="0">
                          <a:latin typeface="Calibri"/>
                          <a:cs typeface="Calibri"/>
                        </a:rPr>
                        <a:t>60%</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ts val="2120"/>
                        </a:lnSpc>
                      </a:pPr>
                      <a:r>
                        <a:rPr sz="1800" spc="-5" dirty="0">
                          <a:latin typeface="Calibri"/>
                          <a:cs typeface="Calibri"/>
                        </a:rPr>
                        <a:t>$122,685</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ts val="2105"/>
                        </a:lnSpc>
                      </a:pPr>
                      <a:r>
                        <a:rPr sz="1800" spc="-5" dirty="0">
                          <a:latin typeface="Calibri"/>
                          <a:cs typeface="Calibri"/>
                        </a:rPr>
                        <a:t>40%</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48615">
                        <a:lnSpc>
                          <a:spcPts val="2105"/>
                        </a:lnSpc>
                      </a:pPr>
                      <a:r>
                        <a:rPr sz="1800" spc="-5" dirty="0">
                          <a:latin typeface="Calibri"/>
                          <a:cs typeface="Calibri"/>
                        </a:rPr>
                        <a:t>$81,790</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E2FC18E4-1837-4BC8-BA99-C779718B4ADA}"/>
              </a:ext>
            </a:extLst>
          </p:cNvPr>
          <p:cNvSpPr txBox="1"/>
          <p:nvPr/>
        </p:nvSpPr>
        <p:spPr>
          <a:xfrm>
            <a:off x="1293387" y="312500"/>
            <a:ext cx="6478711" cy="523220"/>
          </a:xfrm>
          <a:prstGeom prst="rect">
            <a:avLst/>
          </a:prstGeom>
          <a:noFill/>
        </p:spPr>
        <p:txBody>
          <a:bodyPr wrap="square">
            <a:spAutoFit/>
          </a:bodyPr>
          <a:lstStyle/>
          <a:p>
            <a:pPr marL="12700" algn="ctr">
              <a:lnSpc>
                <a:spcPct val="100000"/>
              </a:lnSpc>
              <a:spcBef>
                <a:spcPts val="5"/>
              </a:spcBef>
            </a:pPr>
            <a:r>
              <a:rPr lang="en-US" sz="2800" b="1" spc="-10" dirty="0">
                <a:solidFill>
                  <a:srgbClr val="1F487C"/>
                </a:solidFill>
                <a:latin typeface="Calibri"/>
                <a:cs typeface="Calibri"/>
              </a:rPr>
              <a:t>Category </a:t>
            </a:r>
            <a:r>
              <a:rPr lang="en-US" sz="2800" b="1" spc="-5" dirty="0">
                <a:solidFill>
                  <a:srgbClr val="1F487C"/>
                </a:solidFill>
                <a:latin typeface="Calibri"/>
                <a:cs typeface="Calibri"/>
              </a:rPr>
              <a:t>2 Pre-Discount </a:t>
            </a:r>
            <a:r>
              <a:rPr lang="en-US" sz="2800" b="1" spc="-10" dirty="0">
                <a:solidFill>
                  <a:srgbClr val="1F487C"/>
                </a:solidFill>
                <a:latin typeface="Calibri"/>
                <a:cs typeface="Calibri"/>
              </a:rPr>
              <a:t>Budget Example</a:t>
            </a:r>
            <a:endParaRPr lang="en-US" sz="2800" dirty="0">
              <a:latin typeface="Calibri"/>
              <a:cs typeface="Calibri"/>
            </a:endParaRPr>
          </a:p>
        </p:txBody>
      </p:sp>
      <p:sp>
        <p:nvSpPr>
          <p:cNvPr id="16" name="Slide Number Placeholder 15">
            <a:extLst>
              <a:ext uri="{FF2B5EF4-FFF2-40B4-BE49-F238E27FC236}">
                <a16:creationId xmlns:a16="http://schemas.microsoft.com/office/drawing/2014/main" id="{34FC0BF0-2234-45D0-854C-A909910F3323}"/>
              </a:ext>
            </a:extLst>
          </p:cNvPr>
          <p:cNvSpPr>
            <a:spLocks noGrp="1"/>
          </p:cNvSpPr>
          <p:nvPr>
            <p:ph type="sldNum" sz="quarter" idx="7"/>
          </p:nvPr>
        </p:nvSpPr>
        <p:spPr>
          <a:xfrm>
            <a:off x="6583680" y="6377940"/>
            <a:ext cx="2103120" cy="184666"/>
          </a:xfrm>
          <a:prstGeom prst="rect">
            <a:avLst/>
          </a:prstGeom>
        </p:spPr>
        <p:txBody>
          <a:bodyPr wrap="square" lIns="0" tIns="0" rIns="0" bIns="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6ECC44-EE3D-E672-EB52-96C49F634A06}"/>
              </a:ext>
            </a:extLst>
          </p:cNvPr>
          <p:cNvPicPr>
            <a:picLocks noChangeAspect="1"/>
          </p:cNvPicPr>
          <p:nvPr/>
        </p:nvPicPr>
        <p:blipFill>
          <a:blip r:embed="rId3"/>
          <a:stretch>
            <a:fillRect/>
          </a:stretch>
        </p:blipFill>
        <p:spPr>
          <a:xfrm>
            <a:off x="6858000" y="1471422"/>
            <a:ext cx="2099328" cy="3451860"/>
          </a:xfrm>
          <a:prstGeom prst="rect">
            <a:avLst/>
          </a:prstGeom>
        </p:spPr>
      </p:pic>
      <p:sp>
        <p:nvSpPr>
          <p:cNvPr id="2" name="object 2"/>
          <p:cNvSpPr txBox="1">
            <a:spLocks noGrp="1"/>
          </p:cNvSpPr>
          <p:nvPr>
            <p:ph type="title"/>
          </p:nvPr>
        </p:nvSpPr>
        <p:spPr>
          <a:xfrm>
            <a:off x="535940" y="290466"/>
            <a:ext cx="8760460" cy="690574"/>
          </a:xfrm>
          <a:prstGeom prst="rect">
            <a:avLst/>
          </a:prstGeom>
        </p:spPr>
        <p:txBody>
          <a:bodyPr vert="horz" wrap="square" lIns="0" tIns="13335" rIns="0" bIns="0" rtlCol="0">
            <a:spAutoFit/>
          </a:bodyPr>
          <a:lstStyle/>
          <a:p>
            <a:pPr marL="12700">
              <a:lnSpc>
                <a:spcPct val="100000"/>
              </a:lnSpc>
              <a:spcBef>
                <a:spcPts val="105"/>
              </a:spcBef>
            </a:pPr>
            <a:r>
              <a:rPr sz="4400" b="0" spc="-15" dirty="0">
                <a:solidFill>
                  <a:srgbClr val="0000FF"/>
                </a:solidFill>
                <a:latin typeface="Calibri"/>
                <a:cs typeface="Calibri"/>
              </a:rPr>
              <a:t>Ca</a:t>
            </a:r>
            <a:r>
              <a:rPr lang="en-US" sz="4400" b="0" spc="-15" dirty="0">
                <a:solidFill>
                  <a:srgbClr val="0000FF"/>
                </a:solidFill>
                <a:latin typeface="Calibri"/>
                <a:cs typeface="Calibri"/>
              </a:rPr>
              <a:t>lculating Remaining C2 Budgets</a:t>
            </a:r>
            <a:endParaRPr sz="4400" dirty="0">
              <a:latin typeface="Calibri"/>
              <a:cs typeface="Calibri"/>
            </a:endParaRPr>
          </a:p>
        </p:txBody>
      </p:sp>
      <p:sp>
        <p:nvSpPr>
          <p:cNvPr id="3" name="object 3"/>
          <p:cNvSpPr txBox="1"/>
          <p:nvPr/>
        </p:nvSpPr>
        <p:spPr>
          <a:xfrm>
            <a:off x="535940" y="1471422"/>
            <a:ext cx="8074660" cy="2669320"/>
          </a:xfrm>
          <a:prstGeom prst="rect">
            <a:avLst/>
          </a:prstGeom>
        </p:spPr>
        <p:txBody>
          <a:bodyPr vert="horz" wrap="square" lIns="0" tIns="12065" rIns="0" bIns="0" rtlCol="0">
            <a:spAutoFit/>
          </a:bodyPr>
          <a:lstStyle/>
          <a:p>
            <a:pPr marL="12700">
              <a:spcBef>
                <a:spcPts val="95"/>
              </a:spcBef>
              <a:tabLst>
                <a:tab pos="354965" algn="l"/>
                <a:tab pos="355600" algn="l"/>
              </a:tabLst>
            </a:pPr>
            <a:r>
              <a:rPr lang="en-US" sz="2000" spc="-40" dirty="0">
                <a:solidFill>
                  <a:srgbClr val="1F487C"/>
                </a:solidFill>
                <a:latin typeface="Calibri"/>
                <a:cs typeface="Calibri"/>
              </a:rPr>
              <a:t>What is your remaining Category 2 Budget for this C2 cycle?</a:t>
            </a:r>
          </a:p>
          <a:p>
            <a:pPr marL="12700">
              <a:spcBef>
                <a:spcPts val="95"/>
              </a:spcBef>
              <a:tabLst>
                <a:tab pos="354965" algn="l"/>
                <a:tab pos="355600" algn="l"/>
              </a:tabLst>
            </a:pPr>
            <a:r>
              <a:rPr lang="en-US" spc="-40" dirty="0">
                <a:solidFill>
                  <a:srgbClr val="1F487C"/>
                </a:solidFill>
                <a:latin typeface="Calibri"/>
                <a:cs typeface="Calibri"/>
              </a:rPr>
              <a:t>1) Go to:  </a:t>
            </a:r>
            <a:r>
              <a:rPr lang="en-US" spc="-10" dirty="0">
                <a:solidFill>
                  <a:schemeClr val="tx2"/>
                </a:solidFill>
                <a:latin typeface="Calibri"/>
                <a:cs typeface="Calibri"/>
                <a:hlinkClick r:id="rId4">
                  <a:extLst>
                    <a:ext uri="{A12FA001-AC4F-418D-AE19-62706E023703}">
                      <ahyp:hlinkClr xmlns:ahyp="http://schemas.microsoft.com/office/drawing/2018/hyperlinkcolor" val="tx"/>
                    </a:ext>
                  </a:extLst>
                </a:hlinkClick>
              </a:rPr>
              <a:t>https://opendata.usac.org/E-rate/E-rate-C2-Budget-Tool-FY2021-/8z69-hkn7</a:t>
            </a:r>
            <a:endParaRPr lang="en-US" spc="-10" dirty="0">
              <a:solidFill>
                <a:schemeClr val="tx2"/>
              </a:solidFill>
              <a:latin typeface="Calibri"/>
              <a:cs typeface="Calibri"/>
            </a:endParaRPr>
          </a:p>
          <a:p>
            <a:pPr marL="12700">
              <a:spcBef>
                <a:spcPts val="95"/>
              </a:spcBef>
              <a:tabLst>
                <a:tab pos="354965" algn="l"/>
                <a:tab pos="355600" algn="l"/>
              </a:tabLst>
            </a:pPr>
            <a:endParaRPr lang="en-US" spc="-10" dirty="0">
              <a:solidFill>
                <a:schemeClr val="tx2"/>
              </a:solidFill>
              <a:latin typeface="Calibri"/>
              <a:cs typeface="Calibri"/>
            </a:endParaRPr>
          </a:p>
          <a:p>
            <a:pPr marL="12700">
              <a:spcBef>
                <a:spcPts val="95"/>
              </a:spcBef>
              <a:tabLst>
                <a:tab pos="354965" algn="l"/>
                <a:tab pos="355600" algn="l"/>
              </a:tabLst>
            </a:pPr>
            <a:r>
              <a:rPr lang="en-US" spc="-10" dirty="0">
                <a:solidFill>
                  <a:schemeClr val="tx2"/>
                </a:solidFill>
                <a:latin typeface="Calibri"/>
                <a:cs typeface="Calibri"/>
              </a:rPr>
              <a:t>2) Enter BEN to filter just your entity’s data</a:t>
            </a:r>
            <a:r>
              <a:rPr lang="en-US" spc="-40" dirty="0">
                <a:solidFill>
                  <a:srgbClr val="1F487C"/>
                </a:solidFill>
                <a:latin typeface="Calibri"/>
                <a:cs typeface="Calibri"/>
              </a:rPr>
              <a:t> </a:t>
            </a:r>
          </a:p>
          <a:p>
            <a:pPr marL="12700">
              <a:spcBef>
                <a:spcPts val="95"/>
              </a:spcBef>
              <a:tabLst>
                <a:tab pos="354965" algn="l"/>
                <a:tab pos="355600" algn="l"/>
              </a:tabLst>
            </a:pPr>
            <a:endParaRPr lang="en-US" spc="-40" dirty="0">
              <a:solidFill>
                <a:srgbClr val="1F487C"/>
              </a:solidFill>
              <a:latin typeface="Calibri"/>
              <a:cs typeface="Calibri"/>
            </a:endParaRPr>
          </a:p>
          <a:p>
            <a:pPr marL="12700">
              <a:spcBef>
                <a:spcPts val="95"/>
              </a:spcBef>
              <a:tabLst>
                <a:tab pos="354965" algn="l"/>
                <a:tab pos="355600" algn="l"/>
              </a:tabLst>
            </a:pPr>
            <a:r>
              <a:rPr lang="en-US" spc="-40" dirty="0">
                <a:solidFill>
                  <a:srgbClr val="1F487C"/>
                </a:solidFill>
                <a:latin typeface="Calibri"/>
                <a:cs typeface="Calibri"/>
              </a:rPr>
              <a:t>3) Summary Table will appear</a:t>
            </a:r>
          </a:p>
          <a:p>
            <a:pPr marL="12700">
              <a:spcBef>
                <a:spcPts val="95"/>
              </a:spcBef>
              <a:tabLst>
                <a:tab pos="354965" algn="l"/>
                <a:tab pos="355600" algn="l"/>
              </a:tabLst>
            </a:pPr>
            <a:r>
              <a:rPr lang="en-US" spc="-40" dirty="0">
                <a:solidFill>
                  <a:srgbClr val="1F487C"/>
                </a:solidFill>
                <a:latin typeface="Calibri"/>
                <a:cs typeface="Calibri"/>
              </a:rPr>
              <a:t>	</a:t>
            </a:r>
            <a:r>
              <a:rPr lang="en-US" b="1" spc="-40" dirty="0">
                <a:solidFill>
                  <a:srgbClr val="FF0000"/>
                </a:solidFill>
                <a:latin typeface="Calibri"/>
                <a:cs typeface="Calibri"/>
              </a:rPr>
              <a:t>   </a:t>
            </a:r>
          </a:p>
          <a:p>
            <a:pPr marL="12700">
              <a:spcBef>
                <a:spcPts val="95"/>
              </a:spcBef>
              <a:tabLst>
                <a:tab pos="354965" algn="l"/>
                <a:tab pos="355600" algn="l"/>
              </a:tabLst>
            </a:pPr>
            <a:r>
              <a:rPr lang="en-US" b="1" spc="-40" dirty="0">
                <a:solidFill>
                  <a:srgbClr val="FF0000"/>
                </a:solidFill>
                <a:latin typeface="Calibri"/>
                <a:cs typeface="Calibri"/>
              </a:rPr>
              <a:t>	Review these columns:</a:t>
            </a:r>
          </a:p>
          <a:p>
            <a:pPr marL="298450" indent="-285750">
              <a:spcBef>
                <a:spcPts val="95"/>
              </a:spcBef>
              <a:buFont typeface="Arial" panose="020B0604020202020204" pitchFamily="34" charset="0"/>
              <a:buChar char="•"/>
              <a:tabLst>
                <a:tab pos="354965" algn="l"/>
                <a:tab pos="355600" algn="l"/>
              </a:tabLst>
            </a:pPr>
            <a:endParaRPr sz="2000" dirty="0">
              <a:latin typeface="Calibri"/>
              <a:cs typeface="Calibri"/>
            </a:endParaRPr>
          </a:p>
        </p:txBody>
      </p:sp>
      <p:sp>
        <p:nvSpPr>
          <p:cNvPr id="7" name="Slide Number Placeholder 6">
            <a:extLst>
              <a:ext uri="{FF2B5EF4-FFF2-40B4-BE49-F238E27FC236}">
                <a16:creationId xmlns:a16="http://schemas.microsoft.com/office/drawing/2014/main" id="{5C4592E5-202C-40C9-8B35-B7FC02FFDFE3}"/>
              </a:ext>
            </a:extLst>
          </p:cNvPr>
          <p:cNvSpPr>
            <a:spLocks noGrp="1"/>
          </p:cNvSpPr>
          <p:nvPr>
            <p:ph type="sldNum" sz="quarter" idx="7"/>
          </p:nvPr>
        </p:nvSpPr>
        <p:spPr>
          <a:xfrm>
            <a:off x="6583680" y="6377940"/>
            <a:ext cx="2103120" cy="184666"/>
          </a:xfrm>
          <a:prstGeom prst="rect">
            <a:avLst/>
          </a:prstGeom>
        </p:spPr>
        <p:txBody>
          <a:bodyPr wrap="square" lIns="0" tIns="0" rIns="0" bIns="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cxnSp>
        <p:nvCxnSpPr>
          <p:cNvPr id="8" name="Straight Arrow Connector 7">
            <a:extLst>
              <a:ext uri="{FF2B5EF4-FFF2-40B4-BE49-F238E27FC236}">
                <a16:creationId xmlns:a16="http://schemas.microsoft.com/office/drawing/2014/main" id="{C9D5499D-B93D-D7E6-974B-7AE027E4B23E}"/>
              </a:ext>
            </a:extLst>
          </p:cNvPr>
          <p:cNvCxnSpPr>
            <a:cxnSpLocks/>
          </p:cNvCxnSpPr>
          <p:nvPr/>
        </p:nvCxnSpPr>
        <p:spPr>
          <a:xfrm>
            <a:off x="4572000" y="2590800"/>
            <a:ext cx="2362200" cy="1379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E22BAAF-30FA-5753-4E08-93883FC6805C}"/>
              </a:ext>
            </a:extLst>
          </p:cNvPr>
          <p:cNvPicPr>
            <a:picLocks noChangeAspect="1"/>
          </p:cNvPicPr>
          <p:nvPr/>
        </p:nvPicPr>
        <p:blipFill>
          <a:blip r:embed="rId5"/>
          <a:stretch>
            <a:fillRect/>
          </a:stretch>
        </p:blipFill>
        <p:spPr>
          <a:xfrm>
            <a:off x="457200" y="5213473"/>
            <a:ext cx="7734300" cy="781050"/>
          </a:xfrm>
          <a:prstGeom prst="rect">
            <a:avLst/>
          </a:prstGeom>
        </p:spPr>
      </p:pic>
      <p:sp>
        <p:nvSpPr>
          <p:cNvPr id="17" name="TextBox 16">
            <a:extLst>
              <a:ext uri="{FF2B5EF4-FFF2-40B4-BE49-F238E27FC236}">
                <a16:creationId xmlns:a16="http://schemas.microsoft.com/office/drawing/2014/main" id="{32C1A975-1210-94EC-BD74-398ECAF0325A}"/>
              </a:ext>
            </a:extLst>
          </p:cNvPr>
          <p:cNvSpPr txBox="1"/>
          <p:nvPr/>
        </p:nvSpPr>
        <p:spPr>
          <a:xfrm>
            <a:off x="457200" y="4252655"/>
            <a:ext cx="1066798" cy="954107"/>
          </a:xfrm>
          <a:prstGeom prst="rect">
            <a:avLst/>
          </a:prstGeom>
          <a:noFill/>
        </p:spPr>
        <p:txBody>
          <a:bodyPr wrap="square" rtlCol="0">
            <a:spAutoFit/>
          </a:bodyPr>
          <a:lstStyle/>
          <a:p>
            <a:r>
              <a:rPr lang="en-US" sz="1400" dirty="0">
                <a:solidFill>
                  <a:srgbClr val="FF0000"/>
                </a:solidFill>
              </a:rPr>
              <a:t>C2 enrollment currently in EPC</a:t>
            </a:r>
          </a:p>
        </p:txBody>
      </p:sp>
      <p:sp>
        <p:nvSpPr>
          <p:cNvPr id="18" name="TextBox 17">
            <a:extLst>
              <a:ext uri="{FF2B5EF4-FFF2-40B4-BE49-F238E27FC236}">
                <a16:creationId xmlns:a16="http://schemas.microsoft.com/office/drawing/2014/main" id="{0E1F927A-07DE-F3BD-ED9E-13C805BCA3B7}"/>
              </a:ext>
            </a:extLst>
          </p:cNvPr>
          <p:cNvSpPr txBox="1"/>
          <p:nvPr/>
        </p:nvSpPr>
        <p:spPr>
          <a:xfrm>
            <a:off x="3822494" y="4460724"/>
            <a:ext cx="1066799" cy="738664"/>
          </a:xfrm>
          <a:prstGeom prst="rect">
            <a:avLst/>
          </a:prstGeom>
          <a:noFill/>
        </p:spPr>
        <p:txBody>
          <a:bodyPr wrap="square" rtlCol="0">
            <a:spAutoFit/>
          </a:bodyPr>
          <a:lstStyle/>
          <a:p>
            <a:r>
              <a:rPr lang="en-US" sz="1400" dirty="0">
                <a:solidFill>
                  <a:srgbClr val="FF0000"/>
                </a:solidFill>
              </a:rPr>
              <a:t>5-Year Pre-Discount C2 Budget</a:t>
            </a:r>
          </a:p>
        </p:txBody>
      </p:sp>
      <p:sp>
        <p:nvSpPr>
          <p:cNvPr id="19" name="TextBox 18">
            <a:extLst>
              <a:ext uri="{FF2B5EF4-FFF2-40B4-BE49-F238E27FC236}">
                <a16:creationId xmlns:a16="http://schemas.microsoft.com/office/drawing/2014/main" id="{2520A46B-E826-733F-47D4-C24B77288BAC}"/>
              </a:ext>
            </a:extLst>
          </p:cNvPr>
          <p:cNvSpPr txBox="1"/>
          <p:nvPr/>
        </p:nvSpPr>
        <p:spPr>
          <a:xfrm>
            <a:off x="5562600" y="5882319"/>
            <a:ext cx="1215759" cy="954107"/>
          </a:xfrm>
          <a:prstGeom prst="rect">
            <a:avLst/>
          </a:prstGeom>
          <a:noFill/>
        </p:spPr>
        <p:txBody>
          <a:bodyPr wrap="square" rtlCol="0">
            <a:spAutoFit/>
          </a:bodyPr>
          <a:lstStyle/>
          <a:p>
            <a:r>
              <a:rPr lang="en-US" sz="1400" dirty="0">
                <a:solidFill>
                  <a:srgbClr val="FF0000"/>
                </a:solidFill>
              </a:rPr>
              <a:t>Amount “committed” in FY 2021- FY 2023</a:t>
            </a:r>
          </a:p>
        </p:txBody>
      </p:sp>
      <p:sp>
        <p:nvSpPr>
          <p:cNvPr id="20" name="TextBox 19">
            <a:extLst>
              <a:ext uri="{FF2B5EF4-FFF2-40B4-BE49-F238E27FC236}">
                <a16:creationId xmlns:a16="http://schemas.microsoft.com/office/drawing/2014/main" id="{65DF04A5-C2A3-9E75-11CE-FE8555F47634}"/>
              </a:ext>
            </a:extLst>
          </p:cNvPr>
          <p:cNvSpPr txBox="1"/>
          <p:nvPr/>
        </p:nvSpPr>
        <p:spPr>
          <a:xfrm>
            <a:off x="5730032" y="3984568"/>
            <a:ext cx="1204168" cy="1015663"/>
          </a:xfrm>
          <a:prstGeom prst="rect">
            <a:avLst/>
          </a:prstGeom>
          <a:noFill/>
        </p:spPr>
        <p:txBody>
          <a:bodyPr wrap="square" rtlCol="0">
            <a:spAutoFit/>
          </a:bodyPr>
          <a:lstStyle/>
          <a:p>
            <a:r>
              <a:rPr lang="en-US" sz="1200" i="1" dirty="0">
                <a:solidFill>
                  <a:srgbClr val="FF0000"/>
                </a:solidFill>
              </a:rPr>
              <a:t>Amount of any  “still pending FRNs” in FY 2021, 2022, 2023</a:t>
            </a:r>
          </a:p>
        </p:txBody>
      </p:sp>
      <p:sp>
        <p:nvSpPr>
          <p:cNvPr id="21" name="TextBox 20">
            <a:extLst>
              <a:ext uri="{FF2B5EF4-FFF2-40B4-BE49-F238E27FC236}">
                <a16:creationId xmlns:a16="http://schemas.microsoft.com/office/drawing/2014/main" id="{4A4ED96B-7787-E8E2-51E9-123FBCDA51C1}"/>
              </a:ext>
            </a:extLst>
          </p:cNvPr>
          <p:cNvSpPr txBox="1"/>
          <p:nvPr/>
        </p:nvSpPr>
        <p:spPr>
          <a:xfrm>
            <a:off x="7315200" y="5994523"/>
            <a:ext cx="1035698" cy="738664"/>
          </a:xfrm>
          <a:prstGeom prst="rect">
            <a:avLst/>
          </a:prstGeom>
          <a:noFill/>
        </p:spPr>
        <p:txBody>
          <a:bodyPr wrap="square" rtlCol="0">
            <a:spAutoFit/>
          </a:bodyPr>
          <a:lstStyle/>
          <a:p>
            <a:r>
              <a:rPr lang="en-US" sz="1400" dirty="0">
                <a:solidFill>
                  <a:srgbClr val="FF0000"/>
                </a:solidFill>
              </a:rPr>
              <a:t>Remaining available C2 Budget</a:t>
            </a:r>
          </a:p>
        </p:txBody>
      </p:sp>
      <p:cxnSp>
        <p:nvCxnSpPr>
          <p:cNvPr id="22" name="Straight Arrow Connector 21">
            <a:extLst>
              <a:ext uri="{FF2B5EF4-FFF2-40B4-BE49-F238E27FC236}">
                <a16:creationId xmlns:a16="http://schemas.microsoft.com/office/drawing/2014/main" id="{4E57724A-DB33-981E-9058-007F3FD8342D}"/>
              </a:ext>
            </a:extLst>
          </p:cNvPr>
          <p:cNvCxnSpPr>
            <a:cxnSpLocks/>
          </p:cNvCxnSpPr>
          <p:nvPr/>
        </p:nvCxnSpPr>
        <p:spPr>
          <a:xfrm>
            <a:off x="6583680" y="4783253"/>
            <a:ext cx="274320" cy="928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8F379FB-BE75-DC63-1009-9A154779F88B}"/>
              </a:ext>
            </a:extLst>
          </p:cNvPr>
          <p:cNvSpPr/>
          <p:nvPr/>
        </p:nvSpPr>
        <p:spPr>
          <a:xfrm>
            <a:off x="439882" y="4252655"/>
            <a:ext cx="1084116" cy="1843345"/>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06AFA57-1DD1-09B2-277A-5B65458BE215}"/>
              </a:ext>
            </a:extLst>
          </p:cNvPr>
          <p:cNvSpPr/>
          <p:nvPr/>
        </p:nvSpPr>
        <p:spPr>
          <a:xfrm>
            <a:off x="3805176" y="4252655"/>
            <a:ext cx="995624" cy="1843345"/>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15E1A81-9676-448F-F2C3-AFB2ED03204E}"/>
              </a:ext>
            </a:extLst>
          </p:cNvPr>
          <p:cNvSpPr/>
          <p:nvPr/>
        </p:nvSpPr>
        <p:spPr>
          <a:xfrm>
            <a:off x="5524501" y="5276671"/>
            <a:ext cx="1066798" cy="1524179"/>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7C648E8-42EF-0108-67AA-5CA4275CF89C}"/>
              </a:ext>
            </a:extLst>
          </p:cNvPr>
          <p:cNvSpPr/>
          <p:nvPr/>
        </p:nvSpPr>
        <p:spPr>
          <a:xfrm>
            <a:off x="7242648" y="5242231"/>
            <a:ext cx="1066798" cy="149095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45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500"/>
              </a:lnSpc>
            </a:pPr>
            <a:r>
              <a:rPr lang="en-US" dirty="0"/>
              <a:t>Data Used for Category 2 Budgets</a:t>
            </a:r>
          </a:p>
        </p:txBody>
      </p:sp>
      <p:sp>
        <p:nvSpPr>
          <p:cNvPr id="3" name="Content Placeholder 2"/>
          <p:cNvSpPr>
            <a:spLocks noGrp="1"/>
          </p:cNvSpPr>
          <p:nvPr>
            <p:ph idx="1"/>
          </p:nvPr>
        </p:nvSpPr>
        <p:spPr>
          <a:xfrm>
            <a:off x="457200" y="1600200"/>
            <a:ext cx="8229600" cy="4756150"/>
          </a:xfrm>
        </p:spPr>
        <p:txBody>
          <a:bodyPr>
            <a:normAutofit/>
          </a:bodyPr>
          <a:lstStyle/>
          <a:p>
            <a:pPr marL="354965" marR="419734" indent="-285750">
              <a:spcBef>
                <a:spcPts val="5"/>
              </a:spcBef>
              <a:tabLst>
                <a:tab pos="756285" algn="l"/>
                <a:tab pos="756920" algn="l"/>
              </a:tabLst>
            </a:pPr>
            <a:r>
              <a:rPr lang="en-US" sz="2000" spc="-10" dirty="0">
                <a:solidFill>
                  <a:srgbClr val="1F487C"/>
                </a:solidFill>
                <a:cs typeface="Calibri"/>
              </a:rPr>
              <a:t>Enrollment data entered in separate location in EPC (different from discount calculations)</a:t>
            </a:r>
          </a:p>
          <a:p>
            <a:pPr marL="354965" marR="419734" indent="-285750">
              <a:spcBef>
                <a:spcPts val="5"/>
              </a:spcBef>
              <a:tabLst>
                <a:tab pos="756285" algn="l"/>
                <a:tab pos="756920" algn="l"/>
              </a:tabLst>
            </a:pPr>
            <a:r>
              <a:rPr lang="en-US" sz="2000" spc="-10" dirty="0">
                <a:solidFill>
                  <a:srgbClr val="1F487C"/>
                </a:solidFill>
                <a:cs typeface="Calibri"/>
              </a:rPr>
              <a:t>Why?  Enrollments are set at first year you apply for C2 during that Category 2 Budget Cycle</a:t>
            </a:r>
          </a:p>
          <a:p>
            <a:pPr marL="354965" marR="419734" indent="-285750">
              <a:spcBef>
                <a:spcPts val="5"/>
              </a:spcBef>
              <a:tabLst>
                <a:tab pos="756285" algn="l"/>
                <a:tab pos="756920" algn="l"/>
              </a:tabLst>
            </a:pPr>
            <a:r>
              <a:rPr lang="en-US" sz="2000" spc="-10" dirty="0">
                <a:solidFill>
                  <a:srgbClr val="1F487C"/>
                </a:solidFill>
                <a:cs typeface="Calibri"/>
              </a:rPr>
              <a:t>Not required to update annually</a:t>
            </a:r>
          </a:p>
          <a:p>
            <a:pPr marL="354965" marR="419734" indent="-285750">
              <a:spcBef>
                <a:spcPts val="5"/>
              </a:spcBef>
              <a:tabLst>
                <a:tab pos="756285" algn="l"/>
                <a:tab pos="756920" algn="l"/>
              </a:tabLst>
            </a:pPr>
            <a:r>
              <a:rPr lang="en-US" sz="2000" spc="-10" dirty="0">
                <a:solidFill>
                  <a:srgbClr val="1F487C"/>
                </a:solidFill>
                <a:cs typeface="Calibri"/>
              </a:rPr>
              <a:t>CAN update if it will increase your C2 budget</a:t>
            </a:r>
          </a:p>
          <a:p>
            <a:pPr marL="755015" marR="419734" lvl="1">
              <a:spcBef>
                <a:spcPts val="5"/>
              </a:spcBef>
              <a:tabLst>
                <a:tab pos="756285" algn="l"/>
                <a:tab pos="756920" algn="l"/>
              </a:tabLst>
            </a:pPr>
            <a:r>
              <a:rPr lang="en-US" sz="1600" spc="-10" dirty="0">
                <a:solidFill>
                  <a:srgbClr val="1F487C"/>
                </a:solidFill>
                <a:cs typeface="Calibri"/>
              </a:rPr>
              <a:t>Must then ask for C2 Budget Recalculation from USAC</a:t>
            </a:r>
          </a:p>
          <a:p>
            <a:pPr marL="354965" marR="419734" indent="-285750">
              <a:spcBef>
                <a:spcPts val="5"/>
              </a:spcBef>
              <a:tabLst>
                <a:tab pos="756285" algn="l"/>
                <a:tab pos="756920" algn="l"/>
              </a:tabLst>
            </a:pPr>
            <a:endParaRPr lang="en-US" sz="2000" b="1" spc="-10" dirty="0">
              <a:solidFill>
                <a:srgbClr val="1F487C"/>
              </a:solidFill>
              <a:cs typeface="Calibri"/>
            </a:endParaRPr>
          </a:p>
          <a:p>
            <a:pPr marL="0" indent="0">
              <a:buNone/>
              <a:tabLst>
                <a:tab pos="354965" algn="l"/>
                <a:tab pos="355600" algn="l"/>
              </a:tabLst>
            </a:pPr>
            <a:r>
              <a:rPr lang="en-US" sz="2000" b="1" spc="-5" dirty="0">
                <a:solidFill>
                  <a:srgbClr val="1F487C"/>
                </a:solidFill>
                <a:cs typeface="Calibri"/>
              </a:rPr>
              <a:t>Where to update C2 enrollment data?</a:t>
            </a:r>
          </a:p>
          <a:p>
            <a:pPr marL="0" indent="0">
              <a:buNone/>
              <a:tabLst>
                <a:tab pos="354965" algn="l"/>
                <a:tab pos="355600" algn="l"/>
              </a:tabLst>
            </a:pPr>
            <a:r>
              <a:rPr lang="en-US" sz="2000" spc="-5" dirty="0">
                <a:solidFill>
                  <a:srgbClr val="FF0000"/>
                </a:solidFill>
                <a:cs typeface="Calibri"/>
              </a:rPr>
              <a:t>&gt;&gt;&gt; EPC Landing </a:t>
            </a:r>
            <a:r>
              <a:rPr lang="en-US" sz="2000" spc="-10" dirty="0">
                <a:solidFill>
                  <a:srgbClr val="FF0000"/>
                </a:solidFill>
                <a:cs typeface="Calibri"/>
              </a:rPr>
              <a:t>Page </a:t>
            </a:r>
            <a:r>
              <a:rPr lang="en-US" sz="2000" dirty="0">
                <a:solidFill>
                  <a:srgbClr val="FF0000"/>
                </a:solidFill>
                <a:cs typeface="Calibri"/>
              </a:rPr>
              <a:t>&gt; </a:t>
            </a:r>
            <a:r>
              <a:rPr lang="en-US" sz="2000" spc="-10" dirty="0">
                <a:solidFill>
                  <a:srgbClr val="FF0000"/>
                </a:solidFill>
                <a:cs typeface="Calibri"/>
              </a:rPr>
              <a:t>District </a:t>
            </a:r>
            <a:r>
              <a:rPr lang="en-US" sz="2000" dirty="0">
                <a:solidFill>
                  <a:srgbClr val="FF0000"/>
                </a:solidFill>
                <a:cs typeface="Calibri"/>
              </a:rPr>
              <a:t>Name &gt; Manage </a:t>
            </a:r>
            <a:r>
              <a:rPr lang="en-US" sz="2000" spc="-10" dirty="0">
                <a:solidFill>
                  <a:srgbClr val="FF0000"/>
                </a:solidFill>
                <a:cs typeface="Calibri"/>
              </a:rPr>
              <a:t>Organization </a:t>
            </a:r>
            <a:r>
              <a:rPr lang="en-US" sz="2000" dirty="0">
                <a:solidFill>
                  <a:srgbClr val="FF0000"/>
                </a:solidFill>
                <a:cs typeface="Calibri"/>
              </a:rPr>
              <a:t>&gt; </a:t>
            </a:r>
            <a:r>
              <a:rPr lang="en-US" sz="2000" spc="-10" dirty="0">
                <a:solidFill>
                  <a:srgbClr val="FF0000"/>
                </a:solidFill>
                <a:cs typeface="Calibri"/>
              </a:rPr>
              <a:t>Scroll to bottom</a:t>
            </a:r>
            <a:r>
              <a:rPr lang="en-US" sz="2000" spc="130" dirty="0">
                <a:solidFill>
                  <a:srgbClr val="FF0000"/>
                </a:solidFill>
                <a:cs typeface="Calibri"/>
              </a:rPr>
              <a:t> </a:t>
            </a:r>
            <a:r>
              <a:rPr lang="en-US" sz="2000" spc="-5" dirty="0">
                <a:solidFill>
                  <a:srgbClr val="FF0000"/>
                </a:solidFill>
                <a:cs typeface="Calibri"/>
              </a:rPr>
              <a:t>of page</a:t>
            </a:r>
            <a:endParaRPr lang="en-US" sz="2000" dirty="0">
              <a:solidFill>
                <a:srgbClr val="FF0000"/>
              </a:solidFill>
              <a:cs typeface="Calibri"/>
            </a:endParaRPr>
          </a:p>
        </p:txBody>
      </p:sp>
    </p:spTree>
    <p:extLst>
      <p:ext uri="{BB962C8B-B14F-4D97-AF65-F5344CB8AC3E}">
        <p14:creationId xmlns:p14="http://schemas.microsoft.com/office/powerpoint/2010/main" val="290195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733B-1134-4BD8-B693-3891FBE1D192}"/>
              </a:ext>
            </a:extLst>
          </p:cNvPr>
          <p:cNvSpPr>
            <a:spLocks noGrp="1"/>
          </p:cNvSpPr>
          <p:nvPr>
            <p:ph type="title"/>
          </p:nvPr>
        </p:nvSpPr>
        <p:spPr/>
        <p:txBody>
          <a:bodyPr>
            <a:normAutofit/>
          </a:bodyPr>
          <a:lstStyle/>
          <a:p>
            <a:pPr>
              <a:lnSpc>
                <a:spcPts val="3800"/>
              </a:lnSpc>
            </a:pPr>
            <a:r>
              <a:rPr lang="en-US" dirty="0"/>
              <a:t>Requesting More Funding Than Remains in C2 Budget</a:t>
            </a:r>
          </a:p>
        </p:txBody>
      </p:sp>
      <p:sp>
        <p:nvSpPr>
          <p:cNvPr id="3" name="Content Placeholder 2">
            <a:extLst>
              <a:ext uri="{FF2B5EF4-FFF2-40B4-BE49-F238E27FC236}">
                <a16:creationId xmlns:a16="http://schemas.microsoft.com/office/drawing/2014/main" id="{A4E4C40D-F2BC-48AD-95E6-AF6AEAC3D67F}"/>
              </a:ext>
            </a:extLst>
          </p:cNvPr>
          <p:cNvSpPr>
            <a:spLocks noGrp="1"/>
          </p:cNvSpPr>
          <p:nvPr>
            <p:ph idx="1"/>
          </p:nvPr>
        </p:nvSpPr>
        <p:spPr>
          <a:xfrm>
            <a:off x="457200" y="1540547"/>
            <a:ext cx="8229600" cy="4843705"/>
          </a:xfrm>
        </p:spPr>
        <p:txBody>
          <a:bodyPr>
            <a:normAutofit/>
          </a:bodyPr>
          <a:lstStyle/>
          <a:p>
            <a:pPr marL="0" indent="0" algn="ctr">
              <a:buNone/>
            </a:pPr>
            <a:r>
              <a:rPr lang="en-US" sz="2400" b="1" dirty="0"/>
              <a:t>Don’t Do It.</a:t>
            </a:r>
          </a:p>
          <a:p>
            <a:pPr marL="0" indent="0" algn="ctr">
              <a:buNone/>
            </a:pPr>
            <a:r>
              <a:rPr lang="en-US" sz="2400" b="1" dirty="0"/>
              <a:t>Ever.</a:t>
            </a:r>
          </a:p>
          <a:p>
            <a:pPr marL="0" indent="0" algn="ctr">
              <a:buNone/>
            </a:pPr>
            <a:r>
              <a:rPr lang="en-US" sz="2400" b="1" dirty="0"/>
              <a:t>Ever. </a:t>
            </a:r>
          </a:p>
          <a:p>
            <a:pPr marL="0" indent="0" algn="ctr">
              <a:buNone/>
            </a:pPr>
            <a:endParaRPr lang="en-US" sz="2000" b="1" dirty="0"/>
          </a:p>
          <a:p>
            <a:r>
              <a:rPr lang="en-US" sz="1800" dirty="0"/>
              <a:t>What happens if you do?</a:t>
            </a:r>
          </a:p>
          <a:p>
            <a:pPr lvl="1"/>
            <a:r>
              <a:rPr lang="en-US" sz="1600" dirty="0"/>
              <a:t>Your E-rate application will go into manual processing and funding will be delayed</a:t>
            </a:r>
          </a:p>
          <a:p>
            <a:pPr lvl="1"/>
            <a:r>
              <a:rPr lang="en-US" sz="1600" dirty="0"/>
              <a:t>You will be required to identify exactly what FRN line items should be reduced or eliminated to come into budget – USAC will not do this for you</a:t>
            </a:r>
          </a:p>
        </p:txBody>
      </p:sp>
      <p:pic>
        <p:nvPicPr>
          <p:cNvPr id="9" name="Picture 8">
            <a:extLst>
              <a:ext uri="{FF2B5EF4-FFF2-40B4-BE49-F238E27FC236}">
                <a16:creationId xmlns:a16="http://schemas.microsoft.com/office/drawing/2014/main" id="{8BA5A201-EAF2-41F2-AB08-38E5431284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88118" y="4724400"/>
            <a:ext cx="1167764" cy="973137"/>
          </a:xfrm>
          <a:prstGeom prst="rect">
            <a:avLst/>
          </a:prstGeom>
        </p:spPr>
      </p:pic>
    </p:spTree>
    <p:extLst>
      <p:ext uri="{BB962C8B-B14F-4D97-AF65-F5344CB8AC3E}">
        <p14:creationId xmlns:p14="http://schemas.microsoft.com/office/powerpoint/2010/main" val="406196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004A-F998-42D5-B55F-9633AFDEAE3F}"/>
              </a:ext>
            </a:extLst>
          </p:cNvPr>
          <p:cNvSpPr>
            <a:spLocks noGrp="1"/>
          </p:cNvSpPr>
          <p:nvPr>
            <p:ph type="title"/>
          </p:nvPr>
        </p:nvSpPr>
        <p:spPr>
          <a:xfrm>
            <a:off x="457200" y="1066800"/>
            <a:ext cx="8458200" cy="1362075"/>
          </a:xfrm>
        </p:spPr>
        <p:txBody>
          <a:bodyPr>
            <a:normAutofit/>
          </a:bodyPr>
          <a:lstStyle/>
          <a:p>
            <a:pPr algn="ctr"/>
            <a:r>
              <a:rPr lang="en-US" b="1" dirty="0"/>
              <a:t>Category 2 bidding</a:t>
            </a:r>
            <a:br>
              <a:rPr lang="en-US" b="1" dirty="0"/>
            </a:br>
            <a:r>
              <a:rPr lang="en-US" b="1" dirty="0"/>
              <a:t>requirements</a:t>
            </a:r>
          </a:p>
        </p:txBody>
      </p:sp>
      <p:sp>
        <p:nvSpPr>
          <p:cNvPr id="4" name="Slide Number Placeholder 3">
            <a:extLst>
              <a:ext uri="{FF2B5EF4-FFF2-40B4-BE49-F238E27FC236}">
                <a16:creationId xmlns:a16="http://schemas.microsoft.com/office/drawing/2014/main" id="{11ACC24E-F9E3-4C05-9847-24D2C7B0DDAC}"/>
              </a:ext>
            </a:extLst>
          </p:cNvPr>
          <p:cNvSpPr>
            <a:spLocks noGrp="1"/>
          </p:cNvSpPr>
          <p:nvPr>
            <p:ph type="sldNum" sz="quarter" idx="12"/>
          </p:nvPr>
        </p:nvSpPr>
        <p:spPr/>
        <p:txBody>
          <a:bodyPr/>
          <a:lstStyle/>
          <a:p>
            <a:pPr>
              <a:defRPr/>
            </a:pPr>
            <a:fld id="{6FF1872C-F487-4AA6-8A32-6E9C9CECA609}" type="slidenum">
              <a:rPr lang="en-US" smtClean="0"/>
              <a:pPr>
                <a:defRPr/>
              </a:pPr>
              <a:t>19</a:t>
            </a:fld>
            <a:endParaRPr lang="en-US"/>
          </a:p>
        </p:txBody>
      </p:sp>
      <p:pic>
        <p:nvPicPr>
          <p:cNvPr id="6" name="Picture 5">
            <a:extLst>
              <a:ext uri="{FF2B5EF4-FFF2-40B4-BE49-F238E27FC236}">
                <a16:creationId xmlns:a16="http://schemas.microsoft.com/office/drawing/2014/main" id="{4B1A4192-2B8A-48CB-819B-71FF48A11649}"/>
              </a:ext>
            </a:extLst>
          </p:cNvPr>
          <p:cNvPicPr>
            <a:picLocks noChangeAspect="1"/>
          </p:cNvPicPr>
          <p:nvPr/>
        </p:nvPicPr>
        <p:blipFill>
          <a:blip r:embed="rId2"/>
          <a:stretch>
            <a:fillRect/>
          </a:stretch>
        </p:blipFill>
        <p:spPr>
          <a:xfrm>
            <a:off x="685800" y="3083110"/>
            <a:ext cx="2453837" cy="2362200"/>
          </a:xfrm>
          <a:prstGeom prst="rect">
            <a:avLst/>
          </a:prstGeom>
        </p:spPr>
      </p:pic>
    </p:spTree>
    <p:extLst>
      <p:ext uri="{BB962C8B-B14F-4D97-AF65-F5344CB8AC3E}">
        <p14:creationId xmlns:p14="http://schemas.microsoft.com/office/powerpoint/2010/main" val="199145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9D0-BD4B-4358-86CD-79757CB79DF2}"/>
              </a:ext>
            </a:extLst>
          </p:cNvPr>
          <p:cNvSpPr>
            <a:spLocks noGrp="1"/>
          </p:cNvSpPr>
          <p:nvPr>
            <p:ph type="title"/>
          </p:nvPr>
        </p:nvSpPr>
        <p:spPr/>
        <p:txBody>
          <a:bodyPr/>
          <a:lstStyle/>
          <a:p>
            <a:r>
              <a:rPr lang="en-US" dirty="0"/>
              <a:t>Categories of Service Recap</a:t>
            </a:r>
          </a:p>
        </p:txBody>
      </p:sp>
      <p:sp>
        <p:nvSpPr>
          <p:cNvPr id="3" name="Content Placeholder 2">
            <a:extLst>
              <a:ext uri="{FF2B5EF4-FFF2-40B4-BE49-F238E27FC236}">
                <a16:creationId xmlns:a16="http://schemas.microsoft.com/office/drawing/2014/main" id="{6601D5F1-87B1-4DAD-8295-B38B4403D869}"/>
              </a:ext>
            </a:extLst>
          </p:cNvPr>
          <p:cNvSpPr>
            <a:spLocks noGrp="1"/>
          </p:cNvSpPr>
          <p:nvPr>
            <p:ph idx="1"/>
          </p:nvPr>
        </p:nvSpPr>
        <p:spPr/>
        <p:txBody>
          <a:bodyPr>
            <a:normAutofit/>
          </a:bodyPr>
          <a:lstStyle/>
          <a:p>
            <a:r>
              <a:rPr lang="en-US" sz="1800" b="1" dirty="0"/>
              <a:t>Category 1 </a:t>
            </a:r>
            <a:r>
              <a:rPr lang="en-US" sz="1800" dirty="0"/>
              <a:t>– Services that go </a:t>
            </a:r>
            <a:r>
              <a:rPr lang="en-US" sz="1800" u="sng" dirty="0">
                <a:solidFill>
                  <a:srgbClr val="F41837"/>
                </a:solidFill>
              </a:rPr>
              <a:t>TO</a:t>
            </a:r>
            <a:r>
              <a:rPr lang="en-US" sz="1800" dirty="0"/>
              <a:t> the school</a:t>
            </a:r>
          </a:p>
          <a:p>
            <a:pPr lvl="1"/>
            <a:r>
              <a:rPr lang="en-US" sz="1600" dirty="0"/>
              <a:t>Subcategories:</a:t>
            </a:r>
          </a:p>
          <a:p>
            <a:pPr lvl="2"/>
            <a:r>
              <a:rPr lang="en-US" sz="1400" dirty="0"/>
              <a:t>Data Transmission Services (fiber, coaxial cable, etc.)</a:t>
            </a:r>
          </a:p>
          <a:p>
            <a:pPr lvl="2"/>
            <a:r>
              <a:rPr lang="en-US" sz="1400" dirty="0"/>
              <a:t>Internet Access</a:t>
            </a:r>
          </a:p>
          <a:p>
            <a:pPr lvl="1"/>
            <a:r>
              <a:rPr lang="en-US" sz="1600" dirty="0">
                <a:solidFill>
                  <a:schemeClr val="tx2"/>
                </a:solidFill>
              </a:rPr>
              <a:t>Maximum discount is 90%</a:t>
            </a:r>
          </a:p>
          <a:p>
            <a:pPr lvl="1"/>
            <a:r>
              <a:rPr lang="en-US" sz="1600" dirty="0">
                <a:solidFill>
                  <a:schemeClr val="tx2"/>
                </a:solidFill>
              </a:rPr>
              <a:t>No E-rate funding caps</a:t>
            </a:r>
          </a:p>
          <a:p>
            <a:endParaRPr lang="en-US" sz="1800" b="1" dirty="0"/>
          </a:p>
          <a:p>
            <a:endParaRPr lang="en-US" sz="1800" b="1" dirty="0"/>
          </a:p>
          <a:p>
            <a:endParaRPr lang="en-US" sz="1800" b="1" dirty="0"/>
          </a:p>
          <a:p>
            <a:endParaRPr lang="en-US" sz="1800" b="1" dirty="0"/>
          </a:p>
          <a:p>
            <a:r>
              <a:rPr lang="en-US" sz="1800" b="1" dirty="0"/>
              <a:t>Category 2 </a:t>
            </a:r>
            <a:r>
              <a:rPr lang="en-US" sz="1800" dirty="0"/>
              <a:t>– Services/equipment that go </a:t>
            </a:r>
            <a:r>
              <a:rPr lang="en-US" sz="1800" u="sng" dirty="0">
                <a:solidFill>
                  <a:srgbClr val="F41837"/>
                </a:solidFill>
              </a:rPr>
              <a:t>INSIDE</a:t>
            </a:r>
            <a:r>
              <a:rPr lang="en-US" sz="1800" dirty="0"/>
              <a:t> the school</a:t>
            </a:r>
          </a:p>
          <a:p>
            <a:pPr lvl="1"/>
            <a:r>
              <a:rPr lang="en-US" sz="1600" dirty="0"/>
              <a:t>Subcategories:</a:t>
            </a:r>
          </a:p>
          <a:p>
            <a:pPr lvl="2"/>
            <a:r>
              <a:rPr lang="en-US" sz="1400" b="1" dirty="0"/>
              <a:t>Internal Connections</a:t>
            </a:r>
          </a:p>
          <a:p>
            <a:pPr lvl="2"/>
            <a:r>
              <a:rPr lang="en-US" sz="1400" dirty="0"/>
              <a:t>Basic Maintenance of Internal Connections</a:t>
            </a:r>
          </a:p>
          <a:p>
            <a:pPr lvl="2"/>
            <a:r>
              <a:rPr lang="en-US" sz="1400" dirty="0"/>
              <a:t>Managed Internal Broadband Services (MIBS)</a:t>
            </a:r>
          </a:p>
          <a:p>
            <a:pPr lvl="1"/>
            <a:r>
              <a:rPr lang="en-US" sz="1600" dirty="0">
                <a:solidFill>
                  <a:schemeClr val="tx2"/>
                </a:solidFill>
              </a:rPr>
              <a:t>Maximum discount is 85%</a:t>
            </a:r>
          </a:p>
          <a:p>
            <a:pPr lvl="1"/>
            <a:r>
              <a:rPr lang="en-US" sz="1600" dirty="0">
                <a:solidFill>
                  <a:schemeClr val="tx2"/>
                </a:solidFill>
              </a:rPr>
              <a:t>Subject to 5-year E-rate funding caps</a:t>
            </a:r>
          </a:p>
        </p:txBody>
      </p:sp>
      <p:pic>
        <p:nvPicPr>
          <p:cNvPr id="7" name="Picture 6">
            <a:extLst>
              <a:ext uri="{FF2B5EF4-FFF2-40B4-BE49-F238E27FC236}">
                <a16:creationId xmlns:a16="http://schemas.microsoft.com/office/drawing/2014/main" id="{827FFF2E-904F-49CA-AC49-C32CB96D90AA}"/>
              </a:ext>
            </a:extLst>
          </p:cNvPr>
          <p:cNvPicPr>
            <a:picLocks noChangeAspect="1"/>
          </p:cNvPicPr>
          <p:nvPr/>
        </p:nvPicPr>
        <p:blipFill>
          <a:blip r:embed="rId2"/>
          <a:stretch>
            <a:fillRect/>
          </a:stretch>
        </p:blipFill>
        <p:spPr>
          <a:xfrm>
            <a:off x="6155531" y="4459858"/>
            <a:ext cx="2790173" cy="1469823"/>
          </a:xfrm>
          <a:prstGeom prst="rect">
            <a:avLst/>
          </a:prstGeom>
        </p:spPr>
      </p:pic>
      <p:pic>
        <p:nvPicPr>
          <p:cNvPr id="10" name="Picture 9">
            <a:extLst>
              <a:ext uri="{FF2B5EF4-FFF2-40B4-BE49-F238E27FC236}">
                <a16:creationId xmlns:a16="http://schemas.microsoft.com/office/drawing/2014/main" id="{ADFD44E1-532C-4BB6-9DE5-872AEF7892C6}"/>
              </a:ext>
            </a:extLst>
          </p:cNvPr>
          <p:cNvPicPr>
            <a:picLocks noChangeAspect="1"/>
          </p:cNvPicPr>
          <p:nvPr/>
        </p:nvPicPr>
        <p:blipFill>
          <a:blip r:embed="rId3"/>
          <a:stretch>
            <a:fillRect/>
          </a:stretch>
        </p:blipFill>
        <p:spPr>
          <a:xfrm>
            <a:off x="7115162" y="4263375"/>
            <a:ext cx="453231" cy="421477"/>
          </a:xfrm>
          <a:prstGeom prst="rect">
            <a:avLst/>
          </a:prstGeom>
        </p:spPr>
      </p:pic>
      <p:pic>
        <p:nvPicPr>
          <p:cNvPr id="11" name="Picture 10">
            <a:extLst>
              <a:ext uri="{FF2B5EF4-FFF2-40B4-BE49-F238E27FC236}">
                <a16:creationId xmlns:a16="http://schemas.microsoft.com/office/drawing/2014/main" id="{D82678E3-2AAA-4E9A-AE4B-D9B0BEEA07F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786150" y="2104595"/>
            <a:ext cx="1027007" cy="1242739"/>
          </a:xfrm>
          <a:prstGeom prst="rect">
            <a:avLst/>
          </a:prstGeom>
        </p:spPr>
      </p:pic>
      <p:cxnSp>
        <p:nvCxnSpPr>
          <p:cNvPr id="13" name="Straight Arrow Connector 12">
            <a:extLst>
              <a:ext uri="{FF2B5EF4-FFF2-40B4-BE49-F238E27FC236}">
                <a16:creationId xmlns:a16="http://schemas.microsoft.com/office/drawing/2014/main" id="{6AF729C4-A4DD-4226-A33B-FAFFD23BAB70}"/>
              </a:ext>
            </a:extLst>
          </p:cNvPr>
          <p:cNvCxnSpPr>
            <a:cxnSpLocks/>
          </p:cNvCxnSpPr>
          <p:nvPr/>
        </p:nvCxnSpPr>
        <p:spPr>
          <a:xfrm>
            <a:off x="4862304" y="2590800"/>
            <a:ext cx="153849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80F614-C002-4BD5-80D9-06946CA00B2B}"/>
              </a:ext>
            </a:extLst>
          </p:cNvPr>
          <p:cNvPicPr>
            <a:picLocks noChangeAspect="1"/>
          </p:cNvPicPr>
          <p:nvPr/>
        </p:nvPicPr>
        <p:blipFill>
          <a:blip r:embed="rId6"/>
          <a:stretch>
            <a:fillRect/>
          </a:stretch>
        </p:blipFill>
        <p:spPr>
          <a:xfrm>
            <a:off x="6745393" y="1683034"/>
            <a:ext cx="1828800" cy="1430215"/>
          </a:xfrm>
          <a:prstGeom prst="rect">
            <a:avLst/>
          </a:prstGeom>
        </p:spPr>
      </p:pic>
    </p:spTree>
    <p:extLst>
      <p:ext uri="{BB962C8B-B14F-4D97-AF65-F5344CB8AC3E}">
        <p14:creationId xmlns:p14="http://schemas.microsoft.com/office/powerpoint/2010/main" val="174827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09"/>
            <a:ext cx="8382000" cy="1143000"/>
          </a:xfrm>
        </p:spPr>
        <p:txBody>
          <a:bodyPr>
            <a:normAutofit/>
          </a:bodyPr>
          <a:lstStyle/>
          <a:p>
            <a:r>
              <a:rPr lang="en-US" sz="3600" dirty="0"/>
              <a:t>C2 Bidding Requirements </a:t>
            </a:r>
            <a:r>
              <a:rPr lang="en-US" sz="2400" dirty="0"/>
              <a:t>(applies to all applicants)</a:t>
            </a:r>
            <a:endParaRPr lang="en-US" sz="3600" dirty="0"/>
          </a:p>
        </p:txBody>
      </p:sp>
      <p:sp>
        <p:nvSpPr>
          <p:cNvPr id="3" name="Content Placeholder 2"/>
          <p:cNvSpPr>
            <a:spLocks noGrp="1"/>
          </p:cNvSpPr>
          <p:nvPr>
            <p:ph idx="1"/>
          </p:nvPr>
        </p:nvSpPr>
        <p:spPr>
          <a:xfrm>
            <a:off x="457200" y="1161809"/>
            <a:ext cx="8382000" cy="5365750"/>
          </a:xfrm>
        </p:spPr>
        <p:txBody>
          <a:bodyPr>
            <a:normAutofit fontScale="92500" lnSpcReduction="20000"/>
          </a:bodyPr>
          <a:lstStyle/>
          <a:p>
            <a:pPr>
              <a:lnSpc>
                <a:spcPct val="120000"/>
              </a:lnSpc>
              <a:buFont typeface="Wingdings" panose="05000000000000000000" pitchFamily="2" charset="2"/>
              <a:buChar char="ü"/>
            </a:pPr>
            <a:r>
              <a:rPr lang="en-US" sz="2100" dirty="0"/>
              <a:t>Equipment list </a:t>
            </a:r>
            <a:r>
              <a:rPr lang="en-US" sz="2100" dirty="0">
                <a:solidFill>
                  <a:srgbClr val="FF0000"/>
                </a:solidFill>
              </a:rPr>
              <a:t>MUST </a:t>
            </a:r>
            <a:r>
              <a:rPr lang="en-US" sz="2100" dirty="0"/>
              <a:t>allow for equivalent manufacturer’s products to be bid </a:t>
            </a:r>
          </a:p>
          <a:p>
            <a:pPr lvl="1">
              <a:lnSpc>
                <a:spcPct val="120000"/>
              </a:lnSpc>
              <a:buFont typeface="Wingdings" panose="05000000000000000000" pitchFamily="2" charset="2"/>
              <a:buChar char="§"/>
            </a:pPr>
            <a:r>
              <a:rPr lang="en-US" sz="2100" dirty="0"/>
              <a:t>“Cisco 48-port </a:t>
            </a:r>
            <a:r>
              <a:rPr lang="en-US" sz="2100" dirty="0" err="1"/>
              <a:t>PoE</a:t>
            </a:r>
            <a:r>
              <a:rPr lang="en-US" sz="2100" dirty="0"/>
              <a:t> Switch or equipment that is equivalent in functionality and quality”</a:t>
            </a:r>
          </a:p>
          <a:p>
            <a:pPr lvl="1">
              <a:lnSpc>
                <a:spcPct val="120000"/>
              </a:lnSpc>
              <a:buFont typeface="Wingdings" panose="05000000000000000000" pitchFamily="2" charset="2"/>
              <a:buChar char="§"/>
            </a:pPr>
            <a:r>
              <a:rPr lang="en-US" sz="2100" dirty="0"/>
              <a:t>May include a requirement that equivalent equipment must be fully </a:t>
            </a:r>
            <a:r>
              <a:rPr lang="en-US" sz="2100" dirty="0">
                <a:solidFill>
                  <a:srgbClr val="FF0000"/>
                </a:solidFill>
              </a:rPr>
              <a:t>interoperable</a:t>
            </a:r>
            <a:r>
              <a:rPr lang="en-US" sz="2100" dirty="0"/>
              <a:t> and compatible with District’s existing “</a:t>
            </a:r>
            <a:r>
              <a:rPr lang="en-US" sz="2100" dirty="0">
                <a:solidFill>
                  <a:srgbClr val="FF0000"/>
                </a:solidFill>
              </a:rPr>
              <a:t>XYZ</a:t>
            </a:r>
            <a:r>
              <a:rPr lang="en-US" sz="2100" dirty="0"/>
              <a:t>” equipment</a:t>
            </a:r>
          </a:p>
          <a:p>
            <a:pPr lvl="2">
              <a:lnSpc>
                <a:spcPct val="120000"/>
              </a:lnSpc>
              <a:buFont typeface="Wingdings" panose="05000000000000000000" pitchFamily="2" charset="2"/>
              <a:buChar char="§"/>
            </a:pPr>
            <a:r>
              <a:rPr lang="en-US" sz="2100" dirty="0"/>
              <a:t>Be sure to list your existing equipment</a:t>
            </a:r>
          </a:p>
          <a:p>
            <a:pPr lvl="2">
              <a:lnSpc>
                <a:spcPct val="120000"/>
              </a:lnSpc>
              <a:buFont typeface="Wingdings" panose="05000000000000000000" pitchFamily="2" charset="2"/>
              <a:buChar char="§"/>
            </a:pPr>
            <a:endParaRPr lang="en-US" sz="2100" dirty="0"/>
          </a:p>
          <a:p>
            <a:pPr>
              <a:lnSpc>
                <a:spcPct val="120000"/>
              </a:lnSpc>
              <a:buFont typeface="Wingdings" panose="05000000000000000000" pitchFamily="2" charset="2"/>
              <a:buChar char="ü"/>
            </a:pPr>
            <a:r>
              <a:rPr lang="en-US" sz="2100" dirty="0"/>
              <a:t>Binary bid disqualification reasons be stated in the State and Local Procurement Requirements of the Form 470 or in the RFP</a:t>
            </a:r>
          </a:p>
          <a:p>
            <a:pPr lvl="1">
              <a:lnSpc>
                <a:spcPct val="120000"/>
              </a:lnSpc>
              <a:buFont typeface="Wingdings" panose="05000000000000000000" pitchFamily="2" charset="2"/>
              <a:buChar char="§"/>
            </a:pPr>
            <a:r>
              <a:rPr lang="en-US" sz="2100" dirty="0">
                <a:solidFill>
                  <a:srgbClr val="F41837"/>
                </a:solidFill>
              </a:rPr>
              <a:t>DQ reasons must be yes/no (either they complied or they did not)</a:t>
            </a:r>
          </a:p>
          <a:p>
            <a:pPr lvl="1">
              <a:lnSpc>
                <a:spcPct val="120000"/>
              </a:lnSpc>
              <a:buFont typeface="Wingdings" panose="05000000000000000000" pitchFamily="2" charset="2"/>
              <a:buChar char="§"/>
            </a:pPr>
            <a:endParaRPr lang="en-US" sz="2100" dirty="0">
              <a:solidFill>
                <a:srgbClr val="F41837"/>
              </a:solidFill>
            </a:endParaRPr>
          </a:p>
          <a:p>
            <a:pPr>
              <a:buFont typeface="Wingdings" panose="05000000000000000000" pitchFamily="2" charset="2"/>
              <a:buChar char="ü"/>
            </a:pPr>
            <a:r>
              <a:rPr lang="en-US" sz="2100" dirty="0"/>
              <a:t>Absent a bid due date, applicants are now required to consider all bids received up until the date you conduct your bid evaluation.  Therefore, I suggest including the following language:</a:t>
            </a:r>
          </a:p>
          <a:p>
            <a:pPr>
              <a:buFont typeface="Wingdings" panose="05000000000000000000" pitchFamily="2" charset="2"/>
              <a:buChar char="ü"/>
            </a:pPr>
            <a:endParaRPr lang="en-US" sz="2100" dirty="0"/>
          </a:p>
          <a:p>
            <a:pPr marL="0" indent="0" algn="ctr">
              <a:buNone/>
            </a:pPr>
            <a:r>
              <a:rPr lang="en-US" sz="2100" b="1" dirty="0"/>
              <a:t>	</a:t>
            </a:r>
            <a:r>
              <a:rPr lang="en-US" sz="2100" dirty="0">
                <a:solidFill>
                  <a:srgbClr val="FF0000"/>
                </a:solidFill>
              </a:rPr>
              <a:t>“Deadline for vendor proposals is [</a:t>
            </a:r>
            <a:r>
              <a:rPr lang="en-US" sz="2100" i="1" dirty="0">
                <a:solidFill>
                  <a:srgbClr val="0070C0"/>
                </a:solidFill>
              </a:rPr>
              <a:t>January 8, 2024</a:t>
            </a:r>
            <a:r>
              <a:rPr lang="en-US" sz="2100" dirty="0">
                <a:solidFill>
                  <a:srgbClr val="FF0000"/>
                </a:solidFill>
              </a:rPr>
              <a:t>] at 9:00 am Eastern. We reserve the right to reject late-submitted proposals.  Proposals must be e-mailed to the Form 470 contact unless otherwise noted.”</a:t>
            </a:r>
          </a:p>
          <a:p>
            <a:endParaRPr lang="en-US" dirty="0"/>
          </a:p>
          <a:p>
            <a:endParaRPr lang="en-US" sz="3000" dirty="0"/>
          </a:p>
          <a:p>
            <a:endParaRPr lang="en-US" sz="2600" dirty="0"/>
          </a:p>
          <a:p>
            <a:pPr lvl="2"/>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CC2D7BC9-E8D1-42FF-A9B1-67BA535C0513}" type="slidenum">
              <a:rPr lang="en-US" smtClean="0"/>
              <a:pPr>
                <a:defRPr/>
              </a:pPr>
              <a:t>20</a:t>
            </a:fld>
            <a:endParaRPr lang="en-US"/>
          </a:p>
        </p:txBody>
      </p:sp>
    </p:spTree>
    <p:extLst>
      <p:ext uri="{BB962C8B-B14F-4D97-AF65-F5344CB8AC3E}">
        <p14:creationId xmlns:p14="http://schemas.microsoft.com/office/powerpoint/2010/main" val="58641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01D0-2579-4738-B638-0509D4AF2482}"/>
              </a:ext>
            </a:extLst>
          </p:cNvPr>
          <p:cNvSpPr>
            <a:spLocks noGrp="1"/>
          </p:cNvSpPr>
          <p:nvPr>
            <p:ph type="title"/>
          </p:nvPr>
        </p:nvSpPr>
        <p:spPr>
          <a:xfrm>
            <a:off x="457200" y="18809"/>
            <a:ext cx="8458200" cy="1143000"/>
          </a:xfrm>
        </p:spPr>
        <p:txBody>
          <a:bodyPr>
            <a:normAutofit/>
          </a:bodyPr>
          <a:lstStyle/>
          <a:p>
            <a:r>
              <a:rPr lang="en-US" dirty="0"/>
              <a:t>C2 Bidding Requirements </a:t>
            </a:r>
            <a:r>
              <a:rPr lang="en-US" sz="2000" dirty="0"/>
              <a:t>(applies to all applicants)</a:t>
            </a:r>
            <a:endParaRPr lang="en-US" dirty="0"/>
          </a:p>
        </p:txBody>
      </p:sp>
      <p:sp>
        <p:nvSpPr>
          <p:cNvPr id="3" name="Content Placeholder 2">
            <a:extLst>
              <a:ext uri="{FF2B5EF4-FFF2-40B4-BE49-F238E27FC236}">
                <a16:creationId xmlns:a16="http://schemas.microsoft.com/office/drawing/2014/main" id="{C94B2DD5-85D5-4E01-B593-CE52A95261A3}"/>
              </a:ext>
            </a:extLst>
          </p:cNvPr>
          <p:cNvSpPr>
            <a:spLocks noGrp="1"/>
          </p:cNvSpPr>
          <p:nvPr>
            <p:ph idx="1"/>
          </p:nvPr>
        </p:nvSpPr>
        <p:spPr/>
        <p:txBody>
          <a:bodyPr>
            <a:normAutofit fontScale="85000" lnSpcReduction="10000"/>
          </a:bodyPr>
          <a:lstStyle/>
          <a:p>
            <a:pPr>
              <a:lnSpc>
                <a:spcPct val="120000"/>
              </a:lnSpc>
              <a:buFont typeface="Wingdings" panose="05000000000000000000" pitchFamily="2" charset="2"/>
              <a:buChar char="ü"/>
            </a:pPr>
            <a:r>
              <a:rPr lang="en-US" sz="2000" dirty="0"/>
              <a:t>Companies deemed national security risks</a:t>
            </a:r>
          </a:p>
          <a:p>
            <a:pPr lvl="1">
              <a:lnSpc>
                <a:spcPct val="120000"/>
              </a:lnSpc>
              <a:buFont typeface="Wingdings" panose="05000000000000000000" pitchFamily="2" charset="2"/>
              <a:buChar char="§"/>
            </a:pPr>
            <a:r>
              <a:rPr lang="en-US" sz="1700" dirty="0"/>
              <a:t>FCC prohibits the use of Universal Service funding, including E-rate funds, to purchase equipment and services from companies deemed a national security risk.  Be certain that you do not consider any proposals that include any of the companies listed here:  </a:t>
            </a:r>
            <a:r>
              <a:rPr lang="en-US" sz="1700" dirty="0">
                <a:hlinkClick r:id="rId2"/>
              </a:rPr>
              <a:t>https://www.fcc.gov/supplychain/coveredlist</a:t>
            </a:r>
            <a:endParaRPr lang="en-US" sz="1600" dirty="0"/>
          </a:p>
          <a:p>
            <a:pPr>
              <a:buFont typeface="Wingdings" panose="05000000000000000000" pitchFamily="2" charset="2"/>
              <a:buChar char="ü"/>
            </a:pPr>
            <a:endParaRPr lang="en-US" sz="2600" dirty="0"/>
          </a:p>
          <a:p>
            <a:pPr>
              <a:lnSpc>
                <a:spcPct val="120000"/>
              </a:lnSpc>
              <a:buFont typeface="Wingdings" panose="05000000000000000000" pitchFamily="2" charset="2"/>
              <a:buChar char="ü"/>
            </a:pPr>
            <a:r>
              <a:rPr lang="en-US" sz="2000" dirty="0"/>
              <a:t>All RFP amendments/Q &amp; A/additional information given to bidders besides what is in the original Form 470 or RFP must be uploaded into EPC with original Form 470</a:t>
            </a:r>
          </a:p>
          <a:p>
            <a:pPr lvl="1">
              <a:lnSpc>
                <a:spcPct val="120000"/>
              </a:lnSpc>
              <a:buFont typeface="Wingdings" panose="05000000000000000000" pitchFamily="2" charset="2"/>
              <a:buChar char="§"/>
            </a:pPr>
            <a:r>
              <a:rPr lang="en-US" sz="1600" dirty="0"/>
              <a:t>Includes relevant information given to vendors that would impact bid (FAQs)</a:t>
            </a:r>
          </a:p>
          <a:p>
            <a:pPr lvl="2">
              <a:lnSpc>
                <a:spcPct val="120000"/>
              </a:lnSpc>
            </a:pPr>
            <a:r>
              <a:rPr lang="en-US" sz="1600" dirty="0"/>
              <a:t>Locate 470 in EPC &gt; Related Actions &gt; Add an RFP Document</a:t>
            </a:r>
          </a:p>
          <a:p>
            <a:pPr lvl="2">
              <a:lnSpc>
                <a:spcPct val="120000"/>
              </a:lnSpc>
            </a:pPr>
            <a:r>
              <a:rPr lang="en-US" sz="1600" dirty="0"/>
              <a:t>Restart 28-day clock for service or entity changes</a:t>
            </a:r>
          </a:p>
          <a:p>
            <a:pPr lvl="1">
              <a:lnSpc>
                <a:spcPct val="120000"/>
              </a:lnSpc>
              <a:buFont typeface="Wingdings" panose="05000000000000000000" pitchFamily="2" charset="2"/>
              <a:buChar char="§"/>
            </a:pPr>
            <a:r>
              <a:rPr lang="en-US" sz="1600" dirty="0"/>
              <a:t>Restart 28-day clock if “cardinal change” made to RFP (adding equip/services, modifying project scope)</a:t>
            </a:r>
          </a:p>
          <a:p>
            <a:pPr marL="457200" lvl="1" indent="0">
              <a:buNone/>
            </a:pPr>
            <a:endParaRPr lang="en-US" sz="1600" dirty="0"/>
          </a:p>
          <a:p>
            <a:pPr lvl="1">
              <a:buFont typeface="Wingdings" panose="05000000000000000000" pitchFamily="2" charset="2"/>
              <a:buChar char="§"/>
            </a:pPr>
            <a:endParaRPr lang="en-US" sz="1600" dirty="0"/>
          </a:p>
          <a:p>
            <a:pPr>
              <a:buFont typeface="Wingdings" panose="05000000000000000000" pitchFamily="2" charset="2"/>
              <a:buChar char="ü"/>
            </a:pPr>
            <a:r>
              <a:rPr lang="en-US" sz="2000" dirty="0"/>
              <a:t>Cannot contact vendors ahead of bidding to seek equipment list</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All C2 services/equipment must have a signed contract before Form 471 is filed</a:t>
            </a:r>
          </a:p>
          <a:p>
            <a:pPr marL="457200" lvl="1" indent="0">
              <a:buNone/>
            </a:pPr>
            <a:endParaRPr lang="en-US" sz="1600" dirty="0"/>
          </a:p>
          <a:p>
            <a:endParaRPr lang="en-US" dirty="0"/>
          </a:p>
        </p:txBody>
      </p:sp>
      <p:sp>
        <p:nvSpPr>
          <p:cNvPr id="4" name="Slide Number Placeholder 3">
            <a:extLst>
              <a:ext uri="{FF2B5EF4-FFF2-40B4-BE49-F238E27FC236}">
                <a16:creationId xmlns:a16="http://schemas.microsoft.com/office/drawing/2014/main" id="{CCF3DA96-E79B-44C0-8A4F-A1207F6B6E8A}"/>
              </a:ext>
            </a:extLst>
          </p:cNvPr>
          <p:cNvSpPr>
            <a:spLocks noGrp="1"/>
          </p:cNvSpPr>
          <p:nvPr>
            <p:ph type="sldNum" sz="quarter" idx="12"/>
          </p:nvPr>
        </p:nvSpPr>
        <p:spPr/>
        <p:txBody>
          <a:bodyPr/>
          <a:lstStyle/>
          <a:p>
            <a:pPr>
              <a:defRPr/>
            </a:pPr>
            <a:fld id="{CC2D7BC9-E8D1-42FF-A9B1-67BA535C0513}" type="slidenum">
              <a:rPr lang="en-US" smtClean="0"/>
              <a:pPr>
                <a:defRPr/>
              </a:pPr>
              <a:t>21</a:t>
            </a:fld>
            <a:endParaRPr lang="en-US"/>
          </a:p>
        </p:txBody>
      </p:sp>
    </p:spTree>
    <p:extLst>
      <p:ext uri="{BB962C8B-B14F-4D97-AF65-F5344CB8AC3E}">
        <p14:creationId xmlns:p14="http://schemas.microsoft.com/office/powerpoint/2010/main" val="14614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22</a:t>
            </a:fld>
            <a:endParaRPr spc="-5" dirty="0"/>
          </a:p>
        </p:txBody>
      </p:sp>
      <p:sp>
        <p:nvSpPr>
          <p:cNvPr id="2" name="object 2"/>
          <p:cNvSpPr txBox="1">
            <a:spLocks noGrp="1"/>
          </p:cNvSpPr>
          <p:nvPr>
            <p:ph type="title" idx="4294967295"/>
          </p:nvPr>
        </p:nvSpPr>
        <p:spPr>
          <a:xfrm>
            <a:off x="1447800" y="457200"/>
            <a:ext cx="6607175" cy="1363663"/>
          </a:xfrm>
          <a:prstGeom prst="rect">
            <a:avLst/>
          </a:prstGeom>
          <a:ln w="9525">
            <a:solidFill>
              <a:srgbClr val="4F81BC"/>
            </a:solidFill>
          </a:ln>
        </p:spPr>
        <p:txBody>
          <a:bodyPr vert="horz" wrap="square" lIns="0" tIns="16510" rIns="0" bIns="0" rtlCol="0">
            <a:spAutoFit/>
          </a:bodyPr>
          <a:lstStyle/>
          <a:p>
            <a:pPr marL="951230" marR="318770" indent="-626110">
              <a:lnSpc>
                <a:spcPct val="100000"/>
              </a:lnSpc>
              <a:spcBef>
                <a:spcPts val="130"/>
              </a:spcBef>
            </a:pPr>
            <a:r>
              <a:rPr sz="3600" b="1" u="none" spc="-55" dirty="0">
                <a:solidFill>
                  <a:srgbClr val="006FC0"/>
                </a:solidFill>
                <a:latin typeface="Calibri"/>
                <a:cs typeface="Calibri"/>
              </a:rPr>
              <a:t>CATEGORY</a:t>
            </a:r>
            <a:r>
              <a:rPr sz="3600" b="1" u="none" spc="-10" dirty="0">
                <a:solidFill>
                  <a:srgbClr val="006FC0"/>
                </a:solidFill>
                <a:latin typeface="Calibri"/>
                <a:cs typeface="Calibri"/>
              </a:rPr>
              <a:t> </a:t>
            </a:r>
            <a:r>
              <a:rPr sz="3600" b="1" u="none" dirty="0">
                <a:solidFill>
                  <a:srgbClr val="006FC0"/>
                </a:solidFill>
                <a:latin typeface="Calibri"/>
                <a:cs typeface="Calibri"/>
              </a:rPr>
              <a:t>2</a:t>
            </a:r>
            <a:r>
              <a:rPr sz="3600" b="1" u="none" spc="-5" dirty="0">
                <a:solidFill>
                  <a:srgbClr val="006FC0"/>
                </a:solidFill>
                <a:latin typeface="Calibri"/>
                <a:cs typeface="Calibri"/>
              </a:rPr>
              <a:t> BIDDING</a:t>
            </a:r>
            <a:r>
              <a:rPr sz="3600" b="1" u="none" spc="10" dirty="0">
                <a:solidFill>
                  <a:srgbClr val="006FC0"/>
                </a:solidFill>
                <a:latin typeface="Calibri"/>
                <a:cs typeface="Calibri"/>
              </a:rPr>
              <a:t> </a:t>
            </a:r>
            <a:r>
              <a:rPr sz="3600" b="1" u="none" spc="-10" dirty="0">
                <a:solidFill>
                  <a:srgbClr val="006FC0"/>
                </a:solidFill>
                <a:latin typeface="Calibri"/>
                <a:cs typeface="Calibri"/>
              </a:rPr>
              <a:t>OPTIONS </a:t>
            </a:r>
            <a:r>
              <a:rPr sz="3600" b="1" u="none" spc="-800" dirty="0">
                <a:solidFill>
                  <a:srgbClr val="006FC0"/>
                </a:solidFill>
                <a:latin typeface="Calibri"/>
                <a:cs typeface="Calibri"/>
              </a:rPr>
              <a:t> </a:t>
            </a:r>
            <a:r>
              <a:rPr sz="3600" b="1" u="none" spc="-15" dirty="0">
                <a:solidFill>
                  <a:srgbClr val="006FC0"/>
                </a:solidFill>
                <a:latin typeface="Calibri"/>
                <a:cs typeface="Calibri"/>
              </a:rPr>
              <a:t>FOR </a:t>
            </a:r>
            <a:r>
              <a:rPr sz="3600" b="1" u="none" spc="-125" dirty="0">
                <a:solidFill>
                  <a:srgbClr val="006FC0"/>
                </a:solidFill>
                <a:latin typeface="Calibri"/>
                <a:cs typeface="Calibri"/>
              </a:rPr>
              <a:t>PA</a:t>
            </a:r>
            <a:r>
              <a:rPr sz="3600" b="1" u="none" spc="-10" dirty="0">
                <a:solidFill>
                  <a:srgbClr val="006FC0"/>
                </a:solidFill>
                <a:latin typeface="Calibri"/>
                <a:cs typeface="Calibri"/>
              </a:rPr>
              <a:t> </a:t>
            </a:r>
            <a:r>
              <a:rPr sz="3600" b="1" u="none" spc="-5" dirty="0">
                <a:solidFill>
                  <a:srgbClr val="006FC0"/>
                </a:solidFill>
                <a:latin typeface="Calibri"/>
                <a:cs typeface="Calibri"/>
              </a:rPr>
              <a:t>PUBLIC</a:t>
            </a:r>
            <a:r>
              <a:rPr sz="3600" b="1" u="none" spc="-25" dirty="0">
                <a:solidFill>
                  <a:srgbClr val="006FC0"/>
                </a:solidFill>
                <a:latin typeface="Calibri"/>
                <a:cs typeface="Calibri"/>
              </a:rPr>
              <a:t> </a:t>
            </a:r>
            <a:r>
              <a:rPr sz="3600" b="1" u="none" dirty="0">
                <a:solidFill>
                  <a:srgbClr val="006FC0"/>
                </a:solidFill>
                <a:latin typeface="Calibri"/>
                <a:cs typeface="Calibri"/>
              </a:rPr>
              <a:t>SCHOOLS</a:t>
            </a:r>
            <a:endParaRPr sz="3600" dirty="0">
              <a:latin typeface="Calibri"/>
              <a:cs typeface="Calibri"/>
            </a:endParaRPr>
          </a:p>
        </p:txBody>
      </p:sp>
      <p:pic>
        <p:nvPicPr>
          <p:cNvPr id="3" name="object 3"/>
          <p:cNvPicPr/>
          <p:nvPr/>
        </p:nvPicPr>
        <p:blipFill>
          <a:blip r:embed="rId2" cstate="print"/>
          <a:stretch>
            <a:fillRect/>
          </a:stretch>
        </p:blipFill>
        <p:spPr>
          <a:xfrm>
            <a:off x="762000" y="2737866"/>
            <a:ext cx="2443458" cy="2362199"/>
          </a:xfrm>
          <a:prstGeom prst="rect">
            <a:avLst/>
          </a:prstGeom>
        </p:spPr>
      </p:pic>
      <p:sp>
        <p:nvSpPr>
          <p:cNvPr id="4" name="object 4"/>
          <p:cNvSpPr txBox="1"/>
          <p:nvPr/>
        </p:nvSpPr>
        <p:spPr>
          <a:xfrm>
            <a:off x="3660394" y="2303272"/>
            <a:ext cx="4999990" cy="3656770"/>
          </a:xfrm>
          <a:prstGeom prst="rect">
            <a:avLst/>
          </a:prstGeom>
        </p:spPr>
        <p:txBody>
          <a:bodyPr vert="horz" wrap="square" lIns="0" tIns="12065" rIns="0" bIns="0" rtlCol="0">
            <a:spAutoFit/>
          </a:bodyPr>
          <a:lstStyle/>
          <a:p>
            <a:pPr marL="12700" marR="467359">
              <a:lnSpc>
                <a:spcPct val="100000"/>
              </a:lnSpc>
              <a:spcBef>
                <a:spcPts val="95"/>
              </a:spcBef>
            </a:pPr>
            <a:r>
              <a:rPr sz="2000" spc="-80" dirty="0">
                <a:solidFill>
                  <a:srgbClr val="1F487C"/>
                </a:solidFill>
                <a:latin typeface="Calibri"/>
                <a:cs typeface="Calibri"/>
              </a:rPr>
              <a:t>PA</a:t>
            </a:r>
            <a:r>
              <a:rPr sz="2000" spc="5" dirty="0">
                <a:solidFill>
                  <a:srgbClr val="1F487C"/>
                </a:solidFill>
                <a:latin typeface="Calibri"/>
                <a:cs typeface="Calibri"/>
              </a:rPr>
              <a:t> </a:t>
            </a:r>
            <a:r>
              <a:rPr sz="2000" spc="-5" dirty="0">
                <a:solidFill>
                  <a:srgbClr val="1F487C"/>
                </a:solidFill>
                <a:latin typeface="Calibri"/>
                <a:cs typeface="Calibri"/>
              </a:rPr>
              <a:t>public</a:t>
            </a:r>
            <a:r>
              <a:rPr sz="2000" spc="5" dirty="0">
                <a:solidFill>
                  <a:srgbClr val="1F487C"/>
                </a:solidFill>
                <a:latin typeface="Calibri"/>
                <a:cs typeface="Calibri"/>
              </a:rPr>
              <a:t> </a:t>
            </a:r>
            <a:r>
              <a:rPr sz="2000" spc="-5" dirty="0">
                <a:solidFill>
                  <a:srgbClr val="1F487C"/>
                </a:solidFill>
                <a:latin typeface="Calibri"/>
                <a:cs typeface="Calibri"/>
              </a:rPr>
              <a:t>schools </a:t>
            </a:r>
            <a:r>
              <a:rPr sz="2000" spc="-20" dirty="0">
                <a:solidFill>
                  <a:srgbClr val="1F487C"/>
                </a:solidFill>
                <a:latin typeface="Calibri"/>
                <a:cs typeface="Calibri"/>
              </a:rPr>
              <a:t>have</a:t>
            </a:r>
            <a:r>
              <a:rPr sz="2000" spc="5" dirty="0">
                <a:solidFill>
                  <a:srgbClr val="1F487C"/>
                </a:solidFill>
                <a:latin typeface="Calibri"/>
                <a:cs typeface="Calibri"/>
              </a:rPr>
              <a:t> </a:t>
            </a:r>
            <a:r>
              <a:rPr sz="2000" spc="-10" dirty="0">
                <a:solidFill>
                  <a:srgbClr val="1F487C"/>
                </a:solidFill>
                <a:latin typeface="Calibri"/>
                <a:cs typeface="Calibri"/>
              </a:rPr>
              <a:t>two</a:t>
            </a:r>
            <a:r>
              <a:rPr sz="2000" spc="-15" dirty="0">
                <a:solidFill>
                  <a:srgbClr val="1F487C"/>
                </a:solidFill>
                <a:latin typeface="Calibri"/>
                <a:cs typeface="Calibri"/>
              </a:rPr>
              <a:t> </a:t>
            </a:r>
            <a:r>
              <a:rPr sz="2000" spc="-5" dirty="0">
                <a:solidFill>
                  <a:srgbClr val="1F487C"/>
                </a:solidFill>
                <a:latin typeface="Calibri"/>
                <a:cs typeface="Calibri"/>
              </a:rPr>
              <a:t>options</a:t>
            </a:r>
            <a:r>
              <a:rPr sz="2000" spc="5" dirty="0">
                <a:solidFill>
                  <a:srgbClr val="1F487C"/>
                </a:solidFill>
                <a:latin typeface="Calibri"/>
                <a:cs typeface="Calibri"/>
              </a:rPr>
              <a:t> </a:t>
            </a:r>
            <a:r>
              <a:rPr sz="2000" spc="-15" dirty="0">
                <a:solidFill>
                  <a:srgbClr val="1F487C"/>
                </a:solidFill>
                <a:latin typeface="Calibri"/>
                <a:cs typeface="Calibri"/>
              </a:rPr>
              <a:t>to </a:t>
            </a:r>
            <a:r>
              <a:rPr sz="2000" spc="-10" dirty="0">
                <a:solidFill>
                  <a:srgbClr val="1F487C"/>
                </a:solidFill>
                <a:latin typeface="Calibri"/>
                <a:cs typeface="Calibri"/>
              </a:rPr>
              <a:t> competitively</a:t>
            </a:r>
            <a:r>
              <a:rPr sz="2000" spc="15" dirty="0">
                <a:solidFill>
                  <a:srgbClr val="1F487C"/>
                </a:solidFill>
                <a:latin typeface="Calibri"/>
                <a:cs typeface="Calibri"/>
              </a:rPr>
              <a:t> </a:t>
            </a:r>
            <a:r>
              <a:rPr sz="2000" spc="-5" dirty="0">
                <a:solidFill>
                  <a:srgbClr val="1F487C"/>
                </a:solidFill>
                <a:latin typeface="Calibri"/>
                <a:cs typeface="Calibri"/>
              </a:rPr>
              <a:t>bid</a:t>
            </a:r>
            <a:r>
              <a:rPr sz="2000" dirty="0">
                <a:solidFill>
                  <a:srgbClr val="1F487C"/>
                </a:solidFill>
                <a:latin typeface="Calibri"/>
                <a:cs typeface="Calibri"/>
              </a:rPr>
              <a:t> </a:t>
            </a:r>
            <a:r>
              <a:rPr sz="2000" spc="-15" dirty="0">
                <a:solidFill>
                  <a:srgbClr val="1F487C"/>
                </a:solidFill>
                <a:latin typeface="Calibri"/>
                <a:cs typeface="Calibri"/>
              </a:rPr>
              <a:t>E-rate</a:t>
            </a:r>
            <a:r>
              <a:rPr sz="2000" spc="15" dirty="0">
                <a:solidFill>
                  <a:srgbClr val="1F487C"/>
                </a:solidFill>
                <a:latin typeface="Calibri"/>
                <a:cs typeface="Calibri"/>
              </a:rPr>
              <a:t> </a:t>
            </a:r>
            <a:r>
              <a:rPr sz="2000" spc="-5" dirty="0">
                <a:solidFill>
                  <a:srgbClr val="1F487C"/>
                </a:solidFill>
                <a:latin typeface="Calibri"/>
                <a:cs typeface="Calibri"/>
              </a:rPr>
              <a:t>eligible</a:t>
            </a:r>
            <a:r>
              <a:rPr sz="2000" spc="25" dirty="0">
                <a:solidFill>
                  <a:srgbClr val="1F487C"/>
                </a:solidFill>
                <a:latin typeface="Calibri"/>
                <a:cs typeface="Calibri"/>
              </a:rPr>
              <a:t> </a:t>
            </a:r>
            <a:r>
              <a:rPr sz="2000" spc="-5" dirty="0">
                <a:solidFill>
                  <a:srgbClr val="1F487C"/>
                </a:solidFill>
                <a:latin typeface="Calibri"/>
                <a:cs typeface="Calibri"/>
              </a:rPr>
              <a:t>equipment:</a:t>
            </a:r>
            <a:endParaRPr sz="2000" dirty="0">
              <a:latin typeface="Calibri"/>
              <a:cs typeface="Calibri"/>
            </a:endParaRPr>
          </a:p>
          <a:p>
            <a:pPr>
              <a:lnSpc>
                <a:spcPct val="100000"/>
              </a:lnSpc>
              <a:spcBef>
                <a:spcPts val="50"/>
              </a:spcBef>
            </a:pPr>
            <a:endParaRPr sz="1950" dirty="0">
              <a:latin typeface="Calibri"/>
              <a:cs typeface="Calibri"/>
            </a:endParaRPr>
          </a:p>
          <a:p>
            <a:pPr marL="1327150" indent="-514350">
              <a:lnSpc>
                <a:spcPct val="100000"/>
              </a:lnSpc>
              <a:buAutoNum type="arabicParenR"/>
              <a:tabLst>
                <a:tab pos="1326515" algn="l"/>
                <a:tab pos="1327150" algn="l"/>
              </a:tabLst>
            </a:pPr>
            <a:r>
              <a:rPr sz="1600" b="1" spc="-10" dirty="0">
                <a:solidFill>
                  <a:srgbClr val="1F487C"/>
                </a:solidFill>
                <a:latin typeface="Calibri"/>
                <a:cs typeface="Calibri"/>
              </a:rPr>
              <a:t>Post</a:t>
            </a:r>
            <a:r>
              <a:rPr sz="1600" b="1" spc="-35" dirty="0">
                <a:solidFill>
                  <a:srgbClr val="1F487C"/>
                </a:solidFill>
                <a:latin typeface="Calibri"/>
                <a:cs typeface="Calibri"/>
              </a:rPr>
              <a:t> </a:t>
            </a:r>
            <a:r>
              <a:rPr sz="1600" b="1" spc="-5" dirty="0">
                <a:solidFill>
                  <a:srgbClr val="1F487C"/>
                </a:solidFill>
                <a:latin typeface="Calibri"/>
                <a:cs typeface="Calibri"/>
              </a:rPr>
              <a:t>Form</a:t>
            </a:r>
            <a:r>
              <a:rPr sz="1600" b="1" spc="-10" dirty="0">
                <a:solidFill>
                  <a:srgbClr val="1F487C"/>
                </a:solidFill>
                <a:latin typeface="Calibri"/>
                <a:cs typeface="Calibri"/>
              </a:rPr>
              <a:t> </a:t>
            </a:r>
            <a:r>
              <a:rPr sz="1600" b="1" dirty="0">
                <a:solidFill>
                  <a:srgbClr val="1F487C"/>
                </a:solidFill>
                <a:latin typeface="Calibri"/>
                <a:cs typeface="Calibri"/>
              </a:rPr>
              <a:t>470</a:t>
            </a:r>
            <a:r>
              <a:rPr sz="1600" b="1" spc="-20" dirty="0">
                <a:solidFill>
                  <a:srgbClr val="1F487C"/>
                </a:solidFill>
                <a:latin typeface="Calibri"/>
                <a:cs typeface="Calibri"/>
              </a:rPr>
              <a:t> </a:t>
            </a:r>
            <a:r>
              <a:rPr sz="1600" b="1" dirty="0">
                <a:solidFill>
                  <a:srgbClr val="1F487C"/>
                </a:solidFill>
                <a:latin typeface="Calibri"/>
                <a:cs typeface="Calibri"/>
              </a:rPr>
              <a:t>&amp;</a:t>
            </a:r>
            <a:r>
              <a:rPr sz="1600" b="1" spc="-10" dirty="0">
                <a:solidFill>
                  <a:srgbClr val="1F487C"/>
                </a:solidFill>
                <a:latin typeface="Calibri"/>
                <a:cs typeface="Calibri"/>
              </a:rPr>
              <a:t> </a:t>
            </a:r>
            <a:r>
              <a:rPr sz="1600" b="1" dirty="0">
                <a:solidFill>
                  <a:srgbClr val="1F487C"/>
                </a:solidFill>
                <a:latin typeface="Calibri"/>
                <a:cs typeface="Calibri"/>
              </a:rPr>
              <a:t>RFP</a:t>
            </a:r>
            <a:r>
              <a:rPr sz="1600" b="1" spc="-15" dirty="0">
                <a:solidFill>
                  <a:srgbClr val="1F487C"/>
                </a:solidFill>
                <a:latin typeface="Calibri"/>
                <a:cs typeface="Calibri"/>
              </a:rPr>
              <a:t> </a:t>
            </a:r>
            <a:r>
              <a:rPr sz="1600" b="1" dirty="0">
                <a:solidFill>
                  <a:srgbClr val="1F487C"/>
                </a:solidFill>
                <a:latin typeface="Calibri"/>
                <a:cs typeface="Calibri"/>
              </a:rPr>
              <a:t>in</a:t>
            </a:r>
            <a:r>
              <a:rPr sz="1600" b="1" spc="-15" dirty="0">
                <a:solidFill>
                  <a:srgbClr val="1F487C"/>
                </a:solidFill>
                <a:latin typeface="Calibri"/>
                <a:cs typeface="Calibri"/>
              </a:rPr>
              <a:t> </a:t>
            </a:r>
            <a:r>
              <a:rPr sz="1600" b="1" dirty="0">
                <a:solidFill>
                  <a:srgbClr val="1F487C"/>
                </a:solidFill>
                <a:latin typeface="Calibri"/>
                <a:cs typeface="Calibri"/>
              </a:rPr>
              <a:t>EPC</a:t>
            </a:r>
            <a:endParaRPr sz="1600" dirty="0">
              <a:latin typeface="Calibri"/>
              <a:cs typeface="Calibri"/>
            </a:endParaRPr>
          </a:p>
          <a:p>
            <a:pPr>
              <a:lnSpc>
                <a:spcPct val="100000"/>
              </a:lnSpc>
              <a:spcBef>
                <a:spcPts val="25"/>
              </a:spcBef>
              <a:buClr>
                <a:srgbClr val="1F487C"/>
              </a:buClr>
              <a:buFont typeface="Calibri"/>
              <a:buAutoNum type="arabicParenR"/>
            </a:pPr>
            <a:endParaRPr sz="1550" dirty="0">
              <a:latin typeface="Calibri"/>
              <a:cs typeface="Calibri"/>
            </a:endParaRPr>
          </a:p>
          <a:p>
            <a:pPr marR="833755" algn="ctr">
              <a:lnSpc>
                <a:spcPct val="100000"/>
              </a:lnSpc>
            </a:pPr>
            <a:r>
              <a:rPr sz="1600" dirty="0">
                <a:solidFill>
                  <a:srgbClr val="1F487C"/>
                </a:solidFill>
                <a:latin typeface="Calibri"/>
                <a:cs typeface="Calibri"/>
              </a:rPr>
              <a:t>~</a:t>
            </a:r>
            <a:r>
              <a:rPr sz="1600" spc="-30" dirty="0">
                <a:solidFill>
                  <a:srgbClr val="1F487C"/>
                </a:solidFill>
                <a:latin typeface="Calibri"/>
                <a:cs typeface="Calibri"/>
              </a:rPr>
              <a:t> </a:t>
            </a:r>
            <a:r>
              <a:rPr sz="1600" dirty="0">
                <a:solidFill>
                  <a:srgbClr val="1F487C"/>
                </a:solidFill>
                <a:latin typeface="Calibri"/>
                <a:cs typeface="Calibri"/>
              </a:rPr>
              <a:t>or</a:t>
            </a:r>
            <a:r>
              <a:rPr sz="1600" spc="-20" dirty="0">
                <a:solidFill>
                  <a:srgbClr val="1F487C"/>
                </a:solidFill>
                <a:latin typeface="Calibri"/>
                <a:cs typeface="Calibri"/>
              </a:rPr>
              <a:t> </a:t>
            </a:r>
            <a:r>
              <a:rPr sz="1600" dirty="0">
                <a:solidFill>
                  <a:srgbClr val="1F487C"/>
                </a:solidFill>
                <a:latin typeface="Calibri"/>
                <a:cs typeface="Calibri"/>
              </a:rPr>
              <a:t>~</a:t>
            </a:r>
            <a:endParaRPr sz="1600" dirty="0">
              <a:latin typeface="Calibri"/>
              <a:cs typeface="Calibri"/>
            </a:endParaRPr>
          </a:p>
          <a:p>
            <a:pPr>
              <a:lnSpc>
                <a:spcPct val="100000"/>
              </a:lnSpc>
              <a:spcBef>
                <a:spcPts val="30"/>
              </a:spcBef>
            </a:pPr>
            <a:endParaRPr sz="1550" dirty="0">
              <a:latin typeface="Calibri"/>
              <a:cs typeface="Calibri"/>
            </a:endParaRPr>
          </a:p>
          <a:p>
            <a:pPr marL="1327150" indent="-514350">
              <a:lnSpc>
                <a:spcPct val="100000"/>
              </a:lnSpc>
              <a:buAutoNum type="arabicParenR" startAt="2"/>
              <a:tabLst>
                <a:tab pos="1326515" algn="l"/>
                <a:tab pos="1327150" algn="l"/>
              </a:tabLst>
            </a:pPr>
            <a:r>
              <a:rPr sz="1600" b="1" spc="-5" dirty="0">
                <a:solidFill>
                  <a:srgbClr val="1F487C"/>
                </a:solidFill>
                <a:latin typeface="Calibri"/>
                <a:cs typeface="Calibri"/>
              </a:rPr>
              <a:t>Conduct</a:t>
            </a:r>
            <a:r>
              <a:rPr sz="1600" b="1" dirty="0">
                <a:solidFill>
                  <a:srgbClr val="1F487C"/>
                </a:solidFill>
                <a:latin typeface="Calibri"/>
                <a:cs typeface="Calibri"/>
              </a:rPr>
              <a:t> Mini-Bid</a:t>
            </a:r>
            <a:r>
              <a:rPr sz="1600" b="1" spc="-20" dirty="0">
                <a:solidFill>
                  <a:srgbClr val="1F487C"/>
                </a:solidFill>
                <a:latin typeface="Calibri"/>
                <a:cs typeface="Calibri"/>
              </a:rPr>
              <a:t> </a:t>
            </a:r>
            <a:r>
              <a:rPr sz="1600" b="1" dirty="0">
                <a:solidFill>
                  <a:srgbClr val="1F487C"/>
                </a:solidFill>
                <a:latin typeface="Calibri"/>
                <a:cs typeface="Calibri"/>
              </a:rPr>
              <a:t>Using</a:t>
            </a:r>
            <a:r>
              <a:rPr sz="1600" b="1" spc="-5" dirty="0">
                <a:solidFill>
                  <a:srgbClr val="1F487C"/>
                </a:solidFill>
                <a:latin typeface="Calibri"/>
                <a:cs typeface="Calibri"/>
              </a:rPr>
              <a:t> </a:t>
            </a:r>
            <a:r>
              <a:rPr sz="1600" b="1" spc="-55" dirty="0">
                <a:solidFill>
                  <a:srgbClr val="1F487C"/>
                </a:solidFill>
                <a:latin typeface="Calibri"/>
                <a:cs typeface="Calibri"/>
              </a:rPr>
              <a:t>PA</a:t>
            </a:r>
            <a:r>
              <a:rPr sz="1600" b="1" spc="-10" dirty="0">
                <a:solidFill>
                  <a:srgbClr val="1F487C"/>
                </a:solidFill>
                <a:latin typeface="Calibri"/>
                <a:cs typeface="Calibri"/>
              </a:rPr>
              <a:t> </a:t>
            </a:r>
            <a:r>
              <a:rPr sz="1600" b="1" spc="-5" dirty="0">
                <a:solidFill>
                  <a:srgbClr val="1F487C"/>
                </a:solidFill>
                <a:latin typeface="Calibri"/>
                <a:cs typeface="Calibri"/>
              </a:rPr>
              <a:t>PEPPM</a:t>
            </a:r>
            <a:r>
              <a:rPr sz="1600" b="1" spc="-20" dirty="0">
                <a:solidFill>
                  <a:srgbClr val="1F487C"/>
                </a:solidFill>
                <a:latin typeface="Calibri"/>
                <a:cs typeface="Calibri"/>
              </a:rPr>
              <a:t> </a:t>
            </a:r>
            <a:r>
              <a:rPr sz="1600" b="1" spc="-10" dirty="0">
                <a:solidFill>
                  <a:srgbClr val="1F487C"/>
                </a:solidFill>
                <a:latin typeface="Calibri"/>
                <a:cs typeface="Calibri"/>
              </a:rPr>
              <a:t>Contract</a:t>
            </a:r>
            <a:endParaRPr sz="16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sz="1600" b="1" u="sng" spc="-5" dirty="0">
                <a:solidFill>
                  <a:srgbClr val="1F487C"/>
                </a:solidFill>
                <a:uFill>
                  <a:solidFill>
                    <a:srgbClr val="1F487C"/>
                  </a:solidFill>
                </a:uFill>
                <a:latin typeface="Calibri"/>
                <a:cs typeface="Calibri"/>
              </a:rPr>
              <a:t>Note</a:t>
            </a:r>
            <a:r>
              <a:rPr sz="1600" spc="-5" dirty="0">
                <a:solidFill>
                  <a:srgbClr val="1F487C"/>
                </a:solidFill>
                <a:latin typeface="Calibri"/>
                <a:cs typeface="Calibri"/>
              </a:rPr>
              <a:t>:</a:t>
            </a:r>
            <a:endParaRPr sz="1600" dirty="0">
              <a:latin typeface="Calibri"/>
              <a:cs typeface="Calibri"/>
            </a:endParaRPr>
          </a:p>
          <a:p>
            <a:pPr marL="298450" marR="33655" indent="-285750">
              <a:lnSpc>
                <a:spcPct val="100000"/>
              </a:lnSpc>
              <a:spcBef>
                <a:spcPts val="10"/>
              </a:spcBef>
              <a:buFont typeface="Arial"/>
              <a:buChar char="•"/>
              <a:tabLst>
                <a:tab pos="297815" algn="l"/>
                <a:tab pos="298450" algn="l"/>
              </a:tabLst>
            </a:pPr>
            <a:r>
              <a:rPr sz="1600" spc="-5" dirty="0">
                <a:solidFill>
                  <a:srgbClr val="1F487C"/>
                </a:solidFill>
                <a:latin typeface="Calibri"/>
                <a:cs typeface="Calibri"/>
              </a:rPr>
              <a:t>Directions</a:t>
            </a:r>
            <a:r>
              <a:rPr sz="1600" spc="25" dirty="0">
                <a:solidFill>
                  <a:srgbClr val="1F487C"/>
                </a:solidFill>
                <a:latin typeface="Calibri"/>
                <a:cs typeface="Calibri"/>
              </a:rPr>
              <a:t> </a:t>
            </a:r>
            <a:r>
              <a:rPr sz="1600" spc="-15" dirty="0">
                <a:solidFill>
                  <a:srgbClr val="1F487C"/>
                </a:solidFill>
                <a:latin typeface="Calibri"/>
                <a:cs typeface="Calibri"/>
              </a:rPr>
              <a:t>for</a:t>
            </a:r>
            <a:r>
              <a:rPr sz="1600" spc="-10" dirty="0">
                <a:solidFill>
                  <a:srgbClr val="1F487C"/>
                </a:solidFill>
                <a:latin typeface="Calibri"/>
                <a:cs typeface="Calibri"/>
              </a:rPr>
              <a:t> using</a:t>
            </a:r>
            <a:r>
              <a:rPr sz="1600" spc="15" dirty="0">
                <a:solidFill>
                  <a:srgbClr val="1F487C"/>
                </a:solidFill>
                <a:latin typeface="Calibri"/>
                <a:cs typeface="Calibri"/>
              </a:rPr>
              <a:t> </a:t>
            </a:r>
            <a:r>
              <a:rPr sz="1600" spc="-5" dirty="0">
                <a:solidFill>
                  <a:srgbClr val="1F487C"/>
                </a:solidFill>
                <a:latin typeface="Calibri"/>
                <a:cs typeface="Calibri"/>
              </a:rPr>
              <a:t>either</a:t>
            </a:r>
            <a:r>
              <a:rPr sz="1600" spc="25" dirty="0">
                <a:solidFill>
                  <a:srgbClr val="1F487C"/>
                </a:solidFill>
                <a:latin typeface="Calibri"/>
                <a:cs typeface="Calibri"/>
              </a:rPr>
              <a:t> </a:t>
            </a:r>
            <a:r>
              <a:rPr sz="1600" spc="-10" dirty="0">
                <a:solidFill>
                  <a:srgbClr val="1F487C"/>
                </a:solidFill>
                <a:latin typeface="Calibri"/>
                <a:cs typeface="Calibri"/>
              </a:rPr>
              <a:t>procurement</a:t>
            </a:r>
            <a:r>
              <a:rPr sz="1600" spc="15" dirty="0">
                <a:solidFill>
                  <a:srgbClr val="1F487C"/>
                </a:solidFill>
                <a:latin typeface="Calibri"/>
                <a:cs typeface="Calibri"/>
              </a:rPr>
              <a:t> </a:t>
            </a:r>
            <a:r>
              <a:rPr sz="1600" spc="-5" dirty="0">
                <a:solidFill>
                  <a:srgbClr val="1F487C"/>
                </a:solidFill>
                <a:latin typeface="Calibri"/>
                <a:cs typeface="Calibri"/>
              </a:rPr>
              <a:t>option</a:t>
            </a:r>
            <a:r>
              <a:rPr sz="1600" spc="10" dirty="0">
                <a:solidFill>
                  <a:srgbClr val="1F487C"/>
                </a:solidFill>
                <a:latin typeface="Calibri"/>
                <a:cs typeface="Calibri"/>
              </a:rPr>
              <a:t> </a:t>
            </a:r>
            <a:r>
              <a:rPr sz="1600" spc="-20" dirty="0">
                <a:solidFill>
                  <a:srgbClr val="1F487C"/>
                </a:solidFill>
                <a:latin typeface="Calibri"/>
                <a:cs typeface="Calibri"/>
              </a:rPr>
              <a:t>take</a:t>
            </a:r>
            <a:r>
              <a:rPr sz="1600" spc="10" dirty="0">
                <a:solidFill>
                  <a:srgbClr val="1F487C"/>
                </a:solidFill>
                <a:latin typeface="Calibri"/>
                <a:cs typeface="Calibri"/>
              </a:rPr>
              <a:t> </a:t>
            </a:r>
            <a:r>
              <a:rPr sz="1600" spc="-10" dirty="0">
                <a:solidFill>
                  <a:srgbClr val="1F487C"/>
                </a:solidFill>
                <a:latin typeface="Calibri"/>
                <a:cs typeface="Calibri"/>
              </a:rPr>
              <a:t>into</a:t>
            </a:r>
            <a:r>
              <a:rPr sz="1600" spc="15" dirty="0">
                <a:solidFill>
                  <a:srgbClr val="1F487C"/>
                </a:solidFill>
                <a:latin typeface="Calibri"/>
                <a:cs typeface="Calibri"/>
              </a:rPr>
              <a:t> </a:t>
            </a:r>
            <a:r>
              <a:rPr sz="1600" spc="-10" dirty="0">
                <a:solidFill>
                  <a:srgbClr val="1F487C"/>
                </a:solidFill>
                <a:latin typeface="Calibri"/>
                <a:cs typeface="Calibri"/>
              </a:rPr>
              <a:t>account </a:t>
            </a:r>
            <a:r>
              <a:rPr sz="1600" spc="-305" dirty="0">
                <a:solidFill>
                  <a:srgbClr val="1F487C"/>
                </a:solidFill>
                <a:latin typeface="Calibri"/>
                <a:cs typeface="Calibri"/>
              </a:rPr>
              <a:t> </a:t>
            </a:r>
            <a:r>
              <a:rPr sz="1600" spc="-55" dirty="0">
                <a:solidFill>
                  <a:srgbClr val="1F487C"/>
                </a:solidFill>
                <a:latin typeface="Calibri"/>
                <a:cs typeface="Calibri"/>
              </a:rPr>
              <a:t>PA</a:t>
            </a:r>
            <a:r>
              <a:rPr sz="1600" spc="-5" dirty="0">
                <a:solidFill>
                  <a:srgbClr val="1F487C"/>
                </a:solidFill>
                <a:latin typeface="Calibri"/>
                <a:cs typeface="Calibri"/>
              </a:rPr>
              <a:t> </a:t>
            </a:r>
            <a:r>
              <a:rPr sz="1600" spc="-10" dirty="0">
                <a:solidFill>
                  <a:srgbClr val="1F487C"/>
                </a:solidFill>
                <a:latin typeface="Calibri"/>
                <a:cs typeface="Calibri"/>
              </a:rPr>
              <a:t>procurement</a:t>
            </a:r>
            <a:r>
              <a:rPr sz="1600" spc="15" dirty="0">
                <a:solidFill>
                  <a:srgbClr val="1F487C"/>
                </a:solidFill>
                <a:latin typeface="Calibri"/>
                <a:cs typeface="Calibri"/>
              </a:rPr>
              <a:t> </a:t>
            </a:r>
            <a:r>
              <a:rPr sz="1600" spc="-10" dirty="0">
                <a:solidFill>
                  <a:srgbClr val="1F487C"/>
                </a:solidFill>
                <a:latin typeface="Calibri"/>
                <a:cs typeface="Calibri"/>
              </a:rPr>
              <a:t>laws</a:t>
            </a:r>
            <a:endParaRPr sz="1600" dirty="0">
              <a:latin typeface="Calibri"/>
              <a:cs typeface="Calibri"/>
            </a:endParaRPr>
          </a:p>
          <a:p>
            <a:pPr marL="298450" indent="-285750">
              <a:lnSpc>
                <a:spcPct val="100000"/>
              </a:lnSpc>
              <a:buFont typeface="Arial"/>
              <a:buChar char="•"/>
              <a:tabLst>
                <a:tab pos="297815" algn="l"/>
                <a:tab pos="298450" algn="l"/>
              </a:tabLst>
            </a:pPr>
            <a:r>
              <a:rPr sz="1600" spc="-55" dirty="0">
                <a:solidFill>
                  <a:srgbClr val="1F487C"/>
                </a:solidFill>
                <a:latin typeface="Calibri"/>
                <a:cs typeface="Calibri"/>
              </a:rPr>
              <a:t>PA</a:t>
            </a:r>
            <a:r>
              <a:rPr sz="1600" spc="-5" dirty="0">
                <a:solidFill>
                  <a:srgbClr val="1F487C"/>
                </a:solidFill>
                <a:latin typeface="Calibri"/>
                <a:cs typeface="Calibri"/>
              </a:rPr>
              <a:t> </a:t>
            </a:r>
            <a:r>
              <a:rPr sz="1600" spc="-10" dirty="0">
                <a:solidFill>
                  <a:srgbClr val="1F487C"/>
                </a:solidFill>
                <a:latin typeface="Calibri"/>
                <a:cs typeface="Calibri"/>
              </a:rPr>
              <a:t>Co-Stars</a:t>
            </a:r>
            <a:r>
              <a:rPr sz="1600" spc="10" dirty="0">
                <a:solidFill>
                  <a:srgbClr val="1F487C"/>
                </a:solidFill>
                <a:latin typeface="Calibri"/>
                <a:cs typeface="Calibri"/>
              </a:rPr>
              <a:t> </a:t>
            </a:r>
            <a:r>
              <a:rPr sz="1600" spc="-10" dirty="0">
                <a:solidFill>
                  <a:srgbClr val="1F487C"/>
                </a:solidFill>
                <a:latin typeface="Calibri"/>
                <a:cs typeface="Calibri"/>
              </a:rPr>
              <a:t>Contract</a:t>
            </a:r>
            <a:r>
              <a:rPr sz="1600" spc="10" dirty="0">
                <a:solidFill>
                  <a:srgbClr val="1F487C"/>
                </a:solidFill>
                <a:latin typeface="Calibri"/>
                <a:cs typeface="Calibri"/>
              </a:rPr>
              <a:t> </a:t>
            </a:r>
            <a:r>
              <a:rPr sz="1600" spc="-5" dirty="0">
                <a:solidFill>
                  <a:srgbClr val="1F487C"/>
                </a:solidFill>
                <a:latin typeface="Calibri"/>
                <a:cs typeface="Calibri"/>
              </a:rPr>
              <a:t>is</a:t>
            </a:r>
            <a:r>
              <a:rPr sz="1600" dirty="0">
                <a:solidFill>
                  <a:srgbClr val="1F487C"/>
                </a:solidFill>
                <a:latin typeface="Calibri"/>
                <a:cs typeface="Calibri"/>
              </a:rPr>
              <a:t> </a:t>
            </a:r>
            <a:r>
              <a:rPr sz="1600" spc="-5" dirty="0">
                <a:solidFill>
                  <a:srgbClr val="1F487C"/>
                </a:solidFill>
                <a:latin typeface="Calibri"/>
                <a:cs typeface="Calibri"/>
              </a:rPr>
              <a:t>not</a:t>
            </a:r>
            <a:r>
              <a:rPr sz="1600" dirty="0">
                <a:solidFill>
                  <a:srgbClr val="1F487C"/>
                </a:solidFill>
                <a:latin typeface="Calibri"/>
                <a:cs typeface="Calibri"/>
              </a:rPr>
              <a:t> </a:t>
            </a:r>
            <a:r>
              <a:rPr sz="1600" spc="-15" dirty="0">
                <a:solidFill>
                  <a:srgbClr val="1F487C"/>
                </a:solidFill>
                <a:latin typeface="Calibri"/>
                <a:cs typeface="Calibri"/>
              </a:rPr>
              <a:t>E-rate</a:t>
            </a:r>
            <a:r>
              <a:rPr sz="1600" spc="15" dirty="0">
                <a:solidFill>
                  <a:srgbClr val="1F487C"/>
                </a:solidFill>
                <a:latin typeface="Calibri"/>
                <a:cs typeface="Calibri"/>
              </a:rPr>
              <a:t> </a:t>
            </a:r>
            <a:r>
              <a:rPr sz="1600" spc="-5" dirty="0">
                <a:solidFill>
                  <a:srgbClr val="1F487C"/>
                </a:solidFill>
                <a:latin typeface="Calibri"/>
                <a:cs typeface="Calibri"/>
              </a:rPr>
              <a:t>eligible</a:t>
            </a:r>
            <a:endParaRPr lang="en-US" sz="1600" spc="-5" dirty="0">
              <a:solidFill>
                <a:srgbClr val="1F487C"/>
              </a:solidFill>
              <a:latin typeface="Calibri"/>
              <a:cs typeface="Calibri"/>
            </a:endParaRPr>
          </a:p>
          <a:p>
            <a:pPr marL="298450" indent="-285750">
              <a:lnSpc>
                <a:spcPct val="100000"/>
              </a:lnSpc>
              <a:buFont typeface="Arial"/>
              <a:buChar char="•"/>
              <a:tabLst>
                <a:tab pos="297815" algn="l"/>
                <a:tab pos="298450" algn="l"/>
              </a:tabLst>
            </a:pPr>
            <a:r>
              <a:rPr lang="en-US" sz="1600" spc="-5" dirty="0">
                <a:solidFill>
                  <a:srgbClr val="1F487C"/>
                </a:solidFill>
                <a:latin typeface="Calibri"/>
                <a:cs typeface="Calibri"/>
              </a:rPr>
              <a:t>E-rate is not subject to federal UGG requirements</a:t>
            </a:r>
            <a:endParaRPr sz="16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3405"/>
            <a:ext cx="7617460" cy="628377"/>
          </a:xfrm>
          <a:prstGeom prst="rect">
            <a:avLst/>
          </a:prstGeom>
        </p:spPr>
        <p:txBody>
          <a:bodyPr vert="horz" wrap="square" lIns="0" tIns="12700" rIns="0" bIns="0" rtlCol="0">
            <a:spAutoFit/>
          </a:bodyPr>
          <a:lstStyle/>
          <a:p>
            <a:pPr marL="12700">
              <a:lnSpc>
                <a:spcPct val="100000"/>
              </a:lnSpc>
              <a:spcBef>
                <a:spcPts val="100"/>
              </a:spcBef>
            </a:pPr>
            <a:r>
              <a:rPr lang="en-US" u="none" dirty="0"/>
              <a:t>Comparison:  </a:t>
            </a:r>
            <a:r>
              <a:rPr u="none" dirty="0"/>
              <a:t>PEPPM</a:t>
            </a:r>
            <a:r>
              <a:rPr u="none" spc="-65" dirty="0"/>
              <a:t> </a:t>
            </a:r>
            <a:r>
              <a:rPr u="none" spc="-10" dirty="0"/>
              <a:t>vs</a:t>
            </a:r>
            <a:r>
              <a:rPr u="none" spc="-40" dirty="0"/>
              <a:t> </a:t>
            </a:r>
            <a:r>
              <a:rPr u="none" dirty="0"/>
              <a:t>470/RFP</a:t>
            </a:r>
          </a:p>
        </p:txBody>
      </p:sp>
      <p:sp>
        <p:nvSpPr>
          <p:cNvPr id="3" name="object 3"/>
          <p:cNvSpPr txBox="1"/>
          <p:nvPr/>
        </p:nvSpPr>
        <p:spPr>
          <a:xfrm>
            <a:off x="4790310" y="1247472"/>
            <a:ext cx="4169410" cy="4222115"/>
          </a:xfrm>
          <a:prstGeom prst="rect">
            <a:avLst/>
          </a:prstGeom>
        </p:spPr>
        <p:txBody>
          <a:bodyPr vert="horz" wrap="square" lIns="0" tIns="12700" rIns="0" bIns="0" rtlCol="0">
            <a:spAutoFit/>
          </a:bodyPr>
          <a:lstStyle/>
          <a:p>
            <a:pPr marL="12700">
              <a:lnSpc>
                <a:spcPts val="2675"/>
              </a:lnSpc>
              <a:spcBef>
                <a:spcPts val="100"/>
              </a:spcBef>
            </a:pPr>
            <a:r>
              <a:rPr sz="2400" b="1" spc="-5" dirty="0">
                <a:solidFill>
                  <a:srgbClr val="FF0000"/>
                </a:solidFill>
                <a:latin typeface="Calibri"/>
                <a:cs typeface="Calibri"/>
              </a:rPr>
              <a:t>PEPPM</a:t>
            </a:r>
            <a:r>
              <a:rPr lang="en-US" sz="2400" b="1" spc="-5" dirty="0">
                <a:solidFill>
                  <a:srgbClr val="FF0000"/>
                </a:solidFill>
                <a:latin typeface="Calibri"/>
                <a:cs typeface="Calibri"/>
              </a:rPr>
              <a:t> – Option 2</a:t>
            </a:r>
            <a:endParaRPr sz="2400" dirty="0">
              <a:latin typeface="Calibri"/>
              <a:cs typeface="Calibri"/>
            </a:endParaRPr>
          </a:p>
          <a:p>
            <a:pPr marL="355600" indent="-342900">
              <a:lnSpc>
                <a:spcPts val="1739"/>
              </a:lnSpc>
              <a:buFont typeface="Arial"/>
              <a:buChar char="•"/>
              <a:tabLst>
                <a:tab pos="354965" algn="l"/>
                <a:tab pos="355600" algn="l"/>
              </a:tabLst>
            </a:pPr>
            <a:r>
              <a:rPr sz="1800" spc="-5" dirty="0">
                <a:solidFill>
                  <a:srgbClr val="1F487C"/>
                </a:solidFill>
                <a:latin typeface="Calibri"/>
                <a:cs typeface="Calibri"/>
              </a:rPr>
              <a:t>Don’t</a:t>
            </a:r>
            <a:r>
              <a:rPr sz="1800" dirty="0">
                <a:solidFill>
                  <a:srgbClr val="1F487C"/>
                </a:solidFill>
                <a:latin typeface="Calibri"/>
                <a:cs typeface="Calibri"/>
              </a:rPr>
              <a:t> </a:t>
            </a:r>
            <a:r>
              <a:rPr sz="1800" spc="-15" dirty="0">
                <a:solidFill>
                  <a:srgbClr val="1F487C"/>
                </a:solidFill>
                <a:latin typeface="Calibri"/>
                <a:cs typeface="Calibri"/>
              </a:rPr>
              <a:t>have</a:t>
            </a:r>
            <a:r>
              <a:rPr sz="1800" spc="-10" dirty="0">
                <a:solidFill>
                  <a:srgbClr val="1F487C"/>
                </a:solidFill>
                <a:latin typeface="Calibri"/>
                <a:cs typeface="Calibri"/>
              </a:rPr>
              <a:t> to</a:t>
            </a:r>
            <a:r>
              <a:rPr sz="1800" spc="-5" dirty="0">
                <a:solidFill>
                  <a:srgbClr val="1F487C"/>
                </a:solidFill>
                <a:latin typeface="Calibri"/>
                <a:cs typeface="Calibri"/>
              </a:rPr>
              <a:t> </a:t>
            </a:r>
            <a:r>
              <a:rPr sz="1800" spc="-10" dirty="0">
                <a:solidFill>
                  <a:srgbClr val="1F487C"/>
                </a:solidFill>
                <a:latin typeface="Calibri"/>
                <a:cs typeface="Calibri"/>
              </a:rPr>
              <a:t>post Form</a:t>
            </a:r>
            <a:r>
              <a:rPr sz="1800" spc="-15" dirty="0">
                <a:solidFill>
                  <a:srgbClr val="1F487C"/>
                </a:solidFill>
                <a:latin typeface="Calibri"/>
                <a:cs typeface="Calibri"/>
              </a:rPr>
              <a:t> </a:t>
            </a:r>
            <a:r>
              <a:rPr sz="1800" dirty="0">
                <a:solidFill>
                  <a:srgbClr val="1F487C"/>
                </a:solidFill>
                <a:latin typeface="Calibri"/>
                <a:cs typeface="Calibri"/>
              </a:rPr>
              <a:t>470/Issue RFP</a:t>
            </a:r>
            <a:endParaRPr sz="1800" dirty="0">
              <a:latin typeface="Calibri"/>
              <a:cs typeface="Calibri"/>
            </a:endParaRPr>
          </a:p>
          <a:p>
            <a:pPr marL="355600" indent="-342900">
              <a:lnSpc>
                <a:spcPts val="1730"/>
              </a:lnSpc>
              <a:buFont typeface="Arial"/>
              <a:buChar char="•"/>
              <a:tabLst>
                <a:tab pos="354965" algn="l"/>
                <a:tab pos="355600" algn="l"/>
              </a:tabLst>
            </a:pPr>
            <a:r>
              <a:rPr sz="1800" spc="-5" dirty="0">
                <a:solidFill>
                  <a:srgbClr val="1F487C"/>
                </a:solidFill>
                <a:latin typeface="Calibri"/>
                <a:cs typeface="Calibri"/>
              </a:rPr>
              <a:t>Don’t</a:t>
            </a:r>
            <a:r>
              <a:rPr sz="1800" spc="5" dirty="0">
                <a:solidFill>
                  <a:srgbClr val="1F487C"/>
                </a:solidFill>
                <a:latin typeface="Calibri"/>
                <a:cs typeface="Calibri"/>
              </a:rPr>
              <a:t> </a:t>
            </a:r>
            <a:r>
              <a:rPr sz="1800" spc="-15" dirty="0">
                <a:solidFill>
                  <a:srgbClr val="1F487C"/>
                </a:solidFill>
                <a:latin typeface="Calibri"/>
                <a:cs typeface="Calibri"/>
              </a:rPr>
              <a:t>have</a:t>
            </a:r>
            <a:r>
              <a:rPr sz="1800" spc="-5" dirty="0">
                <a:solidFill>
                  <a:srgbClr val="1F487C"/>
                </a:solidFill>
                <a:latin typeface="Calibri"/>
                <a:cs typeface="Calibri"/>
              </a:rPr>
              <a:t> </a:t>
            </a:r>
            <a:r>
              <a:rPr sz="1800" spc="-10" dirty="0">
                <a:solidFill>
                  <a:srgbClr val="1F487C"/>
                </a:solidFill>
                <a:latin typeface="Calibri"/>
                <a:cs typeface="Calibri"/>
              </a:rPr>
              <a:t>to</a:t>
            </a:r>
            <a:r>
              <a:rPr sz="1800" spc="-5" dirty="0">
                <a:solidFill>
                  <a:srgbClr val="1F487C"/>
                </a:solidFill>
                <a:latin typeface="Calibri"/>
                <a:cs typeface="Calibri"/>
              </a:rPr>
              <a:t> advertise </a:t>
            </a:r>
            <a:r>
              <a:rPr sz="1800" dirty="0">
                <a:solidFill>
                  <a:srgbClr val="1F487C"/>
                </a:solidFill>
                <a:latin typeface="Calibri"/>
                <a:cs typeface="Calibri"/>
              </a:rPr>
              <a:t>in</a:t>
            </a:r>
            <a:r>
              <a:rPr sz="1800" spc="10" dirty="0">
                <a:solidFill>
                  <a:srgbClr val="1F487C"/>
                </a:solidFill>
                <a:latin typeface="Calibri"/>
                <a:cs typeface="Calibri"/>
              </a:rPr>
              <a:t> </a:t>
            </a:r>
            <a:r>
              <a:rPr sz="1800" spc="-10" dirty="0">
                <a:solidFill>
                  <a:srgbClr val="1F487C"/>
                </a:solidFill>
                <a:latin typeface="Calibri"/>
                <a:cs typeface="Calibri"/>
              </a:rPr>
              <a:t>newspaper</a:t>
            </a:r>
            <a:endParaRPr sz="1800" dirty="0">
              <a:latin typeface="Calibri"/>
              <a:cs typeface="Calibri"/>
            </a:endParaRPr>
          </a:p>
          <a:p>
            <a:pPr marL="355600" marR="339725" indent="-342900">
              <a:lnSpc>
                <a:spcPct val="80000"/>
              </a:lnSpc>
              <a:spcBef>
                <a:spcPts val="215"/>
              </a:spcBef>
              <a:buFont typeface="Arial"/>
              <a:buChar char="•"/>
              <a:tabLst>
                <a:tab pos="354965" algn="l"/>
                <a:tab pos="355600" algn="l"/>
              </a:tabLst>
            </a:pPr>
            <a:r>
              <a:rPr sz="1800" spc="-5" dirty="0">
                <a:solidFill>
                  <a:srgbClr val="1F487C"/>
                </a:solidFill>
                <a:latin typeface="Calibri"/>
                <a:cs typeface="Calibri"/>
              </a:rPr>
              <a:t>DO </a:t>
            </a:r>
            <a:r>
              <a:rPr sz="1800" spc="-15" dirty="0">
                <a:solidFill>
                  <a:srgbClr val="1F487C"/>
                </a:solidFill>
                <a:latin typeface="Calibri"/>
                <a:cs typeface="Calibri"/>
              </a:rPr>
              <a:t>have </a:t>
            </a:r>
            <a:r>
              <a:rPr sz="1800" spc="-10" dirty="0">
                <a:solidFill>
                  <a:srgbClr val="1F487C"/>
                </a:solidFill>
                <a:latin typeface="Calibri"/>
                <a:cs typeface="Calibri"/>
              </a:rPr>
              <a:t>to </a:t>
            </a:r>
            <a:r>
              <a:rPr sz="1800" spc="-5" dirty="0">
                <a:solidFill>
                  <a:srgbClr val="1F487C"/>
                </a:solidFill>
                <a:latin typeface="Calibri"/>
                <a:cs typeface="Calibri"/>
              </a:rPr>
              <a:t>conduct </a:t>
            </a:r>
            <a:r>
              <a:rPr sz="1800" dirty="0">
                <a:solidFill>
                  <a:srgbClr val="1F487C"/>
                </a:solidFill>
                <a:latin typeface="Calibri"/>
                <a:cs typeface="Calibri"/>
              </a:rPr>
              <a:t>mini-bid </a:t>
            </a:r>
            <a:r>
              <a:rPr sz="1800" spc="-5" dirty="0">
                <a:solidFill>
                  <a:srgbClr val="1F487C"/>
                </a:solidFill>
                <a:latin typeface="Calibri"/>
                <a:cs typeface="Calibri"/>
              </a:rPr>
              <a:t>of every </a:t>
            </a:r>
            <a:r>
              <a:rPr sz="1800" spc="-395" dirty="0">
                <a:solidFill>
                  <a:srgbClr val="1F487C"/>
                </a:solidFill>
                <a:latin typeface="Calibri"/>
                <a:cs typeface="Calibri"/>
              </a:rPr>
              <a:t> </a:t>
            </a:r>
            <a:r>
              <a:rPr sz="1800" spc="-5" dirty="0">
                <a:solidFill>
                  <a:srgbClr val="1F487C"/>
                </a:solidFill>
                <a:latin typeface="Calibri"/>
                <a:cs typeface="Calibri"/>
              </a:rPr>
              <a:t>vendor</a:t>
            </a:r>
            <a:r>
              <a:rPr sz="1800" dirty="0">
                <a:solidFill>
                  <a:srgbClr val="1F487C"/>
                </a:solidFill>
                <a:latin typeface="Calibri"/>
                <a:cs typeface="Calibri"/>
              </a:rPr>
              <a:t> </a:t>
            </a:r>
            <a:r>
              <a:rPr sz="1800" spc="-5" dirty="0">
                <a:solidFill>
                  <a:srgbClr val="1F487C"/>
                </a:solidFill>
                <a:latin typeface="Calibri"/>
                <a:cs typeface="Calibri"/>
              </a:rPr>
              <a:t>that</a:t>
            </a:r>
            <a:r>
              <a:rPr sz="1800" dirty="0">
                <a:solidFill>
                  <a:srgbClr val="1F487C"/>
                </a:solidFill>
                <a:latin typeface="Calibri"/>
                <a:cs typeface="Calibri"/>
              </a:rPr>
              <a:t> </a:t>
            </a:r>
            <a:r>
              <a:rPr sz="1800" spc="-5" dirty="0">
                <a:solidFill>
                  <a:srgbClr val="1F487C"/>
                </a:solidFill>
                <a:latin typeface="Calibri"/>
                <a:cs typeface="Calibri"/>
              </a:rPr>
              <a:t>sells</a:t>
            </a:r>
            <a:r>
              <a:rPr sz="1800" spc="-15" dirty="0">
                <a:solidFill>
                  <a:srgbClr val="1F487C"/>
                </a:solidFill>
                <a:latin typeface="Calibri"/>
                <a:cs typeface="Calibri"/>
              </a:rPr>
              <a:t> </a:t>
            </a:r>
            <a:r>
              <a:rPr sz="1800" spc="-5" dirty="0">
                <a:solidFill>
                  <a:srgbClr val="1F487C"/>
                </a:solidFill>
                <a:latin typeface="Calibri"/>
                <a:cs typeface="Calibri"/>
              </a:rPr>
              <a:t>equipment</a:t>
            </a:r>
            <a:r>
              <a:rPr sz="1800" spc="10" dirty="0">
                <a:solidFill>
                  <a:srgbClr val="1F487C"/>
                </a:solidFill>
                <a:latin typeface="Calibri"/>
                <a:cs typeface="Calibri"/>
              </a:rPr>
              <a:t> </a:t>
            </a:r>
            <a:r>
              <a:rPr sz="1800" dirty="0">
                <a:solidFill>
                  <a:srgbClr val="1F487C"/>
                </a:solidFill>
                <a:latin typeface="Calibri"/>
                <a:cs typeface="Calibri"/>
              </a:rPr>
              <a:t>in </a:t>
            </a:r>
            <a:r>
              <a:rPr sz="1800" spc="-5" dirty="0">
                <a:solidFill>
                  <a:srgbClr val="1F487C"/>
                </a:solidFill>
                <a:latin typeface="Calibri"/>
                <a:cs typeface="Calibri"/>
              </a:rPr>
              <a:t>that </a:t>
            </a:r>
            <a:r>
              <a:rPr sz="1800" dirty="0">
                <a:solidFill>
                  <a:srgbClr val="1F487C"/>
                </a:solidFill>
                <a:latin typeface="Calibri"/>
                <a:cs typeface="Calibri"/>
              </a:rPr>
              <a:t> </a:t>
            </a:r>
            <a:r>
              <a:rPr sz="1800" spc="-10" dirty="0">
                <a:solidFill>
                  <a:srgbClr val="1F487C"/>
                </a:solidFill>
                <a:latin typeface="Calibri"/>
                <a:cs typeface="Calibri"/>
              </a:rPr>
              <a:t>category</a:t>
            </a:r>
            <a:endParaRPr sz="1800" dirty="0">
              <a:latin typeface="Calibri"/>
              <a:cs typeface="Calibri"/>
            </a:endParaRPr>
          </a:p>
          <a:p>
            <a:pPr marL="355600" indent="-342900">
              <a:lnSpc>
                <a:spcPts val="1510"/>
              </a:lnSpc>
              <a:buFont typeface="Arial"/>
              <a:buChar char="•"/>
              <a:tabLst>
                <a:tab pos="354965" algn="l"/>
                <a:tab pos="355600" algn="l"/>
              </a:tabLst>
            </a:pPr>
            <a:r>
              <a:rPr sz="1800" spc="-5" dirty="0">
                <a:solidFill>
                  <a:srgbClr val="1F487C"/>
                </a:solidFill>
                <a:latin typeface="Calibri"/>
                <a:cs typeface="Calibri"/>
              </a:rPr>
              <a:t>Don’t</a:t>
            </a:r>
            <a:r>
              <a:rPr sz="1800" spc="5" dirty="0">
                <a:solidFill>
                  <a:srgbClr val="1F487C"/>
                </a:solidFill>
                <a:latin typeface="Calibri"/>
                <a:cs typeface="Calibri"/>
              </a:rPr>
              <a:t> </a:t>
            </a:r>
            <a:r>
              <a:rPr sz="1800" spc="-15" dirty="0">
                <a:solidFill>
                  <a:srgbClr val="1F487C"/>
                </a:solidFill>
                <a:latin typeface="Calibri"/>
                <a:cs typeface="Calibri"/>
              </a:rPr>
              <a:t>have</a:t>
            </a:r>
            <a:r>
              <a:rPr sz="1800" spc="-5" dirty="0">
                <a:solidFill>
                  <a:srgbClr val="1F487C"/>
                </a:solidFill>
                <a:latin typeface="Calibri"/>
                <a:cs typeface="Calibri"/>
              </a:rPr>
              <a:t> </a:t>
            </a:r>
            <a:r>
              <a:rPr sz="1800" spc="-10" dirty="0">
                <a:solidFill>
                  <a:srgbClr val="1F487C"/>
                </a:solidFill>
                <a:latin typeface="Calibri"/>
                <a:cs typeface="Calibri"/>
              </a:rPr>
              <a:t>to</a:t>
            </a:r>
            <a:r>
              <a:rPr sz="1800" dirty="0">
                <a:solidFill>
                  <a:srgbClr val="1F487C"/>
                </a:solidFill>
                <a:latin typeface="Calibri"/>
                <a:cs typeface="Calibri"/>
              </a:rPr>
              <a:t> </a:t>
            </a:r>
            <a:r>
              <a:rPr sz="1800" spc="-10" dirty="0">
                <a:solidFill>
                  <a:srgbClr val="1F487C"/>
                </a:solidFill>
                <a:latin typeface="Calibri"/>
                <a:cs typeface="Calibri"/>
              </a:rPr>
              <a:t>wait</a:t>
            </a:r>
            <a:r>
              <a:rPr sz="1800" spc="-5" dirty="0">
                <a:solidFill>
                  <a:srgbClr val="1F487C"/>
                </a:solidFill>
                <a:latin typeface="Calibri"/>
                <a:cs typeface="Calibri"/>
              </a:rPr>
              <a:t> full</a:t>
            </a:r>
            <a:r>
              <a:rPr sz="1800" dirty="0">
                <a:solidFill>
                  <a:srgbClr val="1F487C"/>
                </a:solidFill>
                <a:latin typeface="Calibri"/>
                <a:cs typeface="Calibri"/>
              </a:rPr>
              <a:t> 28 </a:t>
            </a:r>
            <a:r>
              <a:rPr sz="1800" spc="-15" dirty="0">
                <a:solidFill>
                  <a:srgbClr val="1F487C"/>
                </a:solidFill>
                <a:latin typeface="Calibri"/>
                <a:cs typeface="Calibri"/>
              </a:rPr>
              <a:t>days</a:t>
            </a:r>
            <a:r>
              <a:rPr sz="1800" spc="-5" dirty="0">
                <a:solidFill>
                  <a:srgbClr val="1F487C"/>
                </a:solidFill>
                <a:latin typeface="Calibri"/>
                <a:cs typeface="Calibri"/>
              </a:rPr>
              <a:t> during</a:t>
            </a:r>
            <a:endParaRPr sz="1800" dirty="0">
              <a:latin typeface="Calibri"/>
              <a:cs typeface="Calibri"/>
            </a:endParaRPr>
          </a:p>
          <a:p>
            <a:pPr marL="355600">
              <a:lnSpc>
                <a:spcPts val="1730"/>
              </a:lnSpc>
            </a:pPr>
            <a:r>
              <a:rPr sz="1800" spc="-5" dirty="0">
                <a:solidFill>
                  <a:srgbClr val="1F487C"/>
                </a:solidFill>
                <a:latin typeface="Calibri"/>
                <a:cs typeface="Calibri"/>
              </a:rPr>
              <a:t>mini-bid</a:t>
            </a:r>
            <a:r>
              <a:rPr sz="1800" spc="-25" dirty="0">
                <a:solidFill>
                  <a:srgbClr val="1F487C"/>
                </a:solidFill>
                <a:latin typeface="Calibri"/>
                <a:cs typeface="Calibri"/>
              </a:rPr>
              <a:t> </a:t>
            </a:r>
            <a:r>
              <a:rPr sz="1800" spc="-10" dirty="0">
                <a:solidFill>
                  <a:srgbClr val="1F487C"/>
                </a:solidFill>
                <a:latin typeface="Calibri"/>
                <a:cs typeface="Calibri"/>
              </a:rPr>
              <a:t>process</a:t>
            </a:r>
            <a:endParaRPr sz="1800" dirty="0">
              <a:latin typeface="Calibri"/>
              <a:cs typeface="Calibri"/>
            </a:endParaRPr>
          </a:p>
          <a:p>
            <a:pPr marL="355600" marR="81280" indent="-342900">
              <a:lnSpc>
                <a:spcPct val="80000"/>
              </a:lnSpc>
              <a:spcBef>
                <a:spcPts val="215"/>
              </a:spcBef>
              <a:buFont typeface="Arial"/>
              <a:buChar char="•"/>
              <a:tabLst>
                <a:tab pos="354965" algn="l"/>
                <a:tab pos="355600" algn="l"/>
              </a:tabLst>
            </a:pPr>
            <a:r>
              <a:rPr sz="1800" spc="-5" dirty="0">
                <a:solidFill>
                  <a:srgbClr val="1F487C"/>
                </a:solidFill>
                <a:latin typeface="Calibri"/>
                <a:cs typeface="Calibri"/>
              </a:rPr>
              <a:t>Can</a:t>
            </a:r>
            <a:r>
              <a:rPr sz="1800" dirty="0">
                <a:solidFill>
                  <a:srgbClr val="1F487C"/>
                </a:solidFill>
                <a:latin typeface="Calibri"/>
                <a:cs typeface="Calibri"/>
              </a:rPr>
              <a:t> </a:t>
            </a:r>
            <a:r>
              <a:rPr sz="1800" spc="-10" dirty="0">
                <a:solidFill>
                  <a:srgbClr val="1F487C"/>
                </a:solidFill>
                <a:latin typeface="Calibri"/>
                <a:cs typeface="Calibri"/>
              </a:rPr>
              <a:t>require</a:t>
            </a:r>
            <a:r>
              <a:rPr sz="1800" spc="5" dirty="0">
                <a:solidFill>
                  <a:srgbClr val="1F487C"/>
                </a:solidFill>
                <a:latin typeface="Calibri"/>
                <a:cs typeface="Calibri"/>
              </a:rPr>
              <a:t> </a:t>
            </a:r>
            <a:r>
              <a:rPr sz="1800" spc="-5" dirty="0">
                <a:solidFill>
                  <a:srgbClr val="1F487C"/>
                </a:solidFill>
                <a:latin typeface="Calibri"/>
                <a:cs typeface="Calibri"/>
              </a:rPr>
              <a:t>compatibility</a:t>
            </a:r>
            <a:r>
              <a:rPr sz="1800" dirty="0">
                <a:solidFill>
                  <a:srgbClr val="1F487C"/>
                </a:solidFill>
                <a:latin typeface="Calibri"/>
                <a:cs typeface="Calibri"/>
              </a:rPr>
              <a:t> and </a:t>
            </a:r>
            <a:r>
              <a:rPr sz="1800" spc="5" dirty="0">
                <a:solidFill>
                  <a:srgbClr val="1F487C"/>
                </a:solidFill>
                <a:latin typeface="Calibri"/>
                <a:cs typeface="Calibri"/>
              </a:rPr>
              <a:t> </a:t>
            </a:r>
            <a:r>
              <a:rPr sz="1800" spc="-10" dirty="0">
                <a:solidFill>
                  <a:srgbClr val="1F487C"/>
                </a:solidFill>
                <a:latin typeface="Calibri"/>
                <a:cs typeface="Calibri"/>
              </a:rPr>
              <a:t>interoperability</a:t>
            </a:r>
            <a:r>
              <a:rPr sz="1800" dirty="0">
                <a:solidFill>
                  <a:srgbClr val="1F487C"/>
                </a:solidFill>
                <a:latin typeface="Calibri"/>
                <a:cs typeface="Calibri"/>
              </a:rPr>
              <a:t> </a:t>
            </a:r>
            <a:r>
              <a:rPr sz="1800" spc="-5" dirty="0">
                <a:solidFill>
                  <a:srgbClr val="1F487C"/>
                </a:solidFill>
                <a:latin typeface="Calibri"/>
                <a:cs typeface="Calibri"/>
              </a:rPr>
              <a:t>with</a:t>
            </a:r>
            <a:r>
              <a:rPr sz="1800" spc="5" dirty="0">
                <a:solidFill>
                  <a:srgbClr val="1F487C"/>
                </a:solidFill>
                <a:latin typeface="Calibri"/>
                <a:cs typeface="Calibri"/>
              </a:rPr>
              <a:t> </a:t>
            </a:r>
            <a:r>
              <a:rPr sz="1800" spc="-10" dirty="0">
                <a:solidFill>
                  <a:srgbClr val="1F487C"/>
                </a:solidFill>
                <a:latin typeface="Calibri"/>
                <a:cs typeface="Calibri"/>
              </a:rPr>
              <a:t>existing</a:t>
            </a:r>
            <a:r>
              <a:rPr sz="1800" dirty="0">
                <a:solidFill>
                  <a:srgbClr val="1F487C"/>
                </a:solidFill>
                <a:latin typeface="Calibri"/>
                <a:cs typeface="Calibri"/>
              </a:rPr>
              <a:t> </a:t>
            </a:r>
            <a:r>
              <a:rPr sz="1800" spc="-5" dirty="0">
                <a:solidFill>
                  <a:srgbClr val="1F487C"/>
                </a:solidFill>
                <a:latin typeface="Calibri"/>
                <a:cs typeface="Calibri"/>
              </a:rPr>
              <a:t>equipment </a:t>
            </a:r>
            <a:r>
              <a:rPr sz="1800" spc="-395" dirty="0">
                <a:solidFill>
                  <a:srgbClr val="1F487C"/>
                </a:solidFill>
                <a:latin typeface="Calibri"/>
                <a:cs typeface="Calibri"/>
              </a:rPr>
              <a:t> </a:t>
            </a:r>
            <a:r>
              <a:rPr sz="1800" spc="-5" dirty="0">
                <a:solidFill>
                  <a:srgbClr val="1F487C"/>
                </a:solidFill>
                <a:latin typeface="Calibri"/>
                <a:cs typeface="Calibri"/>
              </a:rPr>
              <a:t>(both)</a:t>
            </a:r>
            <a:endParaRPr sz="1800" dirty="0">
              <a:latin typeface="Calibri"/>
              <a:cs typeface="Calibri"/>
            </a:endParaRPr>
          </a:p>
          <a:p>
            <a:pPr marL="355600" indent="-342900">
              <a:lnSpc>
                <a:spcPts val="1515"/>
              </a:lnSpc>
              <a:buFont typeface="Arial"/>
              <a:buChar char="•"/>
              <a:tabLst>
                <a:tab pos="354965" algn="l"/>
                <a:tab pos="355600" algn="l"/>
              </a:tabLst>
            </a:pPr>
            <a:r>
              <a:rPr sz="1800" spc="-10" dirty="0">
                <a:solidFill>
                  <a:srgbClr val="1F487C"/>
                </a:solidFill>
                <a:latin typeface="Calibri"/>
                <a:cs typeface="Calibri"/>
              </a:rPr>
              <a:t>More</a:t>
            </a:r>
            <a:r>
              <a:rPr sz="1800" spc="-15" dirty="0">
                <a:solidFill>
                  <a:srgbClr val="1F487C"/>
                </a:solidFill>
                <a:latin typeface="Calibri"/>
                <a:cs typeface="Calibri"/>
              </a:rPr>
              <a:t> </a:t>
            </a:r>
            <a:r>
              <a:rPr sz="1800" spc="-10" dirty="0">
                <a:solidFill>
                  <a:srgbClr val="1F487C"/>
                </a:solidFill>
                <a:latin typeface="Calibri"/>
                <a:cs typeface="Calibri"/>
              </a:rPr>
              <a:t>appropriate</a:t>
            </a:r>
            <a:r>
              <a:rPr sz="1800" spc="-15" dirty="0">
                <a:solidFill>
                  <a:srgbClr val="1F487C"/>
                </a:solidFill>
                <a:latin typeface="Calibri"/>
                <a:cs typeface="Calibri"/>
              </a:rPr>
              <a:t> </a:t>
            </a:r>
            <a:r>
              <a:rPr sz="1800" spc="-20" dirty="0">
                <a:solidFill>
                  <a:srgbClr val="1F487C"/>
                </a:solidFill>
                <a:latin typeface="Calibri"/>
                <a:cs typeface="Calibri"/>
              </a:rPr>
              <a:t>for</a:t>
            </a:r>
            <a:endParaRPr sz="1800" dirty="0">
              <a:latin typeface="Calibri"/>
              <a:cs typeface="Calibri"/>
            </a:endParaRPr>
          </a:p>
          <a:p>
            <a:pPr marL="355600" marR="510540">
              <a:lnSpc>
                <a:spcPct val="80000"/>
              </a:lnSpc>
              <a:spcBef>
                <a:spcPts val="219"/>
              </a:spcBef>
            </a:pPr>
            <a:r>
              <a:rPr sz="1800" spc="-5" dirty="0">
                <a:solidFill>
                  <a:srgbClr val="1F487C"/>
                </a:solidFill>
                <a:latin typeface="Calibri"/>
                <a:cs typeface="Calibri"/>
              </a:rPr>
              <a:t>equipment/installation, </a:t>
            </a:r>
            <a:r>
              <a:rPr sz="1800" spc="-10" dirty="0">
                <a:solidFill>
                  <a:srgbClr val="1F487C"/>
                </a:solidFill>
                <a:latin typeface="Calibri"/>
                <a:cs typeface="Calibri"/>
              </a:rPr>
              <a:t>rather </a:t>
            </a:r>
            <a:r>
              <a:rPr sz="1800" dirty="0">
                <a:solidFill>
                  <a:srgbClr val="1F487C"/>
                </a:solidFill>
                <a:latin typeface="Calibri"/>
                <a:cs typeface="Calibri"/>
              </a:rPr>
              <a:t>than </a:t>
            </a:r>
            <a:r>
              <a:rPr sz="1800" spc="-395" dirty="0">
                <a:solidFill>
                  <a:srgbClr val="1F487C"/>
                </a:solidFill>
                <a:latin typeface="Calibri"/>
                <a:cs typeface="Calibri"/>
              </a:rPr>
              <a:t> </a:t>
            </a:r>
            <a:r>
              <a:rPr sz="1800" spc="-5" dirty="0">
                <a:solidFill>
                  <a:srgbClr val="1F487C"/>
                </a:solidFill>
                <a:latin typeface="Calibri"/>
                <a:cs typeface="Calibri"/>
              </a:rPr>
              <a:t>cabling</a:t>
            </a:r>
            <a:r>
              <a:rPr sz="1800" dirty="0">
                <a:solidFill>
                  <a:srgbClr val="1F487C"/>
                </a:solidFill>
                <a:latin typeface="Calibri"/>
                <a:cs typeface="Calibri"/>
              </a:rPr>
              <a:t> </a:t>
            </a:r>
            <a:r>
              <a:rPr sz="1800" spc="-10" dirty="0">
                <a:solidFill>
                  <a:srgbClr val="1F487C"/>
                </a:solidFill>
                <a:latin typeface="Calibri"/>
                <a:cs typeface="Calibri"/>
              </a:rPr>
              <a:t>project</a:t>
            </a:r>
            <a:endParaRPr sz="1800" dirty="0">
              <a:latin typeface="Calibri"/>
              <a:cs typeface="Calibri"/>
            </a:endParaRPr>
          </a:p>
          <a:p>
            <a:pPr marL="355600" indent="-342900">
              <a:lnSpc>
                <a:spcPts val="1670"/>
              </a:lnSpc>
              <a:buFont typeface="Arial"/>
              <a:buChar char="•"/>
              <a:tabLst>
                <a:tab pos="354965" algn="l"/>
                <a:tab pos="355600" algn="l"/>
              </a:tabLst>
            </a:pPr>
            <a:r>
              <a:rPr u="sng" spc="-5" dirty="0">
                <a:solidFill>
                  <a:srgbClr val="1F487C"/>
                </a:solidFill>
                <a:uFill>
                  <a:solidFill>
                    <a:srgbClr val="1F487C"/>
                  </a:solidFill>
                </a:uFill>
                <a:latin typeface="Calibri"/>
                <a:cs typeface="Calibri"/>
              </a:rPr>
              <a:t>Can </a:t>
            </a:r>
            <a:r>
              <a:rPr u="sng" spc="-10" dirty="0">
                <a:solidFill>
                  <a:srgbClr val="1F487C"/>
                </a:solidFill>
                <a:uFill>
                  <a:solidFill>
                    <a:srgbClr val="1F487C"/>
                  </a:solidFill>
                </a:uFill>
                <a:latin typeface="Calibri"/>
                <a:cs typeface="Calibri"/>
              </a:rPr>
              <a:t>consider</a:t>
            </a:r>
            <a:r>
              <a:rPr u="sng" spc="10" dirty="0">
                <a:solidFill>
                  <a:srgbClr val="1F487C"/>
                </a:solidFill>
                <a:uFill>
                  <a:solidFill>
                    <a:srgbClr val="1F487C"/>
                  </a:solidFill>
                </a:uFill>
                <a:latin typeface="Calibri"/>
                <a:cs typeface="Calibri"/>
              </a:rPr>
              <a:t> </a:t>
            </a:r>
            <a:r>
              <a:rPr u="sng" spc="-10" dirty="0">
                <a:solidFill>
                  <a:srgbClr val="1F487C"/>
                </a:solidFill>
                <a:uFill>
                  <a:solidFill>
                    <a:srgbClr val="1F487C"/>
                  </a:solidFill>
                </a:uFill>
                <a:latin typeface="Calibri"/>
                <a:cs typeface="Calibri"/>
              </a:rPr>
              <a:t>non-cost</a:t>
            </a:r>
            <a:r>
              <a:rPr u="sng" spc="5" dirty="0">
                <a:solidFill>
                  <a:srgbClr val="1F487C"/>
                </a:solidFill>
                <a:uFill>
                  <a:solidFill>
                    <a:srgbClr val="1F487C"/>
                  </a:solidFill>
                </a:uFill>
                <a:latin typeface="Calibri"/>
                <a:cs typeface="Calibri"/>
              </a:rPr>
              <a:t> </a:t>
            </a:r>
            <a:r>
              <a:rPr u="sng" spc="-20" dirty="0">
                <a:solidFill>
                  <a:srgbClr val="1F487C"/>
                </a:solidFill>
                <a:uFill>
                  <a:solidFill>
                    <a:srgbClr val="1F487C"/>
                  </a:solidFill>
                </a:uFill>
                <a:latin typeface="Calibri"/>
                <a:cs typeface="Calibri"/>
              </a:rPr>
              <a:t>factors</a:t>
            </a:r>
            <a:r>
              <a:rPr u="sng" spc="10" dirty="0">
                <a:solidFill>
                  <a:srgbClr val="1F487C"/>
                </a:solidFill>
                <a:uFill>
                  <a:solidFill>
                    <a:srgbClr val="1F487C"/>
                  </a:solidFill>
                </a:uFill>
                <a:latin typeface="Calibri"/>
                <a:cs typeface="Calibri"/>
              </a:rPr>
              <a:t> </a:t>
            </a:r>
            <a:r>
              <a:rPr u="sng" spc="-5" dirty="0">
                <a:solidFill>
                  <a:srgbClr val="1F487C"/>
                </a:solidFill>
                <a:uFill>
                  <a:solidFill>
                    <a:srgbClr val="1F487C"/>
                  </a:solidFill>
                </a:uFill>
                <a:latin typeface="Calibri"/>
                <a:cs typeface="Calibri"/>
              </a:rPr>
              <a:t>as</a:t>
            </a:r>
            <a:endParaRPr dirty="0">
              <a:latin typeface="Calibri"/>
              <a:cs typeface="Calibri"/>
            </a:endParaRPr>
          </a:p>
          <a:p>
            <a:pPr marL="355600" marR="5080">
              <a:lnSpc>
                <a:spcPts val="1920"/>
              </a:lnSpc>
              <a:spcBef>
                <a:spcPts val="220"/>
              </a:spcBef>
            </a:pPr>
            <a:r>
              <a:rPr u="sng" spc="-5" dirty="0">
                <a:solidFill>
                  <a:srgbClr val="1F487C"/>
                </a:solidFill>
                <a:uFill>
                  <a:solidFill>
                    <a:srgbClr val="1F487C"/>
                  </a:solidFill>
                </a:uFill>
                <a:latin typeface="Calibri"/>
                <a:cs typeface="Calibri"/>
              </a:rPr>
              <a:t>long</a:t>
            </a:r>
            <a:r>
              <a:rPr u="sng" spc="-10" dirty="0">
                <a:solidFill>
                  <a:srgbClr val="1F487C"/>
                </a:solidFill>
                <a:uFill>
                  <a:solidFill>
                    <a:srgbClr val="1F487C"/>
                  </a:solidFill>
                </a:uFill>
                <a:latin typeface="Calibri"/>
                <a:cs typeface="Calibri"/>
              </a:rPr>
              <a:t> </a:t>
            </a:r>
            <a:r>
              <a:rPr u="sng" spc="-5" dirty="0">
                <a:solidFill>
                  <a:srgbClr val="1F487C"/>
                </a:solidFill>
                <a:uFill>
                  <a:solidFill>
                    <a:srgbClr val="1F487C"/>
                  </a:solidFill>
                </a:uFill>
                <a:latin typeface="Calibri"/>
                <a:cs typeface="Calibri"/>
              </a:rPr>
              <a:t>as</a:t>
            </a:r>
            <a:r>
              <a:rPr u="sng" spc="5" dirty="0">
                <a:solidFill>
                  <a:srgbClr val="1F487C"/>
                </a:solidFill>
                <a:uFill>
                  <a:solidFill>
                    <a:srgbClr val="1F487C"/>
                  </a:solidFill>
                </a:uFill>
                <a:latin typeface="Calibri"/>
                <a:cs typeface="Calibri"/>
              </a:rPr>
              <a:t> </a:t>
            </a:r>
            <a:r>
              <a:rPr u="sng" spc="-15" dirty="0">
                <a:solidFill>
                  <a:srgbClr val="1F487C"/>
                </a:solidFill>
                <a:uFill>
                  <a:solidFill>
                    <a:srgbClr val="1F487C"/>
                  </a:solidFill>
                </a:uFill>
                <a:latin typeface="Calibri"/>
                <a:cs typeface="Calibri"/>
              </a:rPr>
              <a:t>costs</a:t>
            </a:r>
            <a:r>
              <a:rPr u="sng" spc="15" dirty="0">
                <a:solidFill>
                  <a:srgbClr val="1F487C"/>
                </a:solidFill>
                <a:uFill>
                  <a:solidFill>
                    <a:srgbClr val="1F487C"/>
                  </a:solidFill>
                </a:uFill>
                <a:latin typeface="Calibri"/>
                <a:cs typeface="Calibri"/>
              </a:rPr>
              <a:t> </a:t>
            </a:r>
            <a:r>
              <a:rPr u="sng" spc="-5" dirty="0">
                <a:solidFill>
                  <a:srgbClr val="1F487C"/>
                </a:solidFill>
                <a:uFill>
                  <a:solidFill>
                    <a:srgbClr val="1F487C"/>
                  </a:solidFill>
                </a:uFill>
                <a:latin typeface="Calibri"/>
                <a:cs typeface="Calibri"/>
              </a:rPr>
              <a:t>of </a:t>
            </a:r>
            <a:r>
              <a:rPr u="sng" spc="-20" dirty="0">
                <a:solidFill>
                  <a:srgbClr val="1F487C"/>
                </a:solidFill>
                <a:uFill>
                  <a:solidFill>
                    <a:srgbClr val="1F487C"/>
                  </a:solidFill>
                </a:uFill>
                <a:latin typeface="Calibri"/>
                <a:cs typeface="Calibri"/>
              </a:rPr>
              <a:t>E-rate</a:t>
            </a:r>
            <a:r>
              <a:rPr u="sng" spc="20" dirty="0">
                <a:solidFill>
                  <a:srgbClr val="1F487C"/>
                </a:solidFill>
                <a:uFill>
                  <a:solidFill>
                    <a:srgbClr val="1F487C"/>
                  </a:solidFill>
                </a:uFill>
                <a:latin typeface="Calibri"/>
                <a:cs typeface="Calibri"/>
              </a:rPr>
              <a:t> </a:t>
            </a:r>
            <a:r>
              <a:rPr u="sng" spc="-5" dirty="0">
                <a:solidFill>
                  <a:srgbClr val="1F487C"/>
                </a:solidFill>
                <a:uFill>
                  <a:solidFill>
                    <a:srgbClr val="1F487C"/>
                  </a:solidFill>
                </a:uFill>
                <a:latin typeface="Calibri"/>
                <a:cs typeface="Calibri"/>
              </a:rPr>
              <a:t>eligible </a:t>
            </a:r>
            <a:r>
              <a:rPr dirty="0">
                <a:solidFill>
                  <a:srgbClr val="1F487C"/>
                </a:solidFill>
                <a:latin typeface="Calibri"/>
                <a:cs typeface="Calibri"/>
              </a:rPr>
              <a:t> </a:t>
            </a:r>
            <a:r>
              <a:rPr u="sng" spc="-5" dirty="0">
                <a:solidFill>
                  <a:srgbClr val="1F487C"/>
                </a:solidFill>
                <a:uFill>
                  <a:solidFill>
                    <a:srgbClr val="1F487C"/>
                  </a:solidFill>
                </a:uFill>
                <a:latin typeface="Calibri"/>
                <a:cs typeface="Calibri"/>
              </a:rPr>
              <a:t>equipment/services</a:t>
            </a:r>
            <a:r>
              <a:rPr u="sng" spc="15" dirty="0">
                <a:solidFill>
                  <a:srgbClr val="1F487C"/>
                </a:solidFill>
                <a:uFill>
                  <a:solidFill>
                    <a:srgbClr val="1F487C"/>
                  </a:solidFill>
                </a:uFill>
                <a:latin typeface="Calibri"/>
                <a:cs typeface="Calibri"/>
              </a:rPr>
              <a:t> </a:t>
            </a:r>
            <a:r>
              <a:rPr u="sng" spc="-10" dirty="0">
                <a:solidFill>
                  <a:srgbClr val="1F487C"/>
                </a:solidFill>
                <a:uFill>
                  <a:solidFill>
                    <a:srgbClr val="1F487C"/>
                  </a:solidFill>
                </a:uFill>
                <a:latin typeface="Calibri"/>
                <a:cs typeface="Calibri"/>
              </a:rPr>
              <a:t>are</a:t>
            </a:r>
            <a:r>
              <a:rPr u="sng" spc="-15" dirty="0">
                <a:solidFill>
                  <a:srgbClr val="1F487C"/>
                </a:solidFill>
                <a:uFill>
                  <a:solidFill>
                    <a:srgbClr val="1F487C"/>
                  </a:solidFill>
                </a:uFill>
                <a:latin typeface="Calibri"/>
                <a:cs typeface="Calibri"/>
              </a:rPr>
              <a:t> </a:t>
            </a:r>
            <a:r>
              <a:rPr u="sng" spc="-10" dirty="0">
                <a:solidFill>
                  <a:srgbClr val="1F487C"/>
                </a:solidFill>
                <a:uFill>
                  <a:solidFill>
                    <a:srgbClr val="1F487C"/>
                  </a:solidFill>
                </a:uFill>
                <a:latin typeface="Calibri"/>
                <a:cs typeface="Calibri"/>
              </a:rPr>
              <a:t>most</a:t>
            </a:r>
            <a:r>
              <a:rPr u="sng" spc="-5" dirty="0">
                <a:solidFill>
                  <a:srgbClr val="1F487C"/>
                </a:solidFill>
                <a:uFill>
                  <a:solidFill>
                    <a:srgbClr val="1F487C"/>
                  </a:solidFill>
                </a:uFill>
                <a:latin typeface="Calibri"/>
                <a:cs typeface="Calibri"/>
              </a:rPr>
              <a:t> </a:t>
            </a:r>
            <a:r>
              <a:rPr u="sng" spc="-10" dirty="0">
                <a:solidFill>
                  <a:srgbClr val="1F487C"/>
                </a:solidFill>
                <a:uFill>
                  <a:solidFill>
                    <a:srgbClr val="1F487C"/>
                  </a:solidFill>
                </a:uFill>
                <a:latin typeface="Calibri"/>
                <a:cs typeface="Calibri"/>
              </a:rPr>
              <a:t>heavily </a:t>
            </a:r>
            <a:r>
              <a:rPr spc="-434" dirty="0">
                <a:solidFill>
                  <a:srgbClr val="1F487C"/>
                </a:solidFill>
                <a:latin typeface="Calibri"/>
                <a:cs typeface="Calibri"/>
              </a:rPr>
              <a:t> </a:t>
            </a:r>
            <a:r>
              <a:rPr u="sng" spc="-10" dirty="0">
                <a:solidFill>
                  <a:srgbClr val="1F487C"/>
                </a:solidFill>
                <a:uFill>
                  <a:solidFill>
                    <a:srgbClr val="1F487C"/>
                  </a:solidFill>
                </a:uFill>
                <a:latin typeface="Calibri"/>
                <a:cs typeface="Calibri"/>
              </a:rPr>
              <a:t>weighted</a:t>
            </a:r>
            <a:r>
              <a:rPr u="sng" spc="5" dirty="0">
                <a:solidFill>
                  <a:srgbClr val="1F487C"/>
                </a:solidFill>
                <a:uFill>
                  <a:solidFill>
                    <a:srgbClr val="1F487C"/>
                  </a:solidFill>
                </a:uFill>
                <a:latin typeface="Calibri"/>
                <a:cs typeface="Calibri"/>
              </a:rPr>
              <a:t> </a:t>
            </a:r>
            <a:r>
              <a:rPr u="sng" spc="-15" dirty="0">
                <a:solidFill>
                  <a:srgbClr val="1F487C"/>
                </a:solidFill>
                <a:uFill>
                  <a:solidFill>
                    <a:srgbClr val="1F487C"/>
                  </a:solidFill>
                </a:uFill>
                <a:latin typeface="Calibri"/>
                <a:cs typeface="Calibri"/>
              </a:rPr>
              <a:t>factor</a:t>
            </a:r>
            <a:endParaRPr dirty="0">
              <a:latin typeface="Calibri"/>
              <a:cs typeface="Calibri"/>
            </a:endParaRPr>
          </a:p>
        </p:txBody>
      </p:sp>
      <p:sp>
        <p:nvSpPr>
          <p:cNvPr id="4" name="object 4"/>
          <p:cNvSpPr txBox="1">
            <a:spLocks noGrp="1"/>
          </p:cNvSpPr>
          <p:nvPr>
            <p:ph sz="half" idx="3"/>
          </p:nvPr>
        </p:nvSpPr>
        <p:spPr>
          <a:xfrm>
            <a:off x="681559" y="1219200"/>
            <a:ext cx="3313429" cy="4313232"/>
          </a:xfrm>
          <a:prstGeom prst="rect">
            <a:avLst/>
          </a:prstGeom>
        </p:spPr>
        <p:txBody>
          <a:bodyPr vert="horz" wrap="square" lIns="0" tIns="12700" rIns="0" bIns="0" rtlCol="0">
            <a:spAutoFit/>
          </a:bodyPr>
          <a:lstStyle/>
          <a:p>
            <a:pPr marL="0" indent="0">
              <a:lnSpc>
                <a:spcPct val="100000"/>
              </a:lnSpc>
              <a:spcBef>
                <a:spcPts val="100"/>
              </a:spcBef>
              <a:buNone/>
            </a:pPr>
            <a:r>
              <a:rPr dirty="0"/>
              <a:t>470/RFP</a:t>
            </a:r>
            <a:r>
              <a:rPr lang="en-US" dirty="0"/>
              <a:t> – Option 1</a:t>
            </a:r>
            <a:endParaRPr dirty="0"/>
          </a:p>
          <a:p>
            <a:pPr marL="355600" indent="-343535">
              <a:lnSpc>
                <a:spcPts val="1945"/>
              </a:lnSpc>
              <a:spcBef>
                <a:spcPts val="25"/>
              </a:spcBef>
              <a:buFont typeface="Arial"/>
              <a:buChar char="•"/>
              <a:tabLst>
                <a:tab pos="355600" algn="l"/>
                <a:tab pos="356235" algn="l"/>
              </a:tabLst>
            </a:pPr>
            <a:r>
              <a:rPr sz="1800" b="0" spc="-5" dirty="0">
                <a:solidFill>
                  <a:srgbClr val="375F92"/>
                </a:solidFill>
                <a:latin typeface="Calibri"/>
                <a:cs typeface="Calibri"/>
              </a:rPr>
              <a:t>Must</a:t>
            </a:r>
            <a:r>
              <a:rPr sz="1800" b="0" spc="-15" dirty="0">
                <a:solidFill>
                  <a:srgbClr val="375F92"/>
                </a:solidFill>
                <a:latin typeface="Calibri"/>
                <a:cs typeface="Calibri"/>
              </a:rPr>
              <a:t> </a:t>
            </a:r>
            <a:r>
              <a:rPr sz="1800" b="0" spc="-10" dirty="0">
                <a:solidFill>
                  <a:srgbClr val="375F92"/>
                </a:solidFill>
                <a:latin typeface="Calibri"/>
                <a:cs typeface="Calibri"/>
              </a:rPr>
              <a:t>post </a:t>
            </a:r>
            <a:r>
              <a:rPr sz="1800" b="0" dirty="0">
                <a:solidFill>
                  <a:srgbClr val="375F92"/>
                </a:solidFill>
                <a:latin typeface="Calibri"/>
                <a:cs typeface="Calibri"/>
              </a:rPr>
              <a:t>470</a:t>
            </a:r>
            <a:r>
              <a:rPr sz="1800" b="0" spc="-10" dirty="0">
                <a:solidFill>
                  <a:srgbClr val="375F92"/>
                </a:solidFill>
                <a:latin typeface="Calibri"/>
                <a:cs typeface="Calibri"/>
              </a:rPr>
              <a:t> </a:t>
            </a:r>
            <a:r>
              <a:rPr sz="1800" b="0" dirty="0">
                <a:solidFill>
                  <a:srgbClr val="375F92"/>
                </a:solidFill>
                <a:latin typeface="Calibri"/>
                <a:cs typeface="Calibri"/>
              </a:rPr>
              <a:t>&amp;</a:t>
            </a:r>
            <a:r>
              <a:rPr sz="1800" b="0" spc="-15" dirty="0">
                <a:solidFill>
                  <a:srgbClr val="375F92"/>
                </a:solidFill>
                <a:latin typeface="Calibri"/>
                <a:cs typeface="Calibri"/>
              </a:rPr>
              <a:t> </a:t>
            </a:r>
            <a:r>
              <a:rPr sz="1800" b="0" dirty="0">
                <a:solidFill>
                  <a:srgbClr val="375F92"/>
                </a:solidFill>
                <a:latin typeface="Calibri"/>
                <a:cs typeface="Calibri"/>
              </a:rPr>
              <a:t>RFP</a:t>
            </a:r>
            <a:r>
              <a:rPr sz="1800" b="0" spc="-10" dirty="0">
                <a:solidFill>
                  <a:srgbClr val="375F92"/>
                </a:solidFill>
                <a:latin typeface="Calibri"/>
                <a:cs typeface="Calibri"/>
              </a:rPr>
              <a:t> </a:t>
            </a:r>
            <a:r>
              <a:rPr sz="1800" b="0" dirty="0">
                <a:solidFill>
                  <a:srgbClr val="375F92"/>
                </a:solidFill>
                <a:latin typeface="Calibri"/>
                <a:cs typeface="Calibri"/>
              </a:rPr>
              <a:t>if</a:t>
            </a:r>
            <a:r>
              <a:rPr sz="1800" b="0" spc="-10" dirty="0">
                <a:solidFill>
                  <a:srgbClr val="375F92"/>
                </a:solidFill>
                <a:latin typeface="Calibri"/>
                <a:cs typeface="Calibri"/>
              </a:rPr>
              <a:t> over</a:t>
            </a:r>
            <a:endParaRPr sz="1800" dirty="0">
              <a:latin typeface="Calibri"/>
              <a:cs typeface="Calibri"/>
            </a:endParaRPr>
          </a:p>
          <a:p>
            <a:pPr marL="355600">
              <a:lnSpc>
                <a:spcPts val="1945"/>
              </a:lnSpc>
            </a:pPr>
            <a:r>
              <a:rPr sz="1800" b="0" spc="-5" dirty="0">
                <a:solidFill>
                  <a:srgbClr val="375F92"/>
                </a:solidFill>
                <a:latin typeface="Calibri"/>
                <a:cs typeface="Calibri"/>
              </a:rPr>
              <a:t>$2</a:t>
            </a:r>
            <a:r>
              <a:rPr lang="en-US" sz="1800" b="0" spc="-5" dirty="0">
                <a:solidFill>
                  <a:srgbClr val="375F92"/>
                </a:solidFill>
                <a:latin typeface="Calibri"/>
                <a:cs typeface="Calibri"/>
              </a:rPr>
              <a:t>2</a:t>
            </a:r>
            <a:r>
              <a:rPr sz="1800" b="0" spc="-5" dirty="0">
                <a:solidFill>
                  <a:srgbClr val="375F92"/>
                </a:solidFill>
                <a:latin typeface="Calibri"/>
                <a:cs typeface="Calibri"/>
              </a:rPr>
              <a:t>,</a:t>
            </a:r>
            <a:r>
              <a:rPr lang="en-US" sz="1800" b="0" spc="-5" dirty="0">
                <a:solidFill>
                  <a:srgbClr val="375F92"/>
                </a:solidFill>
                <a:latin typeface="Calibri"/>
                <a:cs typeface="Calibri"/>
              </a:rPr>
              <a:t>5</a:t>
            </a:r>
            <a:r>
              <a:rPr sz="1800" b="0" spc="-5" dirty="0">
                <a:solidFill>
                  <a:srgbClr val="375F92"/>
                </a:solidFill>
                <a:latin typeface="Calibri"/>
                <a:cs typeface="Calibri"/>
              </a:rPr>
              <a:t>00</a:t>
            </a:r>
            <a:endParaRPr sz="1800" dirty="0">
              <a:latin typeface="Calibri"/>
              <a:cs typeface="Calibri"/>
            </a:endParaRPr>
          </a:p>
          <a:p>
            <a:pPr marL="355600" marR="269240" indent="-343535">
              <a:lnSpc>
                <a:spcPct val="80000"/>
              </a:lnSpc>
              <a:spcBef>
                <a:spcPts val="430"/>
              </a:spcBef>
              <a:buFont typeface="Arial"/>
              <a:buChar char="•"/>
              <a:tabLst>
                <a:tab pos="355600" algn="l"/>
                <a:tab pos="356235" algn="l"/>
              </a:tabLst>
            </a:pPr>
            <a:r>
              <a:rPr sz="1800" b="0" spc="-5" dirty="0">
                <a:solidFill>
                  <a:srgbClr val="375F92"/>
                </a:solidFill>
                <a:latin typeface="Calibri"/>
                <a:cs typeface="Calibri"/>
              </a:rPr>
              <a:t>More </a:t>
            </a:r>
            <a:r>
              <a:rPr sz="1800" b="0" spc="-10" dirty="0">
                <a:solidFill>
                  <a:srgbClr val="375F92"/>
                </a:solidFill>
                <a:latin typeface="Calibri"/>
                <a:cs typeface="Calibri"/>
              </a:rPr>
              <a:t>appropriate </a:t>
            </a:r>
            <a:r>
              <a:rPr sz="1800" b="0" spc="-15" dirty="0">
                <a:solidFill>
                  <a:srgbClr val="375F92"/>
                </a:solidFill>
                <a:latin typeface="Calibri"/>
                <a:cs typeface="Calibri"/>
              </a:rPr>
              <a:t>for </a:t>
            </a:r>
            <a:r>
              <a:rPr sz="1800" b="0" spc="-5" dirty="0">
                <a:solidFill>
                  <a:srgbClr val="375F92"/>
                </a:solidFill>
                <a:latin typeface="Calibri"/>
                <a:cs typeface="Calibri"/>
              </a:rPr>
              <a:t>cabling </a:t>
            </a:r>
            <a:r>
              <a:rPr sz="1800" b="0" spc="-395" dirty="0">
                <a:solidFill>
                  <a:srgbClr val="375F92"/>
                </a:solidFill>
                <a:latin typeface="Calibri"/>
                <a:cs typeface="Calibri"/>
              </a:rPr>
              <a:t> </a:t>
            </a:r>
            <a:r>
              <a:rPr sz="1800" b="0" spc="-10" dirty="0">
                <a:solidFill>
                  <a:srgbClr val="375F92"/>
                </a:solidFill>
                <a:latin typeface="Calibri"/>
                <a:cs typeface="Calibri"/>
              </a:rPr>
              <a:t>projects,</a:t>
            </a:r>
            <a:r>
              <a:rPr sz="1800" b="0" spc="-5" dirty="0">
                <a:solidFill>
                  <a:srgbClr val="375F92"/>
                </a:solidFill>
                <a:latin typeface="Calibri"/>
                <a:cs typeface="Calibri"/>
              </a:rPr>
              <a:t> </a:t>
            </a:r>
            <a:r>
              <a:rPr sz="1800" b="0" dirty="0">
                <a:solidFill>
                  <a:srgbClr val="375F92"/>
                </a:solidFill>
                <a:latin typeface="Calibri"/>
                <a:cs typeface="Calibri"/>
              </a:rPr>
              <a:t>in</a:t>
            </a:r>
            <a:r>
              <a:rPr sz="1800" b="0" spc="5" dirty="0">
                <a:solidFill>
                  <a:srgbClr val="375F92"/>
                </a:solidFill>
                <a:latin typeface="Calibri"/>
                <a:cs typeface="Calibri"/>
              </a:rPr>
              <a:t> </a:t>
            </a:r>
            <a:r>
              <a:rPr sz="1800" b="0" dirty="0">
                <a:solidFill>
                  <a:srgbClr val="375F92"/>
                </a:solidFill>
                <a:latin typeface="Calibri"/>
                <a:cs typeface="Calibri"/>
              </a:rPr>
              <a:t>addition</a:t>
            </a:r>
            <a:r>
              <a:rPr sz="1800" b="0" spc="5" dirty="0">
                <a:solidFill>
                  <a:srgbClr val="375F92"/>
                </a:solidFill>
                <a:latin typeface="Calibri"/>
                <a:cs typeface="Calibri"/>
              </a:rPr>
              <a:t> </a:t>
            </a:r>
            <a:r>
              <a:rPr sz="1800" b="0" spc="-15" dirty="0">
                <a:solidFill>
                  <a:srgbClr val="375F92"/>
                </a:solidFill>
                <a:latin typeface="Calibri"/>
                <a:cs typeface="Calibri"/>
              </a:rPr>
              <a:t>to </a:t>
            </a:r>
            <a:r>
              <a:rPr sz="1800" b="0" spc="-10" dirty="0">
                <a:solidFill>
                  <a:srgbClr val="375F92"/>
                </a:solidFill>
                <a:latin typeface="Calibri"/>
                <a:cs typeface="Calibri"/>
              </a:rPr>
              <a:t> </a:t>
            </a:r>
            <a:r>
              <a:rPr sz="1800" b="0" spc="-5" dirty="0">
                <a:solidFill>
                  <a:srgbClr val="375F92"/>
                </a:solidFill>
                <a:latin typeface="Calibri"/>
                <a:cs typeface="Calibri"/>
              </a:rPr>
              <a:t>equipment/installation</a:t>
            </a:r>
            <a:endParaRPr sz="1800" dirty="0">
              <a:latin typeface="Calibri"/>
              <a:cs typeface="Calibri"/>
            </a:endParaRPr>
          </a:p>
          <a:p>
            <a:pPr marL="355600" marR="136525" indent="-343535">
              <a:lnSpc>
                <a:spcPct val="80000"/>
              </a:lnSpc>
              <a:spcBef>
                <a:spcPts val="430"/>
              </a:spcBef>
              <a:buFont typeface="Arial"/>
              <a:buChar char="•"/>
              <a:tabLst>
                <a:tab pos="355600" algn="l"/>
                <a:tab pos="356235" algn="l"/>
              </a:tabLst>
            </a:pPr>
            <a:r>
              <a:rPr sz="1800" b="0" spc="-5" dirty="0">
                <a:solidFill>
                  <a:srgbClr val="375F92"/>
                </a:solidFill>
                <a:latin typeface="Calibri"/>
                <a:cs typeface="Calibri"/>
              </a:rPr>
              <a:t>Can </a:t>
            </a:r>
            <a:r>
              <a:rPr sz="1800" b="0" spc="-10" dirty="0">
                <a:solidFill>
                  <a:srgbClr val="375F92"/>
                </a:solidFill>
                <a:latin typeface="Calibri"/>
                <a:cs typeface="Calibri"/>
              </a:rPr>
              <a:t>provide greater </a:t>
            </a:r>
            <a:r>
              <a:rPr sz="1800" b="0" spc="-5" dirty="0">
                <a:solidFill>
                  <a:srgbClr val="375F92"/>
                </a:solidFill>
                <a:latin typeface="Calibri"/>
                <a:cs typeface="Calibri"/>
              </a:rPr>
              <a:t>specificity </a:t>
            </a:r>
            <a:r>
              <a:rPr sz="1800" b="0" spc="-395" dirty="0">
                <a:solidFill>
                  <a:srgbClr val="375F92"/>
                </a:solidFill>
                <a:latin typeface="Calibri"/>
                <a:cs typeface="Calibri"/>
              </a:rPr>
              <a:t> </a:t>
            </a:r>
            <a:r>
              <a:rPr sz="1800" b="0" dirty="0">
                <a:solidFill>
                  <a:srgbClr val="375F92"/>
                </a:solidFill>
                <a:latin typeface="Calibri"/>
                <a:cs typeface="Calibri"/>
              </a:rPr>
              <a:t>about </a:t>
            </a:r>
            <a:r>
              <a:rPr sz="1800" b="0" spc="-10" dirty="0">
                <a:solidFill>
                  <a:srgbClr val="375F92"/>
                </a:solidFill>
                <a:latin typeface="Calibri"/>
                <a:cs typeface="Calibri"/>
              </a:rPr>
              <a:t>requirements</a:t>
            </a:r>
            <a:endParaRPr sz="1800" dirty="0">
              <a:latin typeface="Calibri"/>
              <a:cs typeface="Calibri"/>
            </a:endParaRPr>
          </a:p>
          <a:p>
            <a:pPr marL="355600" marR="203835" indent="-343535">
              <a:lnSpc>
                <a:spcPts val="1730"/>
              </a:lnSpc>
              <a:spcBef>
                <a:spcPts val="415"/>
              </a:spcBef>
              <a:buFont typeface="Arial"/>
              <a:buChar char="•"/>
              <a:tabLst>
                <a:tab pos="355600" algn="l"/>
                <a:tab pos="356235" algn="l"/>
              </a:tabLst>
            </a:pPr>
            <a:r>
              <a:rPr sz="1800" b="0" spc="-5" dirty="0">
                <a:solidFill>
                  <a:srgbClr val="375F92"/>
                </a:solidFill>
                <a:latin typeface="Calibri"/>
                <a:cs typeface="Calibri"/>
              </a:rPr>
              <a:t>Can </a:t>
            </a:r>
            <a:r>
              <a:rPr sz="1800" b="0" spc="-10" dirty="0">
                <a:solidFill>
                  <a:srgbClr val="375F92"/>
                </a:solidFill>
                <a:latin typeface="Calibri"/>
                <a:cs typeface="Calibri"/>
              </a:rPr>
              <a:t>require </a:t>
            </a:r>
            <a:r>
              <a:rPr sz="1800" b="0" spc="-5" dirty="0">
                <a:solidFill>
                  <a:srgbClr val="375F92"/>
                </a:solidFill>
                <a:latin typeface="Calibri"/>
                <a:cs typeface="Calibri"/>
              </a:rPr>
              <a:t>compatibility </a:t>
            </a:r>
            <a:r>
              <a:rPr sz="1800" b="0" dirty="0">
                <a:solidFill>
                  <a:srgbClr val="375F92"/>
                </a:solidFill>
                <a:latin typeface="Calibri"/>
                <a:cs typeface="Calibri"/>
              </a:rPr>
              <a:t>and </a:t>
            </a:r>
            <a:r>
              <a:rPr sz="1800" b="0" spc="-395" dirty="0">
                <a:solidFill>
                  <a:srgbClr val="375F92"/>
                </a:solidFill>
                <a:latin typeface="Calibri"/>
                <a:cs typeface="Calibri"/>
              </a:rPr>
              <a:t> </a:t>
            </a:r>
            <a:r>
              <a:rPr sz="1800" b="0" spc="-10" dirty="0">
                <a:solidFill>
                  <a:srgbClr val="375F92"/>
                </a:solidFill>
                <a:latin typeface="Calibri"/>
                <a:cs typeface="Calibri"/>
              </a:rPr>
              <a:t>interoperability</a:t>
            </a:r>
            <a:r>
              <a:rPr sz="1800" b="0" spc="-5" dirty="0">
                <a:solidFill>
                  <a:srgbClr val="375F92"/>
                </a:solidFill>
                <a:latin typeface="Calibri"/>
                <a:cs typeface="Calibri"/>
              </a:rPr>
              <a:t> with </a:t>
            </a:r>
            <a:r>
              <a:rPr sz="1800" b="0" spc="-10" dirty="0">
                <a:solidFill>
                  <a:srgbClr val="375F92"/>
                </a:solidFill>
                <a:latin typeface="Calibri"/>
                <a:cs typeface="Calibri"/>
              </a:rPr>
              <a:t>existing </a:t>
            </a:r>
            <a:r>
              <a:rPr sz="1800" b="0" spc="-5" dirty="0">
                <a:solidFill>
                  <a:srgbClr val="375F92"/>
                </a:solidFill>
                <a:latin typeface="Calibri"/>
                <a:cs typeface="Calibri"/>
              </a:rPr>
              <a:t> equipment</a:t>
            </a:r>
            <a:r>
              <a:rPr sz="1800" b="0" spc="15" dirty="0">
                <a:solidFill>
                  <a:srgbClr val="375F92"/>
                </a:solidFill>
                <a:latin typeface="Calibri"/>
                <a:cs typeface="Calibri"/>
              </a:rPr>
              <a:t> </a:t>
            </a:r>
            <a:r>
              <a:rPr sz="1800" b="0" spc="-5" dirty="0">
                <a:solidFill>
                  <a:srgbClr val="375F92"/>
                </a:solidFill>
                <a:latin typeface="Calibri"/>
                <a:cs typeface="Calibri"/>
              </a:rPr>
              <a:t>(both)</a:t>
            </a:r>
            <a:endParaRPr sz="1800" dirty="0">
              <a:latin typeface="Calibri"/>
              <a:cs typeface="Calibri"/>
            </a:endParaRPr>
          </a:p>
          <a:p>
            <a:pPr marL="355600" indent="-343535">
              <a:lnSpc>
                <a:spcPts val="1945"/>
              </a:lnSpc>
              <a:spcBef>
                <a:spcPts val="15"/>
              </a:spcBef>
              <a:buFont typeface="Arial"/>
              <a:buChar char="•"/>
              <a:tabLst>
                <a:tab pos="355600" algn="l"/>
                <a:tab pos="356235" algn="l"/>
              </a:tabLst>
            </a:pPr>
            <a:r>
              <a:rPr sz="1800" b="0" spc="-5" dirty="0">
                <a:solidFill>
                  <a:srgbClr val="375F92"/>
                </a:solidFill>
                <a:latin typeface="Calibri"/>
                <a:cs typeface="Calibri"/>
              </a:rPr>
              <a:t>Don’t</a:t>
            </a:r>
            <a:r>
              <a:rPr sz="1800" b="0" dirty="0">
                <a:solidFill>
                  <a:srgbClr val="375F92"/>
                </a:solidFill>
                <a:latin typeface="Calibri"/>
                <a:cs typeface="Calibri"/>
              </a:rPr>
              <a:t> </a:t>
            </a:r>
            <a:r>
              <a:rPr sz="1800" b="0" spc="-15" dirty="0">
                <a:solidFill>
                  <a:srgbClr val="375F92"/>
                </a:solidFill>
                <a:latin typeface="Calibri"/>
                <a:cs typeface="Calibri"/>
              </a:rPr>
              <a:t>have</a:t>
            </a:r>
            <a:r>
              <a:rPr sz="1800" b="0" spc="-10" dirty="0">
                <a:solidFill>
                  <a:srgbClr val="375F92"/>
                </a:solidFill>
                <a:latin typeface="Calibri"/>
                <a:cs typeface="Calibri"/>
              </a:rPr>
              <a:t> to </a:t>
            </a:r>
            <a:r>
              <a:rPr sz="1800" b="0" spc="-5" dirty="0">
                <a:solidFill>
                  <a:srgbClr val="375F92"/>
                </a:solidFill>
                <a:latin typeface="Calibri"/>
                <a:cs typeface="Calibri"/>
              </a:rPr>
              <a:t>solicit</a:t>
            </a:r>
            <a:r>
              <a:rPr sz="1800" b="0" spc="-10" dirty="0">
                <a:solidFill>
                  <a:srgbClr val="375F92"/>
                </a:solidFill>
                <a:latin typeface="Calibri"/>
                <a:cs typeface="Calibri"/>
              </a:rPr>
              <a:t> </a:t>
            </a:r>
            <a:r>
              <a:rPr sz="1800" b="0" spc="-5" dirty="0">
                <a:solidFill>
                  <a:srgbClr val="375F92"/>
                </a:solidFill>
                <a:latin typeface="Calibri"/>
                <a:cs typeface="Calibri"/>
              </a:rPr>
              <a:t>bids</a:t>
            </a:r>
            <a:r>
              <a:rPr sz="1800" b="0" spc="-10" dirty="0">
                <a:solidFill>
                  <a:srgbClr val="375F92"/>
                </a:solidFill>
                <a:latin typeface="Calibri"/>
                <a:cs typeface="Calibri"/>
              </a:rPr>
              <a:t> </a:t>
            </a:r>
            <a:r>
              <a:rPr sz="1800" b="0" spc="-15" dirty="0">
                <a:solidFill>
                  <a:srgbClr val="375F92"/>
                </a:solidFill>
                <a:latin typeface="Calibri"/>
                <a:cs typeface="Calibri"/>
              </a:rPr>
              <a:t>from</a:t>
            </a:r>
            <a:r>
              <a:rPr lang="en-US" sz="1800" dirty="0"/>
              <a:t> </a:t>
            </a:r>
            <a:r>
              <a:rPr sz="1800" b="0" spc="-15" dirty="0">
                <a:solidFill>
                  <a:srgbClr val="375F92"/>
                </a:solidFill>
                <a:latin typeface="Calibri"/>
                <a:cs typeface="Calibri"/>
              </a:rPr>
              <a:t>any</a:t>
            </a:r>
            <a:r>
              <a:rPr sz="1800" b="0" spc="-30" dirty="0">
                <a:solidFill>
                  <a:srgbClr val="375F92"/>
                </a:solidFill>
                <a:latin typeface="Calibri"/>
                <a:cs typeface="Calibri"/>
              </a:rPr>
              <a:t> </a:t>
            </a:r>
            <a:r>
              <a:rPr sz="1800" b="0" spc="-5" dirty="0">
                <a:solidFill>
                  <a:srgbClr val="375F92"/>
                </a:solidFill>
                <a:latin typeface="Calibri"/>
                <a:cs typeface="Calibri"/>
              </a:rPr>
              <a:t>vendor</a:t>
            </a:r>
            <a:endParaRPr sz="1800" dirty="0">
              <a:latin typeface="Calibri"/>
              <a:cs typeface="Calibri"/>
            </a:endParaRPr>
          </a:p>
          <a:p>
            <a:pPr marL="355600" marR="5080" indent="-343535">
              <a:lnSpc>
                <a:spcPts val="1730"/>
              </a:lnSpc>
              <a:spcBef>
                <a:spcPts val="415"/>
              </a:spcBef>
              <a:buFont typeface="Arial"/>
              <a:buChar char="•"/>
              <a:tabLst>
                <a:tab pos="355600" algn="l"/>
                <a:tab pos="356235" algn="l"/>
              </a:tabLst>
            </a:pPr>
            <a:r>
              <a:rPr sz="1800" b="0" u="sng" spc="-5" dirty="0">
                <a:solidFill>
                  <a:srgbClr val="375F92"/>
                </a:solidFill>
                <a:uFill>
                  <a:solidFill>
                    <a:srgbClr val="375F92"/>
                  </a:solidFill>
                </a:uFill>
                <a:latin typeface="Calibri"/>
                <a:cs typeface="Calibri"/>
              </a:rPr>
              <a:t>Cannot</a:t>
            </a:r>
            <a:r>
              <a:rPr sz="1800" b="0" u="sng" dirty="0">
                <a:solidFill>
                  <a:srgbClr val="375F92"/>
                </a:solidFill>
                <a:uFill>
                  <a:solidFill>
                    <a:srgbClr val="375F92"/>
                  </a:solidFill>
                </a:uFill>
                <a:latin typeface="Calibri"/>
                <a:cs typeface="Calibri"/>
              </a:rPr>
              <a:t> </a:t>
            </a:r>
            <a:r>
              <a:rPr sz="1800" b="0" u="sng" spc="-10" dirty="0">
                <a:solidFill>
                  <a:srgbClr val="375F92"/>
                </a:solidFill>
                <a:uFill>
                  <a:solidFill>
                    <a:srgbClr val="375F92"/>
                  </a:solidFill>
                </a:uFill>
                <a:latin typeface="Calibri"/>
                <a:cs typeface="Calibri"/>
              </a:rPr>
              <a:t>consider</a:t>
            </a:r>
            <a:r>
              <a:rPr sz="1800" b="0" u="sng" spc="5" dirty="0">
                <a:solidFill>
                  <a:srgbClr val="375F92"/>
                </a:solidFill>
                <a:uFill>
                  <a:solidFill>
                    <a:srgbClr val="375F92"/>
                  </a:solidFill>
                </a:uFill>
                <a:latin typeface="Calibri"/>
                <a:cs typeface="Calibri"/>
              </a:rPr>
              <a:t> </a:t>
            </a:r>
            <a:r>
              <a:rPr sz="1800" b="0" u="sng" spc="-5" dirty="0">
                <a:solidFill>
                  <a:srgbClr val="375F92"/>
                </a:solidFill>
                <a:uFill>
                  <a:solidFill>
                    <a:srgbClr val="375F92"/>
                  </a:solidFill>
                </a:uFill>
                <a:latin typeface="Calibri"/>
                <a:cs typeface="Calibri"/>
              </a:rPr>
              <a:t>non-cost </a:t>
            </a:r>
            <a:r>
              <a:rPr sz="1800" b="0" dirty="0">
                <a:solidFill>
                  <a:srgbClr val="375F92"/>
                </a:solidFill>
                <a:latin typeface="Calibri"/>
                <a:cs typeface="Calibri"/>
              </a:rPr>
              <a:t> </a:t>
            </a:r>
            <a:r>
              <a:rPr sz="1800" b="0" u="sng" spc="-15" dirty="0">
                <a:solidFill>
                  <a:srgbClr val="375F92"/>
                </a:solidFill>
                <a:uFill>
                  <a:solidFill>
                    <a:srgbClr val="375F92"/>
                  </a:solidFill>
                </a:uFill>
                <a:latin typeface="Calibri"/>
                <a:cs typeface="Calibri"/>
              </a:rPr>
              <a:t>factors </a:t>
            </a:r>
            <a:r>
              <a:rPr sz="1800" b="0" u="sng" spc="-5" dirty="0">
                <a:solidFill>
                  <a:srgbClr val="375F92"/>
                </a:solidFill>
                <a:uFill>
                  <a:solidFill>
                    <a:srgbClr val="375F92"/>
                  </a:solidFill>
                </a:uFill>
                <a:latin typeface="Calibri"/>
                <a:cs typeface="Calibri"/>
              </a:rPr>
              <a:t>during bid evaluation.</a:t>
            </a:r>
            <a:r>
              <a:rPr sz="1800" b="0" u="sng" dirty="0">
                <a:solidFill>
                  <a:srgbClr val="375F92"/>
                </a:solidFill>
                <a:uFill>
                  <a:solidFill>
                    <a:srgbClr val="375F92"/>
                  </a:solidFill>
                </a:uFill>
                <a:latin typeface="Calibri"/>
                <a:cs typeface="Calibri"/>
              </a:rPr>
              <a:t> If </a:t>
            </a:r>
            <a:r>
              <a:rPr sz="1800" b="0" spc="-395" dirty="0">
                <a:solidFill>
                  <a:srgbClr val="375F92"/>
                </a:solidFill>
                <a:latin typeface="Calibri"/>
                <a:cs typeface="Calibri"/>
              </a:rPr>
              <a:t> </a:t>
            </a:r>
            <a:r>
              <a:rPr sz="1800" b="0" u="sng" dirty="0">
                <a:solidFill>
                  <a:srgbClr val="375F92"/>
                </a:solidFill>
                <a:uFill>
                  <a:solidFill>
                    <a:srgbClr val="375F92"/>
                  </a:solidFill>
                </a:uFill>
                <a:latin typeface="Calibri"/>
                <a:cs typeface="Calibri"/>
              </a:rPr>
              <a:t>all RFP </a:t>
            </a:r>
            <a:r>
              <a:rPr sz="1800" b="0" u="sng" spc="-5" dirty="0">
                <a:solidFill>
                  <a:srgbClr val="375F92"/>
                </a:solidFill>
                <a:uFill>
                  <a:solidFill>
                    <a:srgbClr val="375F92"/>
                  </a:solidFill>
                </a:uFill>
                <a:latin typeface="Calibri"/>
                <a:cs typeface="Calibri"/>
              </a:rPr>
              <a:t>criteria </a:t>
            </a:r>
            <a:r>
              <a:rPr sz="1800" b="0" u="sng" spc="-15" dirty="0">
                <a:solidFill>
                  <a:srgbClr val="375F92"/>
                </a:solidFill>
                <a:uFill>
                  <a:solidFill>
                    <a:srgbClr val="375F92"/>
                  </a:solidFill>
                </a:uFill>
                <a:latin typeface="Calibri"/>
                <a:cs typeface="Calibri"/>
              </a:rPr>
              <a:t>have </a:t>
            </a:r>
            <a:r>
              <a:rPr sz="1800" b="0" u="sng" dirty="0">
                <a:solidFill>
                  <a:srgbClr val="375F92"/>
                </a:solidFill>
                <a:uFill>
                  <a:solidFill>
                    <a:srgbClr val="375F92"/>
                  </a:solidFill>
                </a:uFill>
                <a:latin typeface="Calibri"/>
                <a:cs typeface="Calibri"/>
              </a:rPr>
              <a:t>been </a:t>
            </a:r>
            <a:r>
              <a:rPr sz="1800" b="0" u="sng" spc="-5" dirty="0">
                <a:solidFill>
                  <a:srgbClr val="375F92"/>
                </a:solidFill>
                <a:uFill>
                  <a:solidFill>
                    <a:srgbClr val="375F92"/>
                  </a:solidFill>
                </a:uFill>
                <a:latin typeface="Calibri"/>
                <a:cs typeface="Calibri"/>
              </a:rPr>
              <a:t>met, </a:t>
            </a:r>
            <a:r>
              <a:rPr sz="1800" b="0" dirty="0">
                <a:solidFill>
                  <a:srgbClr val="375F92"/>
                </a:solidFill>
                <a:latin typeface="Calibri"/>
                <a:cs typeface="Calibri"/>
              </a:rPr>
              <a:t> </a:t>
            </a:r>
            <a:r>
              <a:rPr sz="1800" b="0" u="sng" spc="-5" dirty="0">
                <a:solidFill>
                  <a:srgbClr val="375F92"/>
                </a:solidFill>
                <a:uFill>
                  <a:solidFill>
                    <a:srgbClr val="375F92"/>
                  </a:solidFill>
                </a:uFill>
                <a:latin typeface="Calibri"/>
                <a:cs typeface="Calibri"/>
              </a:rPr>
              <a:t>must select</a:t>
            </a:r>
            <a:r>
              <a:rPr sz="1800" b="0" u="sng" dirty="0">
                <a:solidFill>
                  <a:srgbClr val="375F92"/>
                </a:solidFill>
                <a:uFill>
                  <a:solidFill>
                    <a:srgbClr val="375F92"/>
                  </a:solidFill>
                </a:uFill>
                <a:latin typeface="Calibri"/>
                <a:cs typeface="Calibri"/>
              </a:rPr>
              <a:t> </a:t>
            </a:r>
            <a:r>
              <a:rPr sz="1800" b="0" u="sng" spc="-10" dirty="0">
                <a:solidFill>
                  <a:srgbClr val="375F92"/>
                </a:solidFill>
                <a:uFill>
                  <a:solidFill>
                    <a:srgbClr val="375F92"/>
                  </a:solidFill>
                </a:uFill>
                <a:latin typeface="Calibri"/>
                <a:cs typeface="Calibri"/>
              </a:rPr>
              <a:t>lowest</a:t>
            </a:r>
            <a:r>
              <a:rPr sz="1800" b="0" u="sng" dirty="0">
                <a:solidFill>
                  <a:srgbClr val="375F92"/>
                </a:solidFill>
                <a:uFill>
                  <a:solidFill>
                    <a:srgbClr val="375F92"/>
                  </a:solidFill>
                </a:uFill>
                <a:latin typeface="Calibri"/>
                <a:cs typeface="Calibri"/>
              </a:rPr>
              <a:t> </a:t>
            </a:r>
            <a:r>
              <a:rPr sz="1800" b="0" u="sng" spc="-5" dirty="0">
                <a:solidFill>
                  <a:srgbClr val="375F92"/>
                </a:solidFill>
                <a:uFill>
                  <a:solidFill>
                    <a:srgbClr val="375F92"/>
                  </a:solidFill>
                </a:uFill>
                <a:latin typeface="Calibri"/>
                <a:cs typeface="Calibri"/>
              </a:rPr>
              <a:t>bid</a:t>
            </a:r>
            <a:endParaRPr sz="1800" dirty="0">
              <a:latin typeface="Calibri"/>
              <a:cs typeface="Calibri"/>
            </a:endParaRPr>
          </a:p>
        </p:txBody>
      </p:sp>
      <p:sp>
        <p:nvSpPr>
          <p:cNvPr id="5" name="object 5"/>
          <p:cNvSpPr/>
          <p:nvPr/>
        </p:nvSpPr>
        <p:spPr>
          <a:xfrm>
            <a:off x="4367046" y="1447800"/>
            <a:ext cx="0" cy="4191000"/>
          </a:xfrm>
          <a:custGeom>
            <a:avLst/>
            <a:gdLst/>
            <a:ahLst/>
            <a:cxnLst/>
            <a:rect l="l" t="t" r="r" b="b"/>
            <a:pathLst>
              <a:path h="4191000">
                <a:moveTo>
                  <a:pt x="0" y="0"/>
                </a:moveTo>
                <a:lnTo>
                  <a:pt x="0" y="4191000"/>
                </a:lnTo>
              </a:path>
            </a:pathLst>
          </a:custGeom>
          <a:ln w="22225">
            <a:solidFill>
              <a:srgbClr val="FF00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23</a:t>
            </a:fld>
            <a:endParaRP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1" y="930205"/>
            <a:ext cx="7391400" cy="1367041"/>
          </a:xfrm>
          <a:prstGeom prst="rect">
            <a:avLst/>
          </a:prstGeom>
        </p:spPr>
        <p:txBody>
          <a:bodyPr vert="horz" wrap="square" lIns="0" tIns="12700" rIns="0" bIns="0" rtlCol="0">
            <a:spAutoFit/>
          </a:bodyPr>
          <a:lstStyle/>
          <a:p>
            <a:pPr marR="5080" indent="12700" algn="ctr">
              <a:lnSpc>
                <a:spcPct val="100000"/>
              </a:lnSpc>
              <a:spcBef>
                <a:spcPts val="100"/>
              </a:spcBef>
            </a:pPr>
            <a:r>
              <a:rPr b="1" u="none" dirty="0">
                <a:solidFill>
                  <a:srgbClr val="006FC0"/>
                </a:solidFill>
                <a:latin typeface="Calibri"/>
                <a:cs typeface="Calibri"/>
              </a:rPr>
              <a:t>B</a:t>
            </a:r>
            <a:r>
              <a:rPr lang="en-US" b="1" u="none" dirty="0">
                <a:solidFill>
                  <a:srgbClr val="006FC0"/>
                </a:solidFill>
                <a:latin typeface="Calibri"/>
                <a:cs typeface="Calibri"/>
              </a:rPr>
              <a:t>idding Option </a:t>
            </a:r>
            <a:r>
              <a:rPr b="1" u="none" spc="-5" dirty="0">
                <a:solidFill>
                  <a:srgbClr val="006FC0"/>
                </a:solidFill>
                <a:latin typeface="Calibri"/>
                <a:cs typeface="Calibri"/>
              </a:rPr>
              <a:t>#1</a:t>
            </a:r>
            <a:r>
              <a:rPr lang="en-US" b="1" u="none" spc="-5" dirty="0">
                <a:solidFill>
                  <a:srgbClr val="006FC0"/>
                </a:solidFill>
                <a:latin typeface="Calibri"/>
                <a:cs typeface="Calibri"/>
              </a:rPr>
              <a:t>:</a:t>
            </a:r>
            <a:br>
              <a:rPr lang="en-US" b="1" spc="-5" dirty="0">
                <a:solidFill>
                  <a:srgbClr val="006FC0"/>
                </a:solidFill>
                <a:latin typeface="Calibri"/>
                <a:cs typeface="Calibri"/>
              </a:rPr>
            </a:br>
            <a:r>
              <a:rPr lang="en-US" b="1" u="none" spc="-5" dirty="0">
                <a:solidFill>
                  <a:srgbClr val="006FC0"/>
                </a:solidFill>
                <a:latin typeface="Calibri"/>
                <a:cs typeface="Calibri"/>
              </a:rPr>
              <a:t>P</a:t>
            </a:r>
            <a:r>
              <a:rPr lang="en-US" b="1" spc="-15" dirty="0">
                <a:solidFill>
                  <a:srgbClr val="006FC0"/>
                </a:solidFill>
                <a:latin typeface="Calibri"/>
                <a:cs typeface="Calibri"/>
              </a:rPr>
              <a:t>ost Form 470 with RFP</a:t>
            </a:r>
            <a:endParaRPr b="1" u="none" dirty="0">
              <a:solidFill>
                <a:srgbClr val="006FC0"/>
              </a:solidFill>
              <a:latin typeface="Calibri"/>
              <a:cs typeface="Calibri"/>
            </a:endParaRPr>
          </a:p>
        </p:txBody>
      </p:sp>
      <p:pic>
        <p:nvPicPr>
          <p:cNvPr id="3" name="object 3"/>
          <p:cNvPicPr/>
          <p:nvPr/>
        </p:nvPicPr>
        <p:blipFill>
          <a:blip r:embed="rId2" cstate="print"/>
          <a:stretch>
            <a:fillRect/>
          </a:stretch>
        </p:blipFill>
        <p:spPr>
          <a:xfrm>
            <a:off x="685800" y="3083051"/>
            <a:ext cx="2443458" cy="2362200"/>
          </a:xfrm>
          <a:prstGeom prst="rect">
            <a:avLst/>
          </a:prstGeom>
        </p:spPr>
      </p:pic>
      <p:sp>
        <p:nvSpPr>
          <p:cNvPr id="4" name="object 4"/>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24</a:t>
            </a:fld>
            <a:endParaRPr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382000" cy="1143000"/>
          </a:xfrm>
        </p:spPr>
        <p:txBody>
          <a:bodyPr>
            <a:normAutofit fontScale="90000"/>
          </a:bodyPr>
          <a:lstStyle/>
          <a:p>
            <a:pPr marL="0" marR="0" indent="0">
              <a:spcBef>
                <a:spcPts val="0"/>
              </a:spcBef>
              <a:spcAft>
                <a:spcPts val="0"/>
              </a:spcAft>
              <a:buNone/>
            </a:pPr>
            <a:r>
              <a:rPr lang="en-US" sz="4000" dirty="0">
                <a:solidFill>
                  <a:srgbClr val="FF0000"/>
                </a:solidFill>
                <a:effectLst/>
                <a:latin typeface="Calibri" panose="020F0502020204030204" pitchFamily="34" charset="0"/>
                <a:ea typeface="Calibri" panose="020F0502020204030204" pitchFamily="34" charset="0"/>
              </a:rPr>
              <a:t>Option 1)  </a:t>
            </a:r>
            <a:r>
              <a:rPr lang="en-US" sz="4000" dirty="0">
                <a:effectLst/>
                <a:latin typeface="Calibri" panose="020F0502020204030204" pitchFamily="34" charset="0"/>
                <a:ea typeface="Calibri" panose="020F0502020204030204" pitchFamily="34" charset="0"/>
              </a:rPr>
              <a:t>File a Form 470 </a:t>
            </a:r>
            <a:r>
              <a:rPr lang="en-US" sz="4000" u="sng" dirty="0">
                <a:effectLst/>
                <a:latin typeface="Calibri" panose="020F0502020204030204" pitchFamily="34" charset="0"/>
                <a:ea typeface="Calibri" panose="020F0502020204030204" pitchFamily="34" charset="0"/>
              </a:rPr>
              <a:t>and</a:t>
            </a:r>
            <a:r>
              <a:rPr lang="en-US" sz="4000" dirty="0">
                <a:effectLst/>
                <a:latin typeface="Calibri" panose="020F0502020204030204" pitchFamily="34" charset="0"/>
                <a:ea typeface="Calibri" panose="020F0502020204030204" pitchFamily="34" charset="0"/>
              </a:rPr>
              <a:t> issue an RFP</a:t>
            </a:r>
          </a:p>
        </p:txBody>
      </p:sp>
      <p:sp>
        <p:nvSpPr>
          <p:cNvPr id="3" name="Content Placeholder 2"/>
          <p:cNvSpPr>
            <a:spLocks noGrp="1"/>
          </p:cNvSpPr>
          <p:nvPr>
            <p:ph sz="half" idx="1"/>
          </p:nvPr>
        </p:nvSpPr>
        <p:spPr>
          <a:xfrm>
            <a:off x="457200" y="1106487"/>
            <a:ext cx="8153400" cy="5294313"/>
          </a:xfrm>
        </p:spPr>
        <p:txBody>
          <a:bodyPr>
            <a:normAutofit fontScale="92500" lnSpcReduction="10000"/>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rPr>
              <a:t>RFP must be uploaded with the Form 470 as the form is being created, </a:t>
            </a:r>
            <a:r>
              <a:rPr lang="en-US" sz="1800" i="1" dirty="0">
                <a:effectLst/>
                <a:latin typeface="Calibri" panose="020F0502020204030204" pitchFamily="34" charset="0"/>
                <a:ea typeface="Calibri" panose="020F0502020204030204" pitchFamily="34" charset="0"/>
              </a:rPr>
              <a:t>and</a:t>
            </a:r>
            <a:r>
              <a:rPr lang="en-US" sz="1800" dirty="0">
                <a:effectLst/>
                <a:latin typeface="Calibri" panose="020F0502020204030204" pitchFamily="34" charset="0"/>
                <a:ea typeface="Calibri" panose="020F0502020204030204" pitchFamily="34" charset="0"/>
              </a:rPr>
              <a:t> the procurement must be advertised in at least 2 local newspapers of general circulation once a week for 3 consecutive weeks</a:t>
            </a:r>
          </a:p>
          <a:p>
            <a:pPr marL="400050" lvl="1">
              <a:lnSpc>
                <a:spcPct val="110000"/>
              </a:lnSpc>
              <a:spcBef>
                <a:spcPts val="0"/>
              </a:spcBef>
            </a:pPr>
            <a:r>
              <a:rPr lang="en-US" sz="1600" dirty="0">
                <a:solidFill>
                  <a:srgbClr val="FF0000"/>
                </a:solidFill>
                <a:latin typeface="Calibri" panose="020F0502020204030204" pitchFamily="34" charset="0"/>
                <a:ea typeface="Calibri" panose="020F0502020204030204" pitchFamily="34" charset="0"/>
              </a:rPr>
              <a:t>Advertising must be </a:t>
            </a:r>
            <a:r>
              <a:rPr lang="en-US" sz="1600" dirty="0">
                <a:solidFill>
                  <a:srgbClr val="FF0000"/>
                </a:solidFill>
                <a:effectLst/>
                <a:latin typeface="Calibri" panose="020F0502020204030204" pitchFamily="34" charset="0"/>
                <a:ea typeface="Calibri" panose="020F0502020204030204" pitchFamily="34" charset="0"/>
              </a:rPr>
              <a:t>done concurrently with the Form 470 bidding period</a:t>
            </a:r>
          </a:p>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rPr>
              <a:t>On the 29</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day after the Form 470 was posted (or later), schools </a:t>
            </a:r>
            <a:r>
              <a:rPr lang="en-US" sz="1800" u="sng" dirty="0">
                <a:effectLst/>
                <a:latin typeface="Calibri" panose="020F0502020204030204" pitchFamily="34" charset="0"/>
                <a:ea typeface="Calibri" panose="020F0502020204030204" pitchFamily="34" charset="0"/>
              </a:rPr>
              <a:t>must select the lowest price bid</a:t>
            </a:r>
            <a:r>
              <a:rPr lang="en-US" sz="1800" dirty="0">
                <a:effectLst/>
                <a:latin typeface="Calibri" panose="020F0502020204030204" pitchFamily="34" charset="0"/>
                <a:ea typeface="Calibri" panose="020F0502020204030204" pitchFamily="34" charset="0"/>
              </a:rPr>
              <a:t> among all qualified proposals (those that met the minimum bid requirements outlined in the RFP)</a:t>
            </a:r>
          </a:p>
          <a:p>
            <a:pPr marL="400050" lvl="1">
              <a:lnSpc>
                <a:spcPct val="110000"/>
              </a:lnSpc>
              <a:spcBef>
                <a:spcPts val="0"/>
              </a:spcBef>
            </a:pPr>
            <a:r>
              <a:rPr lang="en-US" sz="1600" dirty="0">
                <a:solidFill>
                  <a:srgbClr val="FF0000"/>
                </a:solidFill>
                <a:effectLst/>
                <a:latin typeface="Calibri" panose="020F0502020204030204" pitchFamily="34" charset="0"/>
                <a:ea typeface="Calibri" panose="020F0502020204030204" pitchFamily="34" charset="0"/>
              </a:rPr>
              <a:t>Under state law, schools are generally not permitted to consider other bid evaluation criteria besides price</a:t>
            </a:r>
          </a:p>
          <a:p>
            <a:pPr marL="0">
              <a:lnSpc>
                <a:spcPct val="110000"/>
              </a:lnSpc>
              <a:spcBef>
                <a:spcPts val="0"/>
              </a:spcBef>
            </a:pPr>
            <a:r>
              <a:rPr lang="en-US" sz="1800" dirty="0">
                <a:effectLst/>
                <a:latin typeface="Calibri" panose="020F0502020204030204" pitchFamily="34" charset="0"/>
                <a:ea typeface="Calibri" panose="020F0502020204030204" pitchFamily="34" charset="0"/>
              </a:rPr>
              <a:t>Schools will </a:t>
            </a:r>
            <a:r>
              <a:rPr lang="en-US" sz="1800" dirty="0">
                <a:latin typeface="Calibri" panose="020F0502020204030204" pitchFamily="34" charset="0"/>
                <a:ea typeface="Calibri" panose="020F0502020204030204" pitchFamily="34" charset="0"/>
              </a:rPr>
              <a:t>then contact </a:t>
            </a:r>
            <a:r>
              <a:rPr lang="en-US" sz="1800" dirty="0">
                <a:effectLst/>
                <a:latin typeface="Calibri" panose="020F0502020204030204" pitchFamily="34" charset="0"/>
                <a:ea typeface="Calibri" panose="020F0502020204030204" pitchFamily="34" charset="0"/>
              </a:rPr>
              <a:t>the winning vendor to obtain a contract document (or final quote with exact quantities) for the District to sign</a:t>
            </a:r>
          </a:p>
          <a:p>
            <a:pPr marL="0">
              <a:spcBef>
                <a:spcPts val="0"/>
              </a:spcBef>
            </a:pPr>
            <a:endParaRPr lang="en-US" sz="1800" dirty="0">
              <a:effectLst/>
              <a:latin typeface="Calibri" panose="020F0502020204030204" pitchFamily="34" charset="0"/>
              <a:ea typeface="Calibri" panose="020F0502020204030204" pitchFamily="34" charset="0"/>
            </a:endParaRPr>
          </a:p>
          <a:p>
            <a:pPr marL="0" indent="0">
              <a:spcBef>
                <a:spcPts val="0"/>
              </a:spcBef>
              <a:buNone/>
            </a:pPr>
            <a:r>
              <a:rPr lang="en-US" sz="1500" i="1" dirty="0">
                <a:effectLst/>
                <a:latin typeface="Calibri" panose="020F0502020204030204" pitchFamily="34" charset="0"/>
                <a:ea typeface="Calibri" panose="020F0502020204030204" pitchFamily="34" charset="0"/>
              </a:rPr>
              <a:t>(C2 Equipment/services costing between $11,800 - $22,500:  If no RFP is issued, schools must request written or telephonic price quotations from at least three bidders, in addition the Form 470 bidding process)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b="1" i="1" dirty="0">
                <a:effectLst/>
                <a:latin typeface="Calibri" panose="020F0502020204030204" pitchFamily="34" charset="0"/>
                <a:ea typeface="Calibri" panose="020F0502020204030204" pitchFamily="34" charset="0"/>
              </a:rPr>
              <a:t>Best Practice</a:t>
            </a:r>
            <a:r>
              <a:rPr lang="en-US" sz="1800" b="1" dirty="0">
                <a:effectLst/>
                <a:latin typeface="Calibri" panose="020F0502020204030204" pitchFamily="34" charset="0"/>
                <a:ea typeface="Calibri" panose="020F0502020204030204" pitchFamily="34" charset="0"/>
              </a:rPr>
              <a:t> </a:t>
            </a:r>
            <a:r>
              <a:rPr lang="en-US" sz="1800" b="1" i="1" dirty="0">
                <a:effectLst/>
                <a:latin typeface="Calibri" panose="020F0502020204030204" pitchFamily="34" charset="0"/>
                <a:ea typeface="Calibri" panose="020F0502020204030204" pitchFamily="34" charset="0"/>
              </a:rPr>
              <a:t>Timeline</a:t>
            </a:r>
            <a:r>
              <a:rPr lang="en-US" sz="1800" i="1" dirty="0">
                <a:effectLst/>
                <a:latin typeface="Calibri" panose="020F0502020204030204" pitchFamily="34" charset="0"/>
                <a:ea typeface="Calibri" panose="020F0502020204030204" pitchFamily="34" charset="0"/>
              </a:rPr>
              <a:t>:  Post 470/File RFP by Thanksgiving, conduct your bid evaluation in early January, have your board approve the contract at their January or February board meeting(s), and file the Form 471 in early March.</a:t>
            </a:r>
          </a:p>
          <a:p>
            <a:pPr marL="0" marR="0" indent="0">
              <a:spcBef>
                <a:spcPts val="0"/>
              </a:spcBef>
              <a:spcAft>
                <a:spcPts val="0"/>
              </a:spcAft>
              <a:buNone/>
            </a:pPr>
            <a:endParaRPr lang="en-US" sz="1800" i="1" dirty="0">
              <a:solidFill>
                <a:srgbClr val="C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i="1" dirty="0">
                <a:solidFill>
                  <a:srgbClr val="C00000"/>
                </a:solidFill>
                <a:effectLst/>
                <a:latin typeface="Calibri" panose="020F0502020204030204" pitchFamily="34" charset="0"/>
                <a:ea typeface="Calibri" panose="020F0502020204030204" pitchFamily="34" charset="0"/>
              </a:rPr>
              <a:t>Helpful Guide:  </a:t>
            </a:r>
            <a:r>
              <a:rPr lang="en-US" sz="1800" i="1" dirty="0">
                <a:solidFill>
                  <a:srgbClr val="C00000"/>
                </a:solidFill>
                <a:effectLst/>
                <a:latin typeface="Calibri" panose="020F0502020204030204" pitchFamily="34" charset="0"/>
                <a:ea typeface="Calibri" panose="020F0502020204030204" pitchFamily="34" charset="0"/>
                <a:hlinkClick r:id="rId2"/>
              </a:rPr>
              <a:t>http://e-ratepa.org/wp-content/uploads/2014/03/8-5-RFP-Form-470-Narrative-Guide-FY-2023-PA-NEW.pdf</a:t>
            </a:r>
            <a:r>
              <a:rPr lang="en-US" sz="1800" i="1" dirty="0">
                <a:solidFill>
                  <a:srgbClr val="C00000"/>
                </a:solidFill>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2"/>
          </p:nvPr>
        </p:nvSpPr>
        <p:spPr/>
        <p:txBody>
          <a:bodyPr/>
          <a:lstStyle/>
          <a:p>
            <a:pPr>
              <a:defRPr/>
            </a:pPr>
            <a:fld id="{CC2D7BC9-E8D1-42FF-A9B1-67BA535C0513}" type="slidenum">
              <a:rPr lang="en-US" smtClean="0"/>
              <a:pPr>
                <a:defRPr/>
              </a:pPr>
              <a:t>25</a:t>
            </a:fld>
            <a:endParaRPr lang="en-US"/>
          </a:p>
        </p:txBody>
      </p:sp>
    </p:spTree>
    <p:extLst>
      <p:ext uri="{BB962C8B-B14F-4D97-AF65-F5344CB8AC3E}">
        <p14:creationId xmlns:p14="http://schemas.microsoft.com/office/powerpoint/2010/main" val="4191209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A00D-10D9-4A7B-B853-474750F26E77}"/>
              </a:ext>
            </a:extLst>
          </p:cNvPr>
          <p:cNvSpPr>
            <a:spLocks noGrp="1"/>
          </p:cNvSpPr>
          <p:nvPr>
            <p:ph type="title"/>
          </p:nvPr>
        </p:nvSpPr>
        <p:spPr/>
        <p:txBody>
          <a:bodyPr/>
          <a:lstStyle/>
          <a:p>
            <a:r>
              <a:rPr lang="en-US" dirty="0"/>
              <a:t>Hints When Constructing Form 470</a:t>
            </a:r>
          </a:p>
        </p:txBody>
      </p:sp>
      <p:sp>
        <p:nvSpPr>
          <p:cNvPr id="3" name="Content Placeholder 2">
            <a:extLst>
              <a:ext uri="{FF2B5EF4-FFF2-40B4-BE49-F238E27FC236}">
                <a16:creationId xmlns:a16="http://schemas.microsoft.com/office/drawing/2014/main" id="{924D41E4-27B8-452E-80F3-A8743C13F3A9}"/>
              </a:ext>
            </a:extLst>
          </p:cNvPr>
          <p:cNvSpPr>
            <a:spLocks noGrp="1"/>
          </p:cNvSpPr>
          <p:nvPr>
            <p:ph idx="1"/>
          </p:nvPr>
        </p:nvSpPr>
        <p:spPr/>
        <p:txBody>
          <a:bodyPr>
            <a:normAutofit/>
          </a:bodyPr>
          <a:lstStyle/>
          <a:p>
            <a:r>
              <a:rPr lang="en-US" sz="1800" dirty="0"/>
              <a:t>Always list bid due date/time</a:t>
            </a:r>
          </a:p>
          <a:p>
            <a:pPr lvl="1"/>
            <a:r>
              <a:rPr lang="en-US" sz="1600" dirty="0"/>
              <a:t>“Bids are due on X date/time to Y person. We reserve the right to accept late-submitted proposals.”</a:t>
            </a:r>
          </a:p>
          <a:p>
            <a:r>
              <a:rPr lang="en-US" sz="1800" dirty="0"/>
              <a:t>List all possible disqualification factors (Y/N format)</a:t>
            </a:r>
          </a:p>
          <a:p>
            <a:r>
              <a:rPr lang="en-US" sz="1800" dirty="0"/>
              <a:t>List interoperability and compatibility requirements</a:t>
            </a:r>
          </a:p>
          <a:p>
            <a:pPr lvl="1"/>
            <a:r>
              <a:rPr lang="en-US" sz="1600" dirty="0"/>
              <a:t>“Must be interoperable with the school’s existing XYZ equipment”</a:t>
            </a:r>
          </a:p>
          <a:p>
            <a:r>
              <a:rPr lang="en-US" sz="1800" dirty="0"/>
              <a:t>Consider pre-bid walk through for cabling projects</a:t>
            </a:r>
          </a:p>
          <a:p>
            <a:r>
              <a:rPr lang="en-US" sz="1800" dirty="0"/>
              <a:t>It’s ok to forward your posted 470 to potential vendors to encourage bidding</a:t>
            </a:r>
          </a:p>
          <a:p>
            <a:r>
              <a:rPr lang="en-US" sz="1800" dirty="0"/>
              <a:t>Although RFPs aren’t required, even a 1-page document describing your project and disqualification criteria is a good idea	</a:t>
            </a:r>
          </a:p>
          <a:p>
            <a:pPr lvl="1"/>
            <a:r>
              <a:rPr lang="en-US" sz="1600" dirty="0"/>
              <a:t>That way the system permits future amendments/documents to be uploaded with the existing 470</a:t>
            </a:r>
          </a:p>
          <a:p>
            <a:endParaRPr lang="en-US" dirty="0"/>
          </a:p>
        </p:txBody>
      </p:sp>
      <p:sp>
        <p:nvSpPr>
          <p:cNvPr id="4" name="Slide Number Placeholder 3">
            <a:extLst>
              <a:ext uri="{FF2B5EF4-FFF2-40B4-BE49-F238E27FC236}">
                <a16:creationId xmlns:a16="http://schemas.microsoft.com/office/drawing/2014/main" id="{0CBFAF73-C026-4B5E-B2D5-C0F9FB46D67B}"/>
              </a:ext>
            </a:extLst>
          </p:cNvPr>
          <p:cNvSpPr>
            <a:spLocks noGrp="1"/>
          </p:cNvSpPr>
          <p:nvPr>
            <p:ph type="sldNum" sz="quarter" idx="12"/>
          </p:nvPr>
        </p:nvSpPr>
        <p:spPr/>
        <p:txBody>
          <a:bodyPr/>
          <a:lstStyle/>
          <a:p>
            <a:pPr>
              <a:defRPr/>
            </a:pPr>
            <a:fld id="{CC2D7BC9-E8D1-42FF-A9B1-67BA535C0513}" type="slidenum">
              <a:rPr lang="en-US" smtClean="0"/>
              <a:pPr>
                <a:defRPr/>
              </a:pPr>
              <a:t>26</a:t>
            </a:fld>
            <a:endParaRPr lang="en-US"/>
          </a:p>
        </p:txBody>
      </p:sp>
    </p:spTree>
    <p:extLst>
      <p:ext uri="{BB962C8B-B14F-4D97-AF65-F5344CB8AC3E}">
        <p14:creationId xmlns:p14="http://schemas.microsoft.com/office/powerpoint/2010/main" val="3663752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2F7B81-7344-4EA5-AD6B-1E4C4E7B17A0}"/>
              </a:ext>
            </a:extLst>
          </p:cNvPr>
          <p:cNvPicPr>
            <a:picLocks noChangeAspect="1"/>
          </p:cNvPicPr>
          <p:nvPr/>
        </p:nvPicPr>
        <p:blipFill>
          <a:blip r:embed="rId3"/>
          <a:stretch>
            <a:fillRect/>
          </a:stretch>
        </p:blipFill>
        <p:spPr>
          <a:xfrm>
            <a:off x="457200" y="1447800"/>
            <a:ext cx="7535956" cy="1937410"/>
          </a:xfrm>
          <a:prstGeom prst="rect">
            <a:avLst/>
          </a:prstGeom>
        </p:spPr>
      </p:pic>
      <p:sp>
        <p:nvSpPr>
          <p:cNvPr id="5" name="Title 4"/>
          <p:cNvSpPr>
            <a:spLocks noGrp="1"/>
          </p:cNvSpPr>
          <p:nvPr>
            <p:ph type="title"/>
          </p:nvPr>
        </p:nvSpPr>
        <p:spPr/>
        <p:txBody>
          <a:bodyPr>
            <a:normAutofit/>
          </a:bodyPr>
          <a:lstStyle/>
          <a:p>
            <a:pPr>
              <a:defRPr/>
            </a:pPr>
            <a:r>
              <a:rPr lang="en-US" dirty="0"/>
              <a:t>470 – File Inside Your EPC Portal</a:t>
            </a:r>
          </a:p>
        </p:txBody>
      </p:sp>
      <p:sp>
        <p:nvSpPr>
          <p:cNvPr id="2" name="Slide Number Placeholder 1"/>
          <p:cNvSpPr>
            <a:spLocks noGrp="1"/>
          </p:cNvSpPr>
          <p:nvPr>
            <p:ph type="sldNum" sz="quarter" idx="12"/>
          </p:nvPr>
        </p:nvSpPr>
        <p:spPr/>
        <p:txBody>
          <a:bodyPr/>
          <a:lstStyle/>
          <a:p>
            <a:pPr>
              <a:defRPr/>
            </a:pPr>
            <a:fld id="{CC2D7BC9-E8D1-42FF-A9B1-67BA535C0513}" type="slidenum">
              <a:rPr lang="en-US" smtClean="0"/>
              <a:pPr>
                <a:defRPr/>
              </a:pPr>
              <a:t>27</a:t>
            </a:fld>
            <a:endParaRPr lang="en-US"/>
          </a:p>
        </p:txBody>
      </p:sp>
      <p:sp>
        <p:nvSpPr>
          <p:cNvPr id="16" name="Rounded Rectangle 15"/>
          <p:cNvSpPr/>
          <p:nvPr/>
        </p:nvSpPr>
        <p:spPr>
          <a:xfrm>
            <a:off x="5486400" y="2128013"/>
            <a:ext cx="909782"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p:cNvCxnSpPr>
          <p:nvPr/>
        </p:nvCxnSpPr>
        <p:spPr>
          <a:xfrm>
            <a:off x="4953000" y="1175616"/>
            <a:ext cx="609600" cy="8817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4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194722-541A-4DCF-A71C-871E85F11BB3}"/>
              </a:ext>
            </a:extLst>
          </p:cNvPr>
          <p:cNvPicPr>
            <a:picLocks noChangeAspect="1"/>
          </p:cNvPicPr>
          <p:nvPr/>
        </p:nvPicPr>
        <p:blipFill>
          <a:blip r:embed="rId2"/>
          <a:stretch>
            <a:fillRect/>
          </a:stretch>
        </p:blipFill>
        <p:spPr>
          <a:xfrm>
            <a:off x="457200" y="1313846"/>
            <a:ext cx="8001000" cy="4123166"/>
          </a:xfrm>
          <a:prstGeom prst="rect">
            <a:avLst/>
          </a:prstGeom>
          <a:ln>
            <a:solidFill>
              <a:schemeClr val="tx1"/>
            </a:solidFill>
          </a:ln>
        </p:spPr>
      </p:pic>
      <p:sp>
        <p:nvSpPr>
          <p:cNvPr id="8" name="Title 7">
            <a:extLst>
              <a:ext uri="{FF2B5EF4-FFF2-40B4-BE49-F238E27FC236}">
                <a16:creationId xmlns:a16="http://schemas.microsoft.com/office/drawing/2014/main" id="{63B56D57-0AEB-43E9-AFC6-DE2B792DA576}"/>
              </a:ext>
            </a:extLst>
          </p:cNvPr>
          <p:cNvSpPr>
            <a:spLocks noGrp="1"/>
          </p:cNvSpPr>
          <p:nvPr>
            <p:ph type="title"/>
          </p:nvPr>
        </p:nvSpPr>
        <p:spPr>
          <a:xfrm>
            <a:off x="457200" y="228600"/>
            <a:ext cx="8229600" cy="1143000"/>
          </a:xfrm>
        </p:spPr>
        <p:txBody>
          <a:bodyPr/>
          <a:lstStyle/>
          <a:p>
            <a:r>
              <a:rPr lang="en-US" dirty="0"/>
              <a:t>Give it a Nickname</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28</a:t>
            </a:fld>
            <a:endParaRPr lang="en-US"/>
          </a:p>
        </p:txBody>
      </p:sp>
      <p:cxnSp>
        <p:nvCxnSpPr>
          <p:cNvPr id="4" name="Straight Arrow Connector 3"/>
          <p:cNvCxnSpPr>
            <a:cxnSpLocks/>
          </p:cNvCxnSpPr>
          <p:nvPr/>
        </p:nvCxnSpPr>
        <p:spPr>
          <a:xfrm flipH="1" flipV="1">
            <a:off x="1676400" y="4724400"/>
            <a:ext cx="609600" cy="71261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98518" y="5544154"/>
            <a:ext cx="4097482" cy="646331"/>
          </a:xfrm>
          <a:prstGeom prst="rect">
            <a:avLst/>
          </a:prstGeom>
          <a:noFill/>
          <a:ln>
            <a:noFill/>
          </a:ln>
        </p:spPr>
        <p:txBody>
          <a:bodyPr wrap="square" rtlCol="0">
            <a:spAutoFit/>
          </a:bodyPr>
          <a:lstStyle/>
          <a:p>
            <a:pPr algn="ctr"/>
            <a:r>
              <a:rPr lang="en-US" dirty="0">
                <a:solidFill>
                  <a:srgbClr val="FF0000"/>
                </a:solidFill>
              </a:rPr>
              <a:t>Use a well-described nickname for easier identification in EPC.</a:t>
            </a:r>
          </a:p>
        </p:txBody>
      </p:sp>
      <p:sp>
        <p:nvSpPr>
          <p:cNvPr id="11" name="Rectangle: Rounded Corners 10">
            <a:extLst>
              <a:ext uri="{FF2B5EF4-FFF2-40B4-BE49-F238E27FC236}">
                <a16:creationId xmlns:a16="http://schemas.microsoft.com/office/drawing/2014/main" id="{489BB8AF-1B9D-4BA4-9B3A-4A7528F437F8}"/>
              </a:ext>
            </a:extLst>
          </p:cNvPr>
          <p:cNvSpPr/>
          <p:nvPr/>
        </p:nvSpPr>
        <p:spPr>
          <a:xfrm>
            <a:off x="7162800" y="4953000"/>
            <a:ext cx="1295400" cy="484012"/>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82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BADE38-186D-47A7-9F74-200E9B37219D}"/>
              </a:ext>
            </a:extLst>
          </p:cNvPr>
          <p:cNvPicPr>
            <a:picLocks noChangeAspect="1"/>
          </p:cNvPicPr>
          <p:nvPr/>
        </p:nvPicPr>
        <p:blipFill>
          <a:blip r:embed="rId2"/>
          <a:stretch>
            <a:fillRect/>
          </a:stretch>
        </p:blipFill>
        <p:spPr>
          <a:xfrm>
            <a:off x="422564" y="1424048"/>
            <a:ext cx="8065133" cy="3147952"/>
          </a:xfrm>
          <a:prstGeom prst="rect">
            <a:avLst/>
          </a:prstGeom>
          <a:ln>
            <a:solidFill>
              <a:schemeClr val="tx1"/>
            </a:solidFill>
          </a:ln>
        </p:spPr>
      </p:pic>
      <p:sp>
        <p:nvSpPr>
          <p:cNvPr id="11" name="Title 10">
            <a:extLst>
              <a:ext uri="{FF2B5EF4-FFF2-40B4-BE49-F238E27FC236}">
                <a16:creationId xmlns:a16="http://schemas.microsoft.com/office/drawing/2014/main" id="{86E45CF9-147C-430C-AF3B-7DAA1E56D275}"/>
              </a:ext>
            </a:extLst>
          </p:cNvPr>
          <p:cNvSpPr>
            <a:spLocks noGrp="1"/>
          </p:cNvSpPr>
          <p:nvPr>
            <p:ph type="title"/>
          </p:nvPr>
        </p:nvSpPr>
        <p:spPr/>
        <p:txBody>
          <a:bodyPr>
            <a:normAutofit/>
          </a:bodyPr>
          <a:lstStyle/>
          <a:p>
            <a:pPr>
              <a:lnSpc>
                <a:spcPts val="3800"/>
              </a:lnSpc>
            </a:pPr>
            <a:r>
              <a:rPr lang="en-US" dirty="0"/>
              <a:t>Basic Information – Can’t Change in Form</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29</a:t>
            </a:fld>
            <a:endParaRPr lang="en-US"/>
          </a:p>
        </p:txBody>
      </p:sp>
      <p:cxnSp>
        <p:nvCxnSpPr>
          <p:cNvPr id="4" name="Straight Arrow Connector 3"/>
          <p:cNvCxnSpPr>
            <a:cxnSpLocks/>
          </p:cNvCxnSpPr>
          <p:nvPr/>
        </p:nvCxnSpPr>
        <p:spPr>
          <a:xfrm flipH="1" flipV="1">
            <a:off x="2226485" y="2055069"/>
            <a:ext cx="348207" cy="19978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62201" y="2209800"/>
            <a:ext cx="3124200" cy="1169551"/>
          </a:xfrm>
          <a:prstGeom prst="rect">
            <a:avLst/>
          </a:prstGeom>
          <a:solidFill>
            <a:schemeClr val="bg1"/>
          </a:solidFill>
        </p:spPr>
        <p:txBody>
          <a:bodyPr wrap="square" rtlCol="0">
            <a:spAutoFit/>
          </a:bodyPr>
          <a:lstStyle/>
          <a:p>
            <a:r>
              <a:rPr lang="en-US" sz="1400" dirty="0">
                <a:solidFill>
                  <a:srgbClr val="FF0000"/>
                </a:solidFill>
              </a:rPr>
              <a:t># of Eligible Entities is pre-populated from the EPC Profile.  It is the total # of entities in the district, not necessarily the # of entities seeking service on this 470.</a:t>
            </a:r>
          </a:p>
        </p:txBody>
      </p:sp>
      <p:sp>
        <p:nvSpPr>
          <p:cNvPr id="25" name="Rectangle: Rounded Corners 24">
            <a:extLst>
              <a:ext uri="{FF2B5EF4-FFF2-40B4-BE49-F238E27FC236}">
                <a16:creationId xmlns:a16="http://schemas.microsoft.com/office/drawing/2014/main" id="{D7757A04-AA0E-42B5-A736-780C8766DCE8}"/>
              </a:ext>
            </a:extLst>
          </p:cNvPr>
          <p:cNvSpPr/>
          <p:nvPr/>
        </p:nvSpPr>
        <p:spPr>
          <a:xfrm>
            <a:off x="457719" y="1939684"/>
            <a:ext cx="1673515" cy="270116"/>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060CC58-A60C-4A35-A92D-F7267E1C6C05}"/>
              </a:ext>
            </a:extLst>
          </p:cNvPr>
          <p:cNvSpPr/>
          <p:nvPr/>
        </p:nvSpPr>
        <p:spPr>
          <a:xfrm>
            <a:off x="7192297" y="4090297"/>
            <a:ext cx="1295400" cy="484012"/>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6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 Connections</a:t>
            </a:r>
          </a:p>
        </p:txBody>
      </p:sp>
      <p:sp>
        <p:nvSpPr>
          <p:cNvPr id="5" name="Content Placeholder 4"/>
          <p:cNvSpPr>
            <a:spLocks noGrp="1"/>
          </p:cNvSpPr>
          <p:nvPr>
            <p:ph sz="half" idx="1"/>
          </p:nvPr>
        </p:nvSpPr>
        <p:spPr>
          <a:xfrm>
            <a:off x="409114" y="1190901"/>
            <a:ext cx="4114800" cy="4983159"/>
          </a:xfrm>
        </p:spPr>
        <p:txBody>
          <a:bodyPr>
            <a:normAutofit/>
          </a:bodyPr>
          <a:lstStyle/>
          <a:p>
            <a:r>
              <a:rPr lang="en-US" sz="1600" dirty="0"/>
              <a:t>Wireless Access Points/Controllers</a:t>
            </a:r>
          </a:p>
          <a:p>
            <a:r>
              <a:rPr lang="en-US" sz="1600" dirty="0"/>
              <a:t>Network Routers &amp; Switches</a:t>
            </a:r>
          </a:p>
          <a:p>
            <a:r>
              <a:rPr lang="en-US" sz="1600" dirty="0"/>
              <a:t>In-Building Structured Cabling</a:t>
            </a:r>
          </a:p>
          <a:p>
            <a:r>
              <a:rPr lang="en-US" sz="1600" dirty="0"/>
              <a:t>Caching Servers </a:t>
            </a:r>
          </a:p>
          <a:p>
            <a:pPr lvl="1"/>
            <a:r>
              <a:rPr lang="en-US" sz="1400" dirty="0"/>
              <a:t>Only eligible servers</a:t>
            </a:r>
          </a:p>
          <a:p>
            <a:r>
              <a:rPr lang="en-US" sz="1600" dirty="0"/>
              <a:t>Firewalls (appliances only)</a:t>
            </a:r>
          </a:p>
          <a:p>
            <a:pPr lvl="1"/>
            <a:r>
              <a:rPr lang="en-US" sz="1400" dirty="0"/>
              <a:t>No ancillary modules/functions are eligible, like anti-spam, anti-virus, etc.</a:t>
            </a:r>
          </a:p>
          <a:p>
            <a:pPr lvl="1"/>
            <a:r>
              <a:rPr lang="en-US" sz="1400" dirty="0"/>
              <a:t>No ‘redundant’ or high availability firewalls</a:t>
            </a:r>
          </a:p>
          <a:p>
            <a:r>
              <a:rPr lang="en-US" sz="1600" dirty="0"/>
              <a:t>Racks and UPSs</a:t>
            </a:r>
          </a:p>
          <a:p>
            <a:pPr lvl="1"/>
            <a:r>
              <a:rPr lang="en-US" sz="1400" dirty="0"/>
              <a:t>That support eligible equipment only</a:t>
            </a:r>
          </a:p>
          <a:p>
            <a:pPr lvl="1"/>
            <a:r>
              <a:rPr lang="en-US" sz="1400" dirty="0"/>
              <a:t>Network cards aren’t eligible</a:t>
            </a:r>
          </a:p>
          <a:p>
            <a:r>
              <a:rPr lang="en-US" sz="1600" dirty="0"/>
              <a:t>Equipment licenses</a:t>
            </a:r>
          </a:p>
          <a:p>
            <a:pPr lvl="1"/>
            <a:r>
              <a:rPr lang="en-US" sz="1400" dirty="0"/>
              <a:t>Multi-year licenses can be requested in first year</a:t>
            </a:r>
          </a:p>
          <a:p>
            <a:r>
              <a:rPr lang="en-US" sz="1600" dirty="0"/>
              <a:t>Cloud-based functionality of this equipment</a:t>
            </a:r>
          </a:p>
          <a:p>
            <a:pPr lvl="1"/>
            <a:endParaRPr lang="en-US" sz="1400" dirty="0"/>
          </a:p>
          <a:p>
            <a:endParaRPr lang="en-US" sz="2000" dirty="0"/>
          </a:p>
        </p:txBody>
      </p:sp>
      <p:sp>
        <p:nvSpPr>
          <p:cNvPr id="6" name="Content Placeholder 5"/>
          <p:cNvSpPr>
            <a:spLocks noGrp="1"/>
          </p:cNvSpPr>
          <p:nvPr>
            <p:ph sz="half" idx="2"/>
          </p:nvPr>
        </p:nvSpPr>
        <p:spPr>
          <a:xfrm>
            <a:off x="4648200" y="1190901"/>
            <a:ext cx="4191000" cy="4525963"/>
          </a:xfrm>
        </p:spPr>
        <p:txBody>
          <a:bodyPr>
            <a:noAutofit/>
          </a:bodyPr>
          <a:lstStyle/>
          <a:p>
            <a:r>
              <a:rPr lang="en-US" sz="1600" dirty="0"/>
              <a:t>Operating system software to support eligible equipment</a:t>
            </a:r>
          </a:p>
          <a:p>
            <a:r>
              <a:rPr lang="en-US" sz="1600" dirty="0"/>
              <a:t>Installation and configuration</a:t>
            </a:r>
          </a:p>
          <a:p>
            <a:pPr lvl="1"/>
            <a:r>
              <a:rPr lang="en-US" sz="1200" dirty="0"/>
              <a:t>If wanted, be sure to specify this in your 470/RFP</a:t>
            </a:r>
          </a:p>
          <a:p>
            <a:r>
              <a:rPr lang="en-US" sz="1600" dirty="0"/>
              <a:t>Taxes and fees</a:t>
            </a:r>
          </a:p>
          <a:p>
            <a:r>
              <a:rPr lang="en-US" sz="1600" dirty="0"/>
              <a:t>Basic training on use of equipment</a:t>
            </a:r>
          </a:p>
          <a:p>
            <a:pPr marL="0" indent="0">
              <a:buNone/>
            </a:pPr>
            <a:endParaRPr lang="en-US" sz="1600" dirty="0"/>
          </a:p>
          <a:p>
            <a:pPr marL="0" indent="0">
              <a:buNone/>
            </a:pPr>
            <a:endParaRPr lang="en-US" sz="1600" dirty="0"/>
          </a:p>
          <a:p>
            <a:pPr marL="0" indent="0">
              <a:buNone/>
            </a:pPr>
            <a:endParaRPr lang="en-US" sz="1600" dirty="0"/>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r>
              <a:rPr lang="en-US" sz="1600" dirty="0">
                <a:solidFill>
                  <a:srgbClr val="FF0000"/>
                </a:solidFill>
              </a:rPr>
              <a:t>Not eligible:</a:t>
            </a:r>
          </a:p>
          <a:p>
            <a:pPr lvl="1"/>
            <a:r>
              <a:rPr lang="en-US" sz="1400" dirty="0">
                <a:solidFill>
                  <a:srgbClr val="FF0000"/>
                </a:solidFill>
              </a:rPr>
              <a:t>Storage Devices</a:t>
            </a:r>
          </a:p>
          <a:p>
            <a:pPr lvl="1"/>
            <a:r>
              <a:rPr lang="en-US" sz="1400" dirty="0">
                <a:solidFill>
                  <a:srgbClr val="FF0000"/>
                </a:solidFill>
              </a:rPr>
              <a:t>Voice/Video Components</a:t>
            </a:r>
          </a:p>
          <a:p>
            <a:pPr lvl="1"/>
            <a:r>
              <a:rPr lang="en-US" sz="1400" dirty="0">
                <a:solidFill>
                  <a:srgbClr val="FF0000"/>
                </a:solidFill>
              </a:rPr>
              <a:t>End User Devices</a:t>
            </a:r>
          </a:p>
        </p:txBody>
      </p:sp>
      <p:pic>
        <p:nvPicPr>
          <p:cNvPr id="3" name="Picture 2">
            <a:extLst>
              <a:ext uri="{FF2B5EF4-FFF2-40B4-BE49-F238E27FC236}">
                <a16:creationId xmlns:a16="http://schemas.microsoft.com/office/drawing/2014/main" id="{53BE254F-9460-437C-9D27-8122F9EE9192}"/>
              </a:ext>
            </a:extLst>
          </p:cNvPr>
          <p:cNvPicPr>
            <a:picLocks noChangeAspect="1"/>
          </p:cNvPicPr>
          <p:nvPr/>
        </p:nvPicPr>
        <p:blipFill>
          <a:blip r:embed="rId3"/>
          <a:stretch>
            <a:fillRect/>
          </a:stretch>
        </p:blipFill>
        <p:spPr>
          <a:xfrm>
            <a:off x="4951337" y="3200400"/>
            <a:ext cx="3584726" cy="1525860"/>
          </a:xfrm>
          <a:prstGeom prst="rect">
            <a:avLst/>
          </a:prstGeom>
        </p:spPr>
      </p:pic>
    </p:spTree>
    <p:extLst>
      <p:ext uri="{BB962C8B-B14F-4D97-AF65-F5344CB8AC3E}">
        <p14:creationId xmlns:p14="http://schemas.microsoft.com/office/powerpoint/2010/main" val="24373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6D30-A9C1-451A-94B9-1B11F6843D2D}"/>
              </a:ext>
            </a:extLst>
          </p:cNvPr>
          <p:cNvSpPr>
            <a:spLocks noGrp="1"/>
          </p:cNvSpPr>
          <p:nvPr>
            <p:ph type="title"/>
          </p:nvPr>
        </p:nvSpPr>
        <p:spPr/>
        <p:txBody>
          <a:bodyPr>
            <a:normAutofit/>
          </a:bodyPr>
          <a:lstStyle/>
          <a:p>
            <a:r>
              <a:rPr lang="en-US" dirty="0"/>
              <a:t>Who is the Main Contact?</a:t>
            </a:r>
          </a:p>
        </p:txBody>
      </p:sp>
      <p:pic>
        <p:nvPicPr>
          <p:cNvPr id="5" name="Content Placeholder 4">
            <a:extLst>
              <a:ext uri="{FF2B5EF4-FFF2-40B4-BE49-F238E27FC236}">
                <a16:creationId xmlns:a16="http://schemas.microsoft.com/office/drawing/2014/main" id="{5CC07B56-E884-49B5-83C4-0BBF0DB7BCB6}"/>
              </a:ext>
            </a:extLst>
          </p:cNvPr>
          <p:cNvPicPr>
            <a:picLocks noGrp="1" noChangeAspect="1"/>
          </p:cNvPicPr>
          <p:nvPr>
            <p:ph idx="1"/>
          </p:nvPr>
        </p:nvPicPr>
        <p:blipFill>
          <a:blip r:embed="rId2"/>
          <a:stretch>
            <a:fillRect/>
          </a:stretch>
        </p:blipFill>
        <p:spPr>
          <a:xfrm>
            <a:off x="457200" y="1828800"/>
            <a:ext cx="8229600" cy="1812653"/>
          </a:xfrm>
          <a:prstGeom prst="rect">
            <a:avLst/>
          </a:prstGeom>
        </p:spPr>
      </p:pic>
      <p:sp>
        <p:nvSpPr>
          <p:cNvPr id="4" name="Slide Number Placeholder 3">
            <a:extLst>
              <a:ext uri="{FF2B5EF4-FFF2-40B4-BE49-F238E27FC236}">
                <a16:creationId xmlns:a16="http://schemas.microsoft.com/office/drawing/2014/main" id="{84F4E634-9404-4A97-97A9-BBF6E5DE2330}"/>
              </a:ext>
            </a:extLst>
          </p:cNvPr>
          <p:cNvSpPr>
            <a:spLocks noGrp="1"/>
          </p:cNvSpPr>
          <p:nvPr>
            <p:ph type="sldNum" sz="quarter" idx="12"/>
          </p:nvPr>
        </p:nvSpPr>
        <p:spPr/>
        <p:txBody>
          <a:bodyPr/>
          <a:lstStyle/>
          <a:p>
            <a:pPr>
              <a:defRPr/>
            </a:pPr>
            <a:fld id="{CC2D7BC9-E8D1-42FF-A9B1-67BA535C0513}" type="slidenum">
              <a:rPr lang="en-US" smtClean="0"/>
              <a:pPr>
                <a:defRPr/>
              </a:pPr>
              <a:t>30</a:t>
            </a:fld>
            <a:endParaRPr lang="en-US"/>
          </a:p>
        </p:txBody>
      </p:sp>
      <p:sp>
        <p:nvSpPr>
          <p:cNvPr id="6" name="TextBox 5">
            <a:extLst>
              <a:ext uri="{FF2B5EF4-FFF2-40B4-BE49-F238E27FC236}">
                <a16:creationId xmlns:a16="http://schemas.microsoft.com/office/drawing/2014/main" id="{0C1D3A58-0C4D-45F4-BDD3-8CF806AEEA4B}"/>
              </a:ext>
            </a:extLst>
          </p:cNvPr>
          <p:cNvSpPr txBox="1"/>
          <p:nvPr/>
        </p:nvSpPr>
        <p:spPr>
          <a:xfrm>
            <a:off x="2667000" y="1524000"/>
            <a:ext cx="5562600" cy="1477328"/>
          </a:xfrm>
          <a:prstGeom prst="rect">
            <a:avLst/>
          </a:prstGeom>
          <a:noFill/>
        </p:spPr>
        <p:txBody>
          <a:bodyPr wrap="square" rtlCol="0">
            <a:spAutoFit/>
          </a:bodyPr>
          <a:lstStyle/>
          <a:p>
            <a:pPr algn="ctr"/>
            <a:r>
              <a:rPr lang="en-US" dirty="0">
                <a:solidFill>
                  <a:srgbClr val="FF0000"/>
                </a:solidFill>
              </a:rPr>
              <a:t>If you select ‘No’ then you must select another User in your EPC profile.  The system will not let you type-in someone’s contact information.  To add a User, have the EPC Account Administrator go to &gt; Related Actions &gt; Add User</a:t>
            </a:r>
          </a:p>
        </p:txBody>
      </p:sp>
      <p:sp>
        <p:nvSpPr>
          <p:cNvPr id="7" name="Rectangle: Rounded Corners 6">
            <a:extLst>
              <a:ext uri="{FF2B5EF4-FFF2-40B4-BE49-F238E27FC236}">
                <a16:creationId xmlns:a16="http://schemas.microsoft.com/office/drawing/2014/main" id="{70719E86-5952-4E81-AA35-B32582D2B72A}"/>
              </a:ext>
            </a:extLst>
          </p:cNvPr>
          <p:cNvSpPr/>
          <p:nvPr/>
        </p:nvSpPr>
        <p:spPr>
          <a:xfrm>
            <a:off x="495300" y="2362200"/>
            <a:ext cx="838200" cy="539614"/>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021DF8A-8C01-4C78-88EC-65309A07DB24}"/>
              </a:ext>
            </a:extLst>
          </p:cNvPr>
          <p:cNvSpPr/>
          <p:nvPr/>
        </p:nvSpPr>
        <p:spPr>
          <a:xfrm>
            <a:off x="7391400" y="3160197"/>
            <a:ext cx="1219200" cy="42120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16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58D22B-6DAB-4F5E-92A5-80BCADC23809}"/>
              </a:ext>
            </a:extLst>
          </p:cNvPr>
          <p:cNvPicPr>
            <a:picLocks noChangeAspect="1"/>
          </p:cNvPicPr>
          <p:nvPr/>
        </p:nvPicPr>
        <p:blipFill>
          <a:blip r:embed="rId2"/>
          <a:stretch>
            <a:fillRect/>
          </a:stretch>
        </p:blipFill>
        <p:spPr>
          <a:xfrm>
            <a:off x="406373" y="1653473"/>
            <a:ext cx="8562221" cy="3760730"/>
          </a:xfrm>
          <a:prstGeom prst="rect">
            <a:avLst/>
          </a:prstGeom>
        </p:spPr>
      </p:pic>
      <p:sp>
        <p:nvSpPr>
          <p:cNvPr id="3" name="Title 2">
            <a:extLst>
              <a:ext uri="{FF2B5EF4-FFF2-40B4-BE49-F238E27FC236}">
                <a16:creationId xmlns:a16="http://schemas.microsoft.com/office/drawing/2014/main" id="{BE59B1D7-283C-45D0-866F-516E7325F61B}"/>
              </a:ext>
            </a:extLst>
          </p:cNvPr>
          <p:cNvSpPr>
            <a:spLocks noGrp="1"/>
          </p:cNvSpPr>
          <p:nvPr>
            <p:ph type="title"/>
          </p:nvPr>
        </p:nvSpPr>
        <p:spPr/>
        <p:txBody>
          <a:bodyPr/>
          <a:lstStyle/>
          <a:p>
            <a:r>
              <a:rPr lang="en-US" dirty="0"/>
              <a:t>Select Category(</a:t>
            </a:r>
            <a:r>
              <a:rPr lang="en-US" dirty="0" err="1"/>
              <a:t>ies</a:t>
            </a:r>
            <a:r>
              <a:rPr lang="en-US" dirty="0"/>
              <a:t>) of Service</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31</a:t>
            </a:fld>
            <a:endParaRPr lang="en-US" dirty="0"/>
          </a:p>
        </p:txBody>
      </p:sp>
      <p:sp>
        <p:nvSpPr>
          <p:cNvPr id="4" name="TextBox 3"/>
          <p:cNvSpPr txBox="1"/>
          <p:nvPr/>
        </p:nvSpPr>
        <p:spPr>
          <a:xfrm>
            <a:off x="1752600" y="5423784"/>
            <a:ext cx="4366260" cy="923330"/>
          </a:xfrm>
          <a:prstGeom prst="rect">
            <a:avLst/>
          </a:prstGeom>
          <a:noFill/>
        </p:spPr>
        <p:txBody>
          <a:bodyPr wrap="square" rtlCol="0">
            <a:spAutoFit/>
          </a:bodyPr>
          <a:lstStyle/>
          <a:p>
            <a:pPr algn="ctr"/>
            <a:r>
              <a:rPr lang="en-US" dirty="0">
                <a:solidFill>
                  <a:srgbClr val="FF0000"/>
                </a:solidFill>
              </a:rPr>
              <a:t>You can include both C1 and C2 requests on the same Form 470, but it’s not required.</a:t>
            </a:r>
          </a:p>
        </p:txBody>
      </p:sp>
      <p:cxnSp>
        <p:nvCxnSpPr>
          <p:cNvPr id="6" name="Straight Arrow Connector 5">
            <a:extLst>
              <a:ext uri="{FF2B5EF4-FFF2-40B4-BE49-F238E27FC236}">
                <a16:creationId xmlns:a16="http://schemas.microsoft.com/office/drawing/2014/main" id="{0485BA1F-1DE7-4549-9005-B97CD0E29213}"/>
              </a:ext>
            </a:extLst>
          </p:cNvPr>
          <p:cNvCxnSpPr>
            <a:cxnSpLocks/>
          </p:cNvCxnSpPr>
          <p:nvPr/>
        </p:nvCxnSpPr>
        <p:spPr>
          <a:xfrm flipH="1" flipV="1">
            <a:off x="1523352" y="3962400"/>
            <a:ext cx="1476157" cy="145180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CAF6A7-E709-46C3-ADAD-0B8EA20241DB}"/>
              </a:ext>
            </a:extLst>
          </p:cNvPr>
          <p:cNvCxnSpPr>
            <a:cxnSpLocks/>
          </p:cNvCxnSpPr>
          <p:nvPr/>
        </p:nvCxnSpPr>
        <p:spPr>
          <a:xfrm flipV="1">
            <a:off x="3935730" y="4104551"/>
            <a:ext cx="751752" cy="13192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E9874E3-4B96-42E2-B45B-40B86F7A4475}"/>
              </a:ext>
            </a:extLst>
          </p:cNvPr>
          <p:cNvSpPr/>
          <p:nvPr/>
        </p:nvSpPr>
        <p:spPr>
          <a:xfrm>
            <a:off x="4687482" y="3564937"/>
            <a:ext cx="1027517" cy="539614"/>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950188-F6F4-4B87-A2EF-279503448E9A}"/>
              </a:ext>
            </a:extLst>
          </p:cNvPr>
          <p:cNvSpPr/>
          <p:nvPr/>
        </p:nvSpPr>
        <p:spPr>
          <a:xfrm>
            <a:off x="7531039" y="4801113"/>
            <a:ext cx="1371600" cy="5376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60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EDEC56-67A3-487D-822E-259ED8839ED8}"/>
              </a:ext>
            </a:extLst>
          </p:cNvPr>
          <p:cNvPicPr>
            <a:picLocks noChangeAspect="1"/>
          </p:cNvPicPr>
          <p:nvPr/>
        </p:nvPicPr>
        <p:blipFill>
          <a:blip r:embed="rId2"/>
          <a:stretch>
            <a:fillRect/>
          </a:stretch>
        </p:blipFill>
        <p:spPr>
          <a:xfrm>
            <a:off x="304800" y="1602588"/>
            <a:ext cx="8534400" cy="3556726"/>
          </a:xfrm>
          <a:prstGeom prst="rect">
            <a:avLst/>
          </a:prstGeom>
        </p:spPr>
      </p:pic>
      <p:sp>
        <p:nvSpPr>
          <p:cNvPr id="3" name="Title 2">
            <a:extLst>
              <a:ext uri="{FF2B5EF4-FFF2-40B4-BE49-F238E27FC236}">
                <a16:creationId xmlns:a16="http://schemas.microsoft.com/office/drawing/2014/main" id="{A8F85EB3-6360-4DF3-B453-0384B393D24E}"/>
              </a:ext>
            </a:extLst>
          </p:cNvPr>
          <p:cNvSpPr>
            <a:spLocks noGrp="1"/>
          </p:cNvSpPr>
          <p:nvPr>
            <p:ph type="title"/>
          </p:nvPr>
        </p:nvSpPr>
        <p:spPr/>
        <p:txBody>
          <a:bodyPr/>
          <a:lstStyle/>
          <a:p>
            <a:r>
              <a:rPr lang="en-US" dirty="0"/>
              <a:t>Do You Have an RFP?</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32</a:t>
            </a:fld>
            <a:endParaRPr lang="en-US"/>
          </a:p>
        </p:txBody>
      </p:sp>
      <p:sp>
        <p:nvSpPr>
          <p:cNvPr id="4" name="TextBox 3"/>
          <p:cNvSpPr txBox="1"/>
          <p:nvPr/>
        </p:nvSpPr>
        <p:spPr>
          <a:xfrm>
            <a:off x="685800" y="5245426"/>
            <a:ext cx="7391400" cy="1077218"/>
          </a:xfrm>
          <a:prstGeom prst="rect">
            <a:avLst/>
          </a:prstGeom>
          <a:noFill/>
        </p:spPr>
        <p:txBody>
          <a:bodyPr wrap="square" rtlCol="0">
            <a:spAutoFit/>
          </a:bodyPr>
          <a:lstStyle/>
          <a:p>
            <a:pPr algn="ctr"/>
            <a:r>
              <a:rPr lang="en-US" sz="1600" dirty="0">
                <a:solidFill>
                  <a:srgbClr val="FF0000"/>
                </a:solidFill>
              </a:rPr>
              <a:t>If you have an RFP or any documents you will be providing to vendors, you </a:t>
            </a:r>
            <a:r>
              <a:rPr lang="en-US" sz="1600" b="1" dirty="0">
                <a:solidFill>
                  <a:srgbClr val="FF0000"/>
                </a:solidFill>
              </a:rPr>
              <a:t>must</a:t>
            </a:r>
            <a:r>
              <a:rPr lang="en-US" sz="1600" dirty="0">
                <a:solidFill>
                  <a:srgbClr val="FF0000"/>
                </a:solidFill>
              </a:rPr>
              <a:t> upload them with the Form 470.  The system will allow you to upload multiple documents and then you can decide which requests belong with which RFP documents.</a:t>
            </a:r>
          </a:p>
        </p:txBody>
      </p:sp>
      <p:sp>
        <p:nvSpPr>
          <p:cNvPr id="6" name="Rectangle: Rounded Corners 5">
            <a:extLst>
              <a:ext uri="{FF2B5EF4-FFF2-40B4-BE49-F238E27FC236}">
                <a16:creationId xmlns:a16="http://schemas.microsoft.com/office/drawing/2014/main" id="{186E5F3B-09CF-4AE3-9DF5-9BD574215368}"/>
              </a:ext>
            </a:extLst>
          </p:cNvPr>
          <p:cNvSpPr/>
          <p:nvPr/>
        </p:nvSpPr>
        <p:spPr>
          <a:xfrm>
            <a:off x="304800" y="3146025"/>
            <a:ext cx="1066800" cy="511575"/>
          </a:xfrm>
          <a:prstGeom prst="round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73FA03C-DEE5-4C4E-963E-B5689FA2C9E0}"/>
              </a:ext>
            </a:extLst>
          </p:cNvPr>
          <p:cNvCxnSpPr>
            <a:cxnSpLocks/>
          </p:cNvCxnSpPr>
          <p:nvPr/>
        </p:nvCxnSpPr>
        <p:spPr>
          <a:xfrm flipH="1" flipV="1">
            <a:off x="1333500" y="3721673"/>
            <a:ext cx="1181100" cy="14376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71A05E-65E5-4573-8D01-79CDE4EE3038}"/>
              </a:ext>
            </a:extLst>
          </p:cNvPr>
          <p:cNvCxnSpPr>
            <a:cxnSpLocks/>
          </p:cNvCxnSpPr>
          <p:nvPr/>
        </p:nvCxnSpPr>
        <p:spPr>
          <a:xfrm flipV="1">
            <a:off x="3276600" y="3657601"/>
            <a:ext cx="1295400" cy="15541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BC0E35E-C195-4C76-9C4A-FEF90B75FAAC}"/>
              </a:ext>
            </a:extLst>
          </p:cNvPr>
          <p:cNvSpPr/>
          <p:nvPr/>
        </p:nvSpPr>
        <p:spPr>
          <a:xfrm>
            <a:off x="7467601" y="4567794"/>
            <a:ext cx="1371600" cy="5376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7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E028-8A30-49F0-95C9-2189153CBF11}"/>
              </a:ext>
            </a:extLst>
          </p:cNvPr>
          <p:cNvSpPr>
            <a:spLocks noGrp="1"/>
          </p:cNvSpPr>
          <p:nvPr>
            <p:ph type="title"/>
          </p:nvPr>
        </p:nvSpPr>
        <p:spPr/>
        <p:txBody>
          <a:bodyPr>
            <a:normAutofit/>
          </a:bodyPr>
          <a:lstStyle/>
          <a:p>
            <a:r>
              <a:rPr lang="en-US" dirty="0"/>
              <a:t>Building Category 2 Service Requests</a:t>
            </a:r>
          </a:p>
        </p:txBody>
      </p:sp>
      <p:sp>
        <p:nvSpPr>
          <p:cNvPr id="4" name="Slide Number Placeholder 3">
            <a:extLst>
              <a:ext uri="{FF2B5EF4-FFF2-40B4-BE49-F238E27FC236}">
                <a16:creationId xmlns:a16="http://schemas.microsoft.com/office/drawing/2014/main" id="{40FBB5F4-DC3B-4E8D-8FAF-DC1253190A4E}"/>
              </a:ext>
            </a:extLst>
          </p:cNvPr>
          <p:cNvSpPr>
            <a:spLocks noGrp="1"/>
          </p:cNvSpPr>
          <p:nvPr>
            <p:ph type="sldNum" sz="quarter" idx="12"/>
          </p:nvPr>
        </p:nvSpPr>
        <p:spPr/>
        <p:txBody>
          <a:bodyPr/>
          <a:lstStyle/>
          <a:p>
            <a:pPr>
              <a:defRPr/>
            </a:pPr>
            <a:fld id="{CC2D7BC9-E8D1-42FF-A9B1-67BA535C0513}" type="slidenum">
              <a:rPr lang="en-US" smtClean="0"/>
              <a:pPr>
                <a:defRPr/>
              </a:pPr>
              <a:t>33</a:t>
            </a:fld>
            <a:endParaRPr lang="en-US"/>
          </a:p>
        </p:txBody>
      </p:sp>
      <p:pic>
        <p:nvPicPr>
          <p:cNvPr id="7" name="Picture 6">
            <a:extLst>
              <a:ext uri="{FF2B5EF4-FFF2-40B4-BE49-F238E27FC236}">
                <a16:creationId xmlns:a16="http://schemas.microsoft.com/office/drawing/2014/main" id="{DD83D5BD-94F4-4C26-87C1-DE9390B8E56F}"/>
              </a:ext>
            </a:extLst>
          </p:cNvPr>
          <p:cNvPicPr>
            <a:picLocks noChangeAspect="1"/>
          </p:cNvPicPr>
          <p:nvPr/>
        </p:nvPicPr>
        <p:blipFill>
          <a:blip r:embed="rId2"/>
          <a:stretch>
            <a:fillRect/>
          </a:stretch>
        </p:blipFill>
        <p:spPr>
          <a:xfrm>
            <a:off x="533400" y="3276600"/>
            <a:ext cx="2877952" cy="2770476"/>
          </a:xfrm>
          <a:prstGeom prst="rect">
            <a:avLst/>
          </a:prstGeom>
        </p:spPr>
      </p:pic>
    </p:spTree>
    <p:extLst>
      <p:ext uri="{BB962C8B-B14F-4D97-AF65-F5344CB8AC3E}">
        <p14:creationId xmlns:p14="http://schemas.microsoft.com/office/powerpoint/2010/main" val="111743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1000"/>
            <a:ext cx="7922260" cy="627736"/>
          </a:xfrm>
          <a:prstGeom prst="rect">
            <a:avLst/>
          </a:prstGeom>
        </p:spPr>
        <p:txBody>
          <a:bodyPr vert="horz" wrap="square" lIns="0" tIns="12065" rIns="0" bIns="0" rtlCol="0">
            <a:spAutoFit/>
          </a:bodyPr>
          <a:lstStyle/>
          <a:p>
            <a:pPr marL="12700">
              <a:lnSpc>
                <a:spcPct val="100000"/>
              </a:lnSpc>
              <a:spcBef>
                <a:spcPts val="95"/>
              </a:spcBef>
            </a:pPr>
            <a:r>
              <a:rPr lang="en-US" sz="4000" b="0" spc="-20" dirty="0">
                <a:solidFill>
                  <a:srgbClr val="0000FF"/>
                </a:solidFill>
                <a:latin typeface="Calibri"/>
                <a:cs typeface="Calibri"/>
              </a:rPr>
              <a:t>Category 2 Form 470 for FY 2024</a:t>
            </a:r>
            <a:endParaRPr sz="4000" dirty="0">
              <a:latin typeface="Calibri"/>
              <a:cs typeface="Calibri"/>
            </a:endParaRPr>
          </a:p>
        </p:txBody>
      </p:sp>
      <p:sp>
        <p:nvSpPr>
          <p:cNvPr id="3" name="object 3"/>
          <p:cNvSpPr txBox="1"/>
          <p:nvPr/>
        </p:nvSpPr>
        <p:spPr>
          <a:xfrm>
            <a:off x="535940" y="1570324"/>
            <a:ext cx="8227060" cy="2784737"/>
          </a:xfrm>
          <a:prstGeom prst="rect">
            <a:avLst/>
          </a:prstGeom>
        </p:spPr>
        <p:txBody>
          <a:bodyPr vert="horz" wrap="square" lIns="0" tIns="12065" rIns="0" bIns="0" rtlCol="0">
            <a:spAutoFit/>
          </a:bodyPr>
          <a:lstStyle/>
          <a:p>
            <a:pPr marL="355600" marR="142875" indent="-342900">
              <a:lnSpc>
                <a:spcPct val="100000"/>
              </a:lnSpc>
              <a:spcBef>
                <a:spcPts val="95"/>
              </a:spcBef>
              <a:buFont typeface="Arial"/>
              <a:buChar char="•"/>
              <a:tabLst>
                <a:tab pos="354965" algn="l"/>
                <a:tab pos="355600" algn="l"/>
              </a:tabLst>
            </a:pPr>
            <a:r>
              <a:rPr lang="en-US" sz="2000" spc="-5" dirty="0">
                <a:solidFill>
                  <a:srgbClr val="1F487C"/>
                </a:solidFill>
                <a:latin typeface="Calibri"/>
                <a:cs typeface="Calibri"/>
              </a:rPr>
              <a:t>Beginning in FY 2022, the FCC revamped the Form 470 to be description-based</a:t>
            </a:r>
          </a:p>
          <a:p>
            <a:pPr marL="355600" marR="142875" indent="-342900">
              <a:lnSpc>
                <a:spcPct val="100000"/>
              </a:lnSpc>
              <a:spcBef>
                <a:spcPts val="95"/>
              </a:spcBef>
              <a:buFont typeface="Arial"/>
              <a:buChar char="•"/>
              <a:tabLst>
                <a:tab pos="354965" algn="l"/>
                <a:tab pos="355600" algn="l"/>
              </a:tabLst>
            </a:pPr>
            <a:r>
              <a:rPr lang="en-US" sz="2000" spc="-5" dirty="0">
                <a:solidFill>
                  <a:srgbClr val="1F487C"/>
                </a:solidFill>
                <a:latin typeface="Calibri"/>
                <a:cs typeface="Calibri"/>
              </a:rPr>
              <a:t>Basic maintenance is now a check-off box on an internal connections request, but can also be a stand-alone request</a:t>
            </a:r>
          </a:p>
          <a:p>
            <a:pPr marL="355600" marR="142875" indent="-342900">
              <a:lnSpc>
                <a:spcPct val="100000"/>
              </a:lnSpc>
              <a:spcBef>
                <a:spcPts val="95"/>
              </a:spcBef>
              <a:buFont typeface="Arial"/>
              <a:buChar char="•"/>
              <a:tabLst>
                <a:tab pos="354965" algn="l"/>
                <a:tab pos="355600" algn="l"/>
              </a:tabLst>
            </a:pPr>
            <a:r>
              <a:rPr lang="en-US" sz="2000" spc="-5" dirty="0">
                <a:solidFill>
                  <a:srgbClr val="1F487C"/>
                </a:solidFill>
                <a:latin typeface="Calibri"/>
                <a:cs typeface="Calibri"/>
              </a:rPr>
              <a:t>Using the following “Category 2 Cheat Sheet” to select the option that best reflects the service you’re seeking</a:t>
            </a:r>
          </a:p>
          <a:p>
            <a:pPr marL="812800" marR="142875" lvl="1" indent="-342900">
              <a:spcBef>
                <a:spcPts val="95"/>
              </a:spcBef>
              <a:buFont typeface="Calibri" panose="020F0502020204030204" pitchFamily="34" charset="0"/>
              <a:buChar char="̶"/>
              <a:tabLst>
                <a:tab pos="354965" algn="l"/>
                <a:tab pos="355600" algn="l"/>
              </a:tabLst>
            </a:pPr>
            <a:r>
              <a:rPr lang="en-US" sz="2000" spc="-5" dirty="0">
                <a:solidFill>
                  <a:srgbClr val="FF0000"/>
                </a:solidFill>
                <a:latin typeface="Calibri"/>
                <a:cs typeface="Calibri"/>
              </a:rPr>
              <a:t>A green star indicates the most common choice</a:t>
            </a:r>
          </a:p>
          <a:p>
            <a:pPr marL="12700" marR="142875">
              <a:lnSpc>
                <a:spcPct val="100000"/>
              </a:lnSpc>
              <a:spcBef>
                <a:spcPts val="95"/>
              </a:spcBef>
              <a:tabLst>
                <a:tab pos="354965" algn="l"/>
                <a:tab pos="355600" algn="l"/>
              </a:tabLst>
            </a:pPr>
            <a:endParaRPr lang="en-US" sz="2000" spc="-5" dirty="0">
              <a:solidFill>
                <a:srgbClr val="1F487C"/>
              </a:solidFill>
              <a:latin typeface="Calibri"/>
              <a:cs typeface="Calibri"/>
            </a:endParaRPr>
          </a:p>
          <a:p>
            <a:pPr marL="12700" marR="142875">
              <a:lnSpc>
                <a:spcPct val="100000"/>
              </a:lnSpc>
              <a:spcBef>
                <a:spcPts val="95"/>
              </a:spcBef>
              <a:tabLst>
                <a:tab pos="354965" algn="l"/>
                <a:tab pos="355600" algn="l"/>
              </a:tabLst>
            </a:pPr>
            <a:endParaRPr sz="1600" dirty="0">
              <a:latin typeface="Calibri"/>
              <a:cs typeface="Calibri"/>
            </a:endParaRPr>
          </a:p>
        </p:txBody>
      </p:sp>
      <p:sp>
        <p:nvSpPr>
          <p:cNvPr id="43" name="Slide Number Placeholder 42">
            <a:extLst>
              <a:ext uri="{FF2B5EF4-FFF2-40B4-BE49-F238E27FC236}">
                <a16:creationId xmlns:a16="http://schemas.microsoft.com/office/drawing/2014/main" id="{AAF1A543-8300-4FFB-85E1-34DA05ED2702}"/>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2" name="Star: 5 Points 21">
            <a:extLst>
              <a:ext uri="{FF2B5EF4-FFF2-40B4-BE49-F238E27FC236}">
                <a16:creationId xmlns:a16="http://schemas.microsoft.com/office/drawing/2014/main" id="{1C41034E-72EE-4714-8275-B28AFD95B209}"/>
              </a:ext>
            </a:extLst>
          </p:cNvPr>
          <p:cNvSpPr/>
          <p:nvPr/>
        </p:nvSpPr>
        <p:spPr>
          <a:xfrm>
            <a:off x="6311099" y="3469760"/>
            <a:ext cx="165901" cy="187840"/>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24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CE3311-A19E-49B2-8FC3-9F77580AD6B5}"/>
              </a:ext>
            </a:extLst>
          </p:cNvPr>
          <p:cNvPicPr>
            <a:picLocks noChangeAspect="1"/>
          </p:cNvPicPr>
          <p:nvPr/>
        </p:nvPicPr>
        <p:blipFill>
          <a:blip r:embed="rId2"/>
          <a:stretch>
            <a:fillRect/>
          </a:stretch>
        </p:blipFill>
        <p:spPr>
          <a:xfrm>
            <a:off x="571500" y="1447800"/>
            <a:ext cx="8001000" cy="3584194"/>
          </a:xfrm>
          <a:prstGeom prst="rect">
            <a:avLst/>
          </a:prstGeom>
          <a:ln>
            <a:solidFill>
              <a:schemeClr val="tx1"/>
            </a:solidFill>
          </a:ln>
        </p:spPr>
      </p:pic>
      <p:sp>
        <p:nvSpPr>
          <p:cNvPr id="3" name="Title 2">
            <a:extLst>
              <a:ext uri="{FF2B5EF4-FFF2-40B4-BE49-F238E27FC236}">
                <a16:creationId xmlns:a16="http://schemas.microsoft.com/office/drawing/2014/main" id="{80E0297D-B547-4B08-A7E2-D768DAC88C78}"/>
              </a:ext>
            </a:extLst>
          </p:cNvPr>
          <p:cNvSpPr>
            <a:spLocks noGrp="1"/>
          </p:cNvSpPr>
          <p:nvPr>
            <p:ph type="title"/>
          </p:nvPr>
        </p:nvSpPr>
        <p:spPr/>
        <p:txBody>
          <a:bodyPr/>
          <a:lstStyle/>
          <a:p>
            <a:r>
              <a:rPr lang="en-US" dirty="0"/>
              <a:t>Begin Building the Category 2 470</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35</a:t>
            </a:fld>
            <a:endParaRPr lang="en-US"/>
          </a:p>
        </p:txBody>
      </p:sp>
      <p:sp>
        <p:nvSpPr>
          <p:cNvPr id="4" name="TextBox 3"/>
          <p:cNvSpPr txBox="1"/>
          <p:nvPr/>
        </p:nvSpPr>
        <p:spPr>
          <a:xfrm>
            <a:off x="2590800" y="3520635"/>
            <a:ext cx="4343400" cy="646331"/>
          </a:xfrm>
          <a:prstGeom prst="rect">
            <a:avLst/>
          </a:prstGeom>
          <a:noFill/>
        </p:spPr>
        <p:txBody>
          <a:bodyPr wrap="square" rtlCol="0">
            <a:spAutoFit/>
          </a:bodyPr>
          <a:lstStyle/>
          <a:p>
            <a:pPr algn="ctr"/>
            <a:r>
              <a:rPr lang="en-US" dirty="0">
                <a:solidFill>
                  <a:srgbClr val="FF0000"/>
                </a:solidFill>
              </a:rPr>
              <a:t>Choose “Add New Service Request” to select detailed choices.</a:t>
            </a:r>
          </a:p>
        </p:txBody>
      </p:sp>
      <p:cxnSp>
        <p:nvCxnSpPr>
          <p:cNvPr id="6" name="Straight Arrow Connector 5">
            <a:extLst>
              <a:ext uri="{FF2B5EF4-FFF2-40B4-BE49-F238E27FC236}">
                <a16:creationId xmlns:a16="http://schemas.microsoft.com/office/drawing/2014/main" id="{81B549CB-7543-415D-9FD3-D60143ACDB66}"/>
              </a:ext>
            </a:extLst>
          </p:cNvPr>
          <p:cNvCxnSpPr>
            <a:cxnSpLocks/>
          </p:cNvCxnSpPr>
          <p:nvPr/>
        </p:nvCxnSpPr>
        <p:spPr>
          <a:xfrm flipV="1">
            <a:off x="4572000" y="2531525"/>
            <a:ext cx="0" cy="8974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E2BDEF1-E0BF-4458-82A9-BE7238E60912}"/>
              </a:ext>
            </a:extLst>
          </p:cNvPr>
          <p:cNvSpPr/>
          <p:nvPr/>
        </p:nvSpPr>
        <p:spPr>
          <a:xfrm>
            <a:off x="3657599" y="2003155"/>
            <a:ext cx="1828799" cy="4352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D14D2EA-ACF1-46FF-9EF2-B52BE3A89ABC}"/>
              </a:ext>
            </a:extLst>
          </p:cNvPr>
          <p:cNvSpPr/>
          <p:nvPr/>
        </p:nvSpPr>
        <p:spPr>
          <a:xfrm>
            <a:off x="7301346" y="4578276"/>
            <a:ext cx="1257299" cy="4352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411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1DFD1-412F-4C74-9732-DFA831C55936}"/>
              </a:ext>
            </a:extLst>
          </p:cNvPr>
          <p:cNvPicPr>
            <a:picLocks noChangeAspect="1"/>
          </p:cNvPicPr>
          <p:nvPr/>
        </p:nvPicPr>
        <p:blipFill>
          <a:blip r:embed="rId3"/>
          <a:stretch>
            <a:fillRect/>
          </a:stretch>
        </p:blipFill>
        <p:spPr>
          <a:xfrm>
            <a:off x="3266084" y="2268690"/>
            <a:ext cx="5769746" cy="1258125"/>
          </a:xfrm>
          <a:prstGeom prst="rect">
            <a:avLst/>
          </a:prstGeom>
          <a:ln>
            <a:solidFill>
              <a:schemeClr val="accent5">
                <a:lumMod val="50000"/>
              </a:schemeClr>
            </a:solidFill>
          </a:ln>
        </p:spPr>
      </p:pic>
      <p:sp>
        <p:nvSpPr>
          <p:cNvPr id="2" name="object 2"/>
          <p:cNvSpPr txBox="1">
            <a:spLocks noGrp="1"/>
          </p:cNvSpPr>
          <p:nvPr>
            <p:ph type="title"/>
          </p:nvPr>
        </p:nvSpPr>
        <p:spPr>
          <a:xfrm>
            <a:off x="533400" y="306961"/>
            <a:ext cx="7922260" cy="627736"/>
          </a:xfrm>
          <a:prstGeom prst="rect">
            <a:avLst/>
          </a:prstGeom>
        </p:spPr>
        <p:txBody>
          <a:bodyPr vert="horz" wrap="square" lIns="0" tIns="12065" rIns="0" bIns="0" rtlCol="0">
            <a:spAutoFit/>
          </a:bodyPr>
          <a:lstStyle/>
          <a:p>
            <a:pPr marL="12700">
              <a:lnSpc>
                <a:spcPct val="100000"/>
              </a:lnSpc>
              <a:spcBef>
                <a:spcPts val="95"/>
              </a:spcBef>
            </a:pPr>
            <a:r>
              <a:rPr lang="en-US" sz="4000" b="0" spc="-20" dirty="0">
                <a:solidFill>
                  <a:srgbClr val="0000FF"/>
                </a:solidFill>
                <a:latin typeface="Calibri"/>
                <a:cs typeface="Calibri"/>
              </a:rPr>
              <a:t>Form 470 Service Requests</a:t>
            </a:r>
            <a:endParaRPr sz="4000" dirty="0">
              <a:latin typeface="Calibri"/>
              <a:cs typeface="Calibri"/>
            </a:endParaRPr>
          </a:p>
        </p:txBody>
      </p:sp>
      <p:sp>
        <p:nvSpPr>
          <p:cNvPr id="8" name="Oval 7">
            <a:extLst>
              <a:ext uri="{FF2B5EF4-FFF2-40B4-BE49-F238E27FC236}">
                <a16:creationId xmlns:a16="http://schemas.microsoft.com/office/drawing/2014/main" id="{DF144279-40C0-4E55-B013-80979B13E6A1}"/>
              </a:ext>
            </a:extLst>
          </p:cNvPr>
          <p:cNvSpPr/>
          <p:nvPr/>
        </p:nvSpPr>
        <p:spPr>
          <a:xfrm>
            <a:off x="7924800" y="5939925"/>
            <a:ext cx="152400" cy="1503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910DC7-AFD2-40AC-95D6-21D276CC2393}"/>
              </a:ext>
            </a:extLst>
          </p:cNvPr>
          <p:cNvSpPr txBox="1"/>
          <p:nvPr/>
        </p:nvSpPr>
        <p:spPr>
          <a:xfrm>
            <a:off x="247402" y="2042564"/>
            <a:ext cx="2725295" cy="584775"/>
          </a:xfrm>
          <a:prstGeom prst="rect">
            <a:avLst/>
          </a:prstGeom>
          <a:noFill/>
          <a:ln>
            <a:solidFill>
              <a:srgbClr val="FF0000"/>
            </a:solidFill>
          </a:ln>
        </p:spPr>
        <p:txBody>
          <a:bodyPr wrap="square" rtlCol="0">
            <a:spAutoFit/>
          </a:bodyPr>
          <a:lstStyle/>
          <a:p>
            <a:r>
              <a:rPr lang="en-US" sz="1600" i="1" dirty="0"/>
              <a:t>Use for equipment/license requests </a:t>
            </a:r>
            <a:r>
              <a:rPr lang="en-US" sz="1600" i="1" dirty="0">
                <a:solidFill>
                  <a:srgbClr val="FF0000"/>
                </a:solidFill>
              </a:rPr>
              <a:t>(most common)</a:t>
            </a:r>
            <a:endParaRPr lang="en-US" i="1" dirty="0">
              <a:solidFill>
                <a:srgbClr val="FF0000"/>
              </a:solidFill>
            </a:endParaRPr>
          </a:p>
        </p:txBody>
      </p:sp>
      <p:sp>
        <p:nvSpPr>
          <p:cNvPr id="17" name="TextBox 16">
            <a:extLst>
              <a:ext uri="{FF2B5EF4-FFF2-40B4-BE49-F238E27FC236}">
                <a16:creationId xmlns:a16="http://schemas.microsoft.com/office/drawing/2014/main" id="{30F6ADC0-7E81-4CAF-8D1C-382CD3F7D959}"/>
              </a:ext>
            </a:extLst>
          </p:cNvPr>
          <p:cNvSpPr txBox="1"/>
          <p:nvPr/>
        </p:nvSpPr>
        <p:spPr>
          <a:xfrm>
            <a:off x="195466" y="2872431"/>
            <a:ext cx="2777231" cy="584775"/>
          </a:xfrm>
          <a:prstGeom prst="rect">
            <a:avLst/>
          </a:prstGeom>
          <a:noFill/>
          <a:ln>
            <a:solidFill>
              <a:srgbClr val="FF0000"/>
            </a:solidFill>
          </a:ln>
        </p:spPr>
        <p:txBody>
          <a:bodyPr wrap="square" rtlCol="0">
            <a:spAutoFit/>
          </a:bodyPr>
          <a:lstStyle/>
          <a:p>
            <a:r>
              <a:rPr lang="en-US" sz="1600" dirty="0"/>
              <a:t>Use if bidding maintenance ONLY </a:t>
            </a:r>
            <a:r>
              <a:rPr lang="en-US" sz="1400" i="1" dirty="0">
                <a:solidFill>
                  <a:srgbClr val="FF0000"/>
                </a:solidFill>
              </a:rPr>
              <a:t>(uncommon)</a:t>
            </a:r>
            <a:endParaRPr lang="en-US" i="1" dirty="0">
              <a:solidFill>
                <a:srgbClr val="FF0000"/>
              </a:solidFill>
            </a:endParaRPr>
          </a:p>
        </p:txBody>
      </p:sp>
      <p:cxnSp>
        <p:nvCxnSpPr>
          <p:cNvPr id="23" name="Straight Arrow Connector 22">
            <a:extLst>
              <a:ext uri="{FF2B5EF4-FFF2-40B4-BE49-F238E27FC236}">
                <a16:creationId xmlns:a16="http://schemas.microsoft.com/office/drawing/2014/main" id="{EF4CFA8F-7FD0-41B8-9B54-2CFF3CA53992}"/>
              </a:ext>
            </a:extLst>
          </p:cNvPr>
          <p:cNvCxnSpPr>
            <a:cxnSpLocks/>
          </p:cNvCxnSpPr>
          <p:nvPr/>
        </p:nvCxnSpPr>
        <p:spPr>
          <a:xfrm>
            <a:off x="2972697" y="2998982"/>
            <a:ext cx="4759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90B726-A087-421A-B9B0-EC96AFBF053D}"/>
              </a:ext>
            </a:extLst>
          </p:cNvPr>
          <p:cNvCxnSpPr>
            <a:cxnSpLocks/>
            <a:stCxn id="29" idx="3"/>
          </p:cNvCxnSpPr>
          <p:nvPr/>
        </p:nvCxnSpPr>
        <p:spPr>
          <a:xfrm flipV="1">
            <a:off x="3003029" y="3382822"/>
            <a:ext cx="445656" cy="732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0E231C-E00E-4654-B35D-D36C3CBCCA50}"/>
              </a:ext>
            </a:extLst>
          </p:cNvPr>
          <p:cNvCxnSpPr>
            <a:cxnSpLocks/>
          </p:cNvCxnSpPr>
          <p:nvPr/>
        </p:nvCxnSpPr>
        <p:spPr>
          <a:xfrm>
            <a:off x="2972697" y="2451307"/>
            <a:ext cx="475988" cy="210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4985B1-194A-4CDA-B3B8-62D3F6C606E4}"/>
              </a:ext>
            </a:extLst>
          </p:cNvPr>
          <p:cNvPicPr>
            <a:picLocks noChangeAspect="1"/>
          </p:cNvPicPr>
          <p:nvPr/>
        </p:nvPicPr>
        <p:blipFill>
          <a:blip r:embed="rId4"/>
          <a:stretch>
            <a:fillRect/>
          </a:stretch>
        </p:blipFill>
        <p:spPr>
          <a:xfrm>
            <a:off x="3962400" y="3925895"/>
            <a:ext cx="4776788" cy="1901567"/>
          </a:xfrm>
          <a:prstGeom prst="rect">
            <a:avLst/>
          </a:prstGeom>
          <a:ln>
            <a:solidFill>
              <a:schemeClr val="tx2"/>
            </a:solidFill>
          </a:ln>
        </p:spPr>
      </p:pic>
      <p:sp>
        <p:nvSpPr>
          <p:cNvPr id="29" name="TextBox 28">
            <a:extLst>
              <a:ext uri="{FF2B5EF4-FFF2-40B4-BE49-F238E27FC236}">
                <a16:creationId xmlns:a16="http://schemas.microsoft.com/office/drawing/2014/main" id="{03408DBC-DF20-42A0-9371-6760ED3998FE}"/>
              </a:ext>
            </a:extLst>
          </p:cNvPr>
          <p:cNvSpPr txBox="1"/>
          <p:nvPr/>
        </p:nvSpPr>
        <p:spPr>
          <a:xfrm>
            <a:off x="225798" y="3699717"/>
            <a:ext cx="2777231" cy="830997"/>
          </a:xfrm>
          <a:prstGeom prst="rect">
            <a:avLst/>
          </a:prstGeom>
          <a:noFill/>
          <a:ln>
            <a:solidFill>
              <a:srgbClr val="FF0000"/>
            </a:solidFill>
          </a:ln>
        </p:spPr>
        <p:txBody>
          <a:bodyPr wrap="square" rtlCol="0">
            <a:spAutoFit/>
          </a:bodyPr>
          <a:lstStyle/>
          <a:p>
            <a:r>
              <a:rPr lang="en-US" sz="1600" dirty="0"/>
              <a:t>Use if bidding managed internal broadband services (MIBS) </a:t>
            </a:r>
            <a:r>
              <a:rPr lang="en-US" sz="1400" i="1" dirty="0">
                <a:solidFill>
                  <a:srgbClr val="FF0000"/>
                </a:solidFill>
              </a:rPr>
              <a:t>(uncommon)</a:t>
            </a:r>
            <a:endParaRPr lang="en-US" i="1" dirty="0">
              <a:solidFill>
                <a:srgbClr val="FF0000"/>
              </a:solidFill>
            </a:endParaRPr>
          </a:p>
        </p:txBody>
      </p:sp>
      <p:sp>
        <p:nvSpPr>
          <p:cNvPr id="33" name="Rectangle: Rounded Corners 32">
            <a:extLst>
              <a:ext uri="{FF2B5EF4-FFF2-40B4-BE49-F238E27FC236}">
                <a16:creationId xmlns:a16="http://schemas.microsoft.com/office/drawing/2014/main" id="{117B3DCC-DD67-410A-85E2-3EAEBE8AB5D0}"/>
              </a:ext>
            </a:extLst>
          </p:cNvPr>
          <p:cNvSpPr/>
          <p:nvPr/>
        </p:nvSpPr>
        <p:spPr>
          <a:xfrm>
            <a:off x="3962400" y="5293875"/>
            <a:ext cx="2362200" cy="6460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F396E44C-B609-49A1-90EC-D58EEA6A180A}"/>
              </a:ext>
            </a:extLst>
          </p:cNvPr>
          <p:cNvCxnSpPr>
            <a:cxnSpLocks/>
          </p:cNvCxnSpPr>
          <p:nvPr/>
        </p:nvCxnSpPr>
        <p:spPr>
          <a:xfrm>
            <a:off x="3136065" y="5616900"/>
            <a:ext cx="820445"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id="{136F9C8A-7BE9-4C74-8F6B-D7E0AD3685E9}"/>
              </a:ext>
            </a:extLst>
          </p:cNvPr>
          <p:cNvSpPr>
            <a:spLocks noGrp="1"/>
          </p:cNvSpPr>
          <p:nvPr>
            <p:ph type="sldNum" sz="quarter" idx="7"/>
          </p:nvPr>
        </p:nvSpPr>
        <p:spPr>
          <a:xfrm>
            <a:off x="6583680" y="6377940"/>
            <a:ext cx="2103120" cy="184666"/>
          </a:xfrm>
          <a:prstGeom prst="rect">
            <a:avLst/>
          </a:prstGeom>
        </p:spPr>
        <p:txBody>
          <a:bodyPr wrap="square" lIns="0" tIns="0" rIns="0" bIns="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a:p>
        </p:txBody>
      </p:sp>
      <p:sp>
        <p:nvSpPr>
          <p:cNvPr id="19" name="Star: 5 Points 18">
            <a:extLst>
              <a:ext uri="{FF2B5EF4-FFF2-40B4-BE49-F238E27FC236}">
                <a16:creationId xmlns:a16="http://schemas.microsoft.com/office/drawing/2014/main" id="{1793B163-299B-4637-941A-5B9CADD08383}"/>
              </a:ext>
            </a:extLst>
          </p:cNvPr>
          <p:cNvSpPr/>
          <p:nvPr/>
        </p:nvSpPr>
        <p:spPr>
          <a:xfrm>
            <a:off x="8686800" y="2556588"/>
            <a:ext cx="276897" cy="188992"/>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42E07247-8932-41F7-B4E4-2F8294B16981}"/>
              </a:ext>
            </a:extLst>
          </p:cNvPr>
          <p:cNvSpPr/>
          <p:nvPr/>
        </p:nvSpPr>
        <p:spPr>
          <a:xfrm>
            <a:off x="2797971" y="2389166"/>
            <a:ext cx="124497" cy="167422"/>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60CE46A-5CD9-4AE5-8CAC-D96C1CC3B546}"/>
              </a:ext>
            </a:extLst>
          </p:cNvPr>
          <p:cNvSpPr txBox="1"/>
          <p:nvPr/>
        </p:nvSpPr>
        <p:spPr>
          <a:xfrm>
            <a:off x="247402" y="5252125"/>
            <a:ext cx="2777231" cy="738664"/>
          </a:xfrm>
          <a:prstGeom prst="rect">
            <a:avLst/>
          </a:prstGeom>
          <a:noFill/>
          <a:ln>
            <a:solidFill>
              <a:srgbClr val="FF0000"/>
            </a:solidFill>
          </a:ln>
        </p:spPr>
        <p:txBody>
          <a:bodyPr wrap="square" rtlCol="0">
            <a:spAutoFit/>
          </a:bodyPr>
          <a:lstStyle/>
          <a:p>
            <a:r>
              <a:rPr lang="en-US" sz="1400" i="1" dirty="0"/>
              <a:t>If you want vendors to include pricing for support with their quotes, check this box</a:t>
            </a:r>
            <a:endParaRPr lang="en-US" sz="1600" i="1" dirty="0">
              <a:solidFill>
                <a:srgbClr val="FF0000"/>
              </a:solidFill>
            </a:endParaRPr>
          </a:p>
        </p:txBody>
      </p:sp>
    </p:spTree>
    <p:extLst>
      <p:ext uri="{BB962C8B-B14F-4D97-AF65-F5344CB8AC3E}">
        <p14:creationId xmlns:p14="http://schemas.microsoft.com/office/powerpoint/2010/main" val="615335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F5346C-7F8F-4C89-8EEC-F6387B4B09F3}"/>
              </a:ext>
            </a:extLst>
          </p:cNvPr>
          <p:cNvPicPr>
            <a:picLocks noChangeAspect="1"/>
          </p:cNvPicPr>
          <p:nvPr/>
        </p:nvPicPr>
        <p:blipFill>
          <a:blip r:embed="rId2"/>
          <a:stretch>
            <a:fillRect/>
          </a:stretch>
        </p:blipFill>
        <p:spPr>
          <a:xfrm>
            <a:off x="376348" y="1388988"/>
            <a:ext cx="8391304" cy="2040012"/>
          </a:xfrm>
          <a:prstGeom prst="rect">
            <a:avLst/>
          </a:prstGeom>
          <a:ln>
            <a:solidFill>
              <a:schemeClr val="tx1"/>
            </a:solidFill>
          </a:ln>
        </p:spPr>
      </p:pic>
      <p:sp>
        <p:nvSpPr>
          <p:cNvPr id="2" name="Title 1">
            <a:extLst>
              <a:ext uri="{FF2B5EF4-FFF2-40B4-BE49-F238E27FC236}">
                <a16:creationId xmlns:a16="http://schemas.microsoft.com/office/drawing/2014/main" id="{6AABCA9D-1C0B-4A52-BA30-095A8A4653F9}"/>
              </a:ext>
            </a:extLst>
          </p:cNvPr>
          <p:cNvSpPr>
            <a:spLocks noGrp="1"/>
          </p:cNvSpPr>
          <p:nvPr>
            <p:ph type="title"/>
          </p:nvPr>
        </p:nvSpPr>
        <p:spPr>
          <a:xfrm>
            <a:off x="457200" y="0"/>
            <a:ext cx="8229600" cy="1143000"/>
          </a:xfrm>
        </p:spPr>
        <p:txBody>
          <a:bodyPr>
            <a:normAutofit/>
          </a:bodyPr>
          <a:lstStyle/>
          <a:p>
            <a:pPr>
              <a:lnSpc>
                <a:spcPts val="3800"/>
              </a:lnSpc>
            </a:pPr>
            <a:r>
              <a:rPr lang="en-US" dirty="0"/>
              <a:t>Internal Connections Drop Down Menu Options</a:t>
            </a:r>
          </a:p>
        </p:txBody>
      </p:sp>
      <p:sp>
        <p:nvSpPr>
          <p:cNvPr id="4" name="Slide Number Placeholder 3">
            <a:extLst>
              <a:ext uri="{FF2B5EF4-FFF2-40B4-BE49-F238E27FC236}">
                <a16:creationId xmlns:a16="http://schemas.microsoft.com/office/drawing/2014/main" id="{05261EF0-D962-4487-A1AB-6091506179D9}"/>
              </a:ext>
            </a:extLst>
          </p:cNvPr>
          <p:cNvSpPr>
            <a:spLocks noGrp="1"/>
          </p:cNvSpPr>
          <p:nvPr>
            <p:ph type="sldNum" sz="quarter" idx="12"/>
          </p:nvPr>
        </p:nvSpPr>
        <p:spPr/>
        <p:txBody>
          <a:bodyPr/>
          <a:lstStyle/>
          <a:p>
            <a:pPr>
              <a:defRPr/>
            </a:pPr>
            <a:fld id="{CC2D7BC9-E8D1-42FF-A9B1-67BA535C0513}" type="slidenum">
              <a:rPr lang="en-US" smtClean="0"/>
              <a:pPr>
                <a:defRPr/>
              </a:pPr>
              <a:t>37</a:t>
            </a:fld>
            <a:endParaRPr lang="en-US"/>
          </a:p>
        </p:txBody>
      </p:sp>
      <p:pic>
        <p:nvPicPr>
          <p:cNvPr id="5" name="Picture 4">
            <a:extLst>
              <a:ext uri="{FF2B5EF4-FFF2-40B4-BE49-F238E27FC236}">
                <a16:creationId xmlns:a16="http://schemas.microsoft.com/office/drawing/2014/main" id="{A792DEB3-FA27-4E91-94AC-5DF8F24A78B7}"/>
              </a:ext>
            </a:extLst>
          </p:cNvPr>
          <p:cNvPicPr>
            <a:picLocks noChangeAspect="1"/>
          </p:cNvPicPr>
          <p:nvPr/>
        </p:nvPicPr>
        <p:blipFill>
          <a:blip r:embed="rId3"/>
          <a:stretch>
            <a:fillRect/>
          </a:stretch>
        </p:blipFill>
        <p:spPr>
          <a:xfrm>
            <a:off x="457200" y="2971800"/>
            <a:ext cx="4953000" cy="2806700"/>
          </a:xfrm>
          <a:prstGeom prst="rect">
            <a:avLst/>
          </a:prstGeom>
          <a:ln>
            <a:solidFill>
              <a:schemeClr val="tx1"/>
            </a:solidFill>
          </a:ln>
        </p:spPr>
      </p:pic>
      <p:sp>
        <p:nvSpPr>
          <p:cNvPr id="9" name="TextBox 8">
            <a:extLst>
              <a:ext uri="{FF2B5EF4-FFF2-40B4-BE49-F238E27FC236}">
                <a16:creationId xmlns:a16="http://schemas.microsoft.com/office/drawing/2014/main" id="{92EAEC27-4204-4D15-9DD8-DCC8AE94FB49}"/>
              </a:ext>
            </a:extLst>
          </p:cNvPr>
          <p:cNvSpPr txBox="1"/>
          <p:nvPr/>
        </p:nvSpPr>
        <p:spPr>
          <a:xfrm>
            <a:off x="6008894" y="3962400"/>
            <a:ext cx="2777231" cy="1077218"/>
          </a:xfrm>
          <a:prstGeom prst="rect">
            <a:avLst/>
          </a:prstGeom>
          <a:noFill/>
          <a:ln>
            <a:solidFill>
              <a:srgbClr val="FF0000"/>
            </a:solidFill>
          </a:ln>
        </p:spPr>
        <p:txBody>
          <a:bodyPr wrap="square" rtlCol="0">
            <a:spAutoFit/>
          </a:bodyPr>
          <a:lstStyle/>
          <a:p>
            <a:r>
              <a:rPr lang="en-US" sz="1600" dirty="0"/>
              <a:t>Select the equipment type you’re seeking. If more than one, create a separate service request</a:t>
            </a:r>
            <a:endParaRPr lang="en-US" i="1" dirty="0">
              <a:solidFill>
                <a:srgbClr val="FF0000"/>
              </a:solidFill>
            </a:endParaRPr>
          </a:p>
        </p:txBody>
      </p:sp>
      <p:sp>
        <p:nvSpPr>
          <p:cNvPr id="10" name="Right Brace 9">
            <a:extLst>
              <a:ext uri="{FF2B5EF4-FFF2-40B4-BE49-F238E27FC236}">
                <a16:creationId xmlns:a16="http://schemas.microsoft.com/office/drawing/2014/main" id="{3FF006E1-03F2-4C60-9CD2-934E8838A389}"/>
              </a:ext>
            </a:extLst>
          </p:cNvPr>
          <p:cNvSpPr/>
          <p:nvPr/>
        </p:nvSpPr>
        <p:spPr>
          <a:xfrm>
            <a:off x="5486400" y="3276600"/>
            <a:ext cx="457200" cy="2438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7623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D7D8-62A9-44C5-BD8E-5D6F66859138}"/>
              </a:ext>
            </a:extLst>
          </p:cNvPr>
          <p:cNvSpPr>
            <a:spLocks noGrp="1"/>
          </p:cNvSpPr>
          <p:nvPr>
            <p:ph type="title"/>
          </p:nvPr>
        </p:nvSpPr>
        <p:spPr/>
        <p:txBody>
          <a:bodyPr>
            <a:normAutofit/>
          </a:bodyPr>
          <a:lstStyle/>
          <a:p>
            <a:r>
              <a:rPr lang="en-US" dirty="0"/>
              <a:t>Service Request Details</a:t>
            </a:r>
          </a:p>
        </p:txBody>
      </p:sp>
      <p:sp>
        <p:nvSpPr>
          <p:cNvPr id="4" name="Slide Number Placeholder 3">
            <a:extLst>
              <a:ext uri="{FF2B5EF4-FFF2-40B4-BE49-F238E27FC236}">
                <a16:creationId xmlns:a16="http://schemas.microsoft.com/office/drawing/2014/main" id="{99EB2B95-7875-46ED-B721-5F415352F835}"/>
              </a:ext>
            </a:extLst>
          </p:cNvPr>
          <p:cNvSpPr>
            <a:spLocks noGrp="1"/>
          </p:cNvSpPr>
          <p:nvPr>
            <p:ph type="sldNum" sz="quarter" idx="12"/>
          </p:nvPr>
        </p:nvSpPr>
        <p:spPr/>
        <p:txBody>
          <a:bodyPr/>
          <a:lstStyle/>
          <a:p>
            <a:pPr>
              <a:defRPr/>
            </a:pPr>
            <a:fld id="{CC2D7BC9-E8D1-42FF-A9B1-67BA535C0513}" type="slidenum">
              <a:rPr lang="en-US" smtClean="0"/>
              <a:pPr>
                <a:defRPr/>
              </a:pPr>
              <a:t>38</a:t>
            </a:fld>
            <a:endParaRPr lang="en-US"/>
          </a:p>
        </p:txBody>
      </p:sp>
      <p:sp>
        <p:nvSpPr>
          <p:cNvPr id="3" name="TextBox 2">
            <a:extLst>
              <a:ext uri="{FF2B5EF4-FFF2-40B4-BE49-F238E27FC236}">
                <a16:creationId xmlns:a16="http://schemas.microsoft.com/office/drawing/2014/main" id="{21CB7F7B-F478-4EA2-AE1E-55B985668AF1}"/>
              </a:ext>
            </a:extLst>
          </p:cNvPr>
          <p:cNvSpPr txBox="1"/>
          <p:nvPr/>
        </p:nvSpPr>
        <p:spPr>
          <a:xfrm>
            <a:off x="457200" y="5707930"/>
            <a:ext cx="8610600" cy="369332"/>
          </a:xfrm>
          <a:prstGeom prst="rect">
            <a:avLst/>
          </a:prstGeom>
          <a:noFill/>
        </p:spPr>
        <p:txBody>
          <a:bodyPr wrap="square" rtlCol="0">
            <a:spAutoFit/>
          </a:bodyPr>
          <a:lstStyle/>
          <a:p>
            <a:r>
              <a:rPr lang="en-US" dirty="0">
                <a:solidFill>
                  <a:srgbClr val="FF0000"/>
                </a:solidFill>
              </a:rPr>
              <a:t>Provide additional details about your service/equipment requests in the narrative.</a:t>
            </a:r>
          </a:p>
        </p:txBody>
      </p:sp>
      <p:pic>
        <p:nvPicPr>
          <p:cNvPr id="7" name="Picture 6">
            <a:extLst>
              <a:ext uri="{FF2B5EF4-FFF2-40B4-BE49-F238E27FC236}">
                <a16:creationId xmlns:a16="http://schemas.microsoft.com/office/drawing/2014/main" id="{7B780887-BA0F-4112-9DA4-74A002E49847}"/>
              </a:ext>
            </a:extLst>
          </p:cNvPr>
          <p:cNvPicPr>
            <a:picLocks noChangeAspect="1"/>
          </p:cNvPicPr>
          <p:nvPr/>
        </p:nvPicPr>
        <p:blipFill>
          <a:blip r:embed="rId2"/>
          <a:stretch>
            <a:fillRect/>
          </a:stretch>
        </p:blipFill>
        <p:spPr>
          <a:xfrm>
            <a:off x="304800" y="1219200"/>
            <a:ext cx="8382000" cy="4117330"/>
          </a:xfrm>
          <a:prstGeom prst="rect">
            <a:avLst/>
          </a:prstGeom>
          <a:ln>
            <a:solidFill>
              <a:schemeClr val="tx1"/>
            </a:solidFill>
          </a:ln>
        </p:spPr>
      </p:pic>
      <p:sp>
        <p:nvSpPr>
          <p:cNvPr id="8" name="TextBox 7">
            <a:extLst>
              <a:ext uri="{FF2B5EF4-FFF2-40B4-BE49-F238E27FC236}">
                <a16:creationId xmlns:a16="http://schemas.microsoft.com/office/drawing/2014/main" id="{1C503BE7-DE31-46DF-82F0-E226F8857451}"/>
              </a:ext>
            </a:extLst>
          </p:cNvPr>
          <p:cNvSpPr txBox="1"/>
          <p:nvPr/>
        </p:nvSpPr>
        <p:spPr>
          <a:xfrm>
            <a:off x="6477000" y="1501024"/>
            <a:ext cx="2209800" cy="1200329"/>
          </a:xfrm>
          <a:prstGeom prst="rect">
            <a:avLst/>
          </a:prstGeom>
          <a:solidFill>
            <a:schemeClr val="bg1"/>
          </a:solidFill>
          <a:ln>
            <a:solidFill>
              <a:srgbClr val="FF0000"/>
            </a:solidFill>
          </a:ln>
        </p:spPr>
        <p:txBody>
          <a:bodyPr wrap="square" rtlCol="0">
            <a:spAutoFit/>
          </a:bodyPr>
          <a:lstStyle/>
          <a:p>
            <a:r>
              <a:rPr lang="en-US" sz="1200" dirty="0">
                <a:solidFill>
                  <a:srgbClr val="FF0000"/>
                </a:solidFill>
              </a:rPr>
              <a:t>Choose your preferred manufacturer.  If not listed, select ‘Other’ then type in the manufacturer’s name and include the words “or equivalent”</a:t>
            </a:r>
            <a:endParaRPr lang="en-US" sz="1400" i="1" dirty="0">
              <a:solidFill>
                <a:srgbClr val="FF0000"/>
              </a:solidFill>
            </a:endParaRPr>
          </a:p>
        </p:txBody>
      </p:sp>
      <p:cxnSp>
        <p:nvCxnSpPr>
          <p:cNvPr id="10" name="Straight Arrow Connector 9">
            <a:extLst>
              <a:ext uri="{FF2B5EF4-FFF2-40B4-BE49-F238E27FC236}">
                <a16:creationId xmlns:a16="http://schemas.microsoft.com/office/drawing/2014/main" id="{93E8A72A-B266-4CF7-A9E2-0C0F7DE81622}"/>
              </a:ext>
            </a:extLst>
          </p:cNvPr>
          <p:cNvCxnSpPr/>
          <p:nvPr/>
        </p:nvCxnSpPr>
        <p:spPr>
          <a:xfrm flipH="1">
            <a:off x="5715000" y="2209800"/>
            <a:ext cx="609600"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82929AF-387A-451F-B868-1231CAC288FD}"/>
              </a:ext>
            </a:extLst>
          </p:cNvPr>
          <p:cNvSpPr txBox="1"/>
          <p:nvPr/>
        </p:nvSpPr>
        <p:spPr>
          <a:xfrm>
            <a:off x="1466850" y="4694817"/>
            <a:ext cx="3771900" cy="646331"/>
          </a:xfrm>
          <a:prstGeom prst="rect">
            <a:avLst/>
          </a:prstGeom>
          <a:solidFill>
            <a:schemeClr val="bg1"/>
          </a:solidFill>
          <a:ln>
            <a:solidFill>
              <a:srgbClr val="FF0000"/>
            </a:solidFill>
          </a:ln>
        </p:spPr>
        <p:txBody>
          <a:bodyPr wrap="square" rtlCol="0">
            <a:spAutoFit/>
          </a:bodyPr>
          <a:lstStyle/>
          <a:p>
            <a:r>
              <a:rPr lang="en-US" sz="1200" dirty="0">
                <a:solidFill>
                  <a:srgbClr val="FF0000"/>
                </a:solidFill>
              </a:rPr>
              <a:t>If you want maintenance/support for this equipment, check this box.  No separate BMIC service request is needed</a:t>
            </a:r>
            <a:endParaRPr lang="en-US" sz="1400" i="1" dirty="0">
              <a:solidFill>
                <a:srgbClr val="FF0000"/>
              </a:solidFill>
            </a:endParaRPr>
          </a:p>
        </p:txBody>
      </p:sp>
      <p:cxnSp>
        <p:nvCxnSpPr>
          <p:cNvPr id="13" name="Straight Arrow Connector 12">
            <a:extLst>
              <a:ext uri="{FF2B5EF4-FFF2-40B4-BE49-F238E27FC236}">
                <a16:creationId xmlns:a16="http://schemas.microsoft.com/office/drawing/2014/main" id="{06E29C20-A730-430D-A360-B0FC31D89CC1}"/>
              </a:ext>
            </a:extLst>
          </p:cNvPr>
          <p:cNvCxnSpPr>
            <a:cxnSpLocks/>
          </p:cNvCxnSpPr>
          <p:nvPr/>
        </p:nvCxnSpPr>
        <p:spPr>
          <a:xfrm flipH="1" flipV="1">
            <a:off x="685800" y="4397165"/>
            <a:ext cx="781050" cy="5558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78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3737" y="275729"/>
            <a:ext cx="8256524" cy="627736"/>
          </a:xfrm>
          <a:prstGeom prst="rect">
            <a:avLst/>
          </a:prstGeom>
        </p:spPr>
        <p:txBody>
          <a:bodyPr vert="horz" wrap="square" lIns="0" tIns="12065" rIns="0" bIns="0" rtlCol="0">
            <a:spAutoFit/>
          </a:bodyPr>
          <a:lstStyle/>
          <a:p>
            <a:pPr marL="12700">
              <a:lnSpc>
                <a:spcPct val="100000"/>
              </a:lnSpc>
              <a:spcBef>
                <a:spcPts val="95"/>
              </a:spcBef>
            </a:pPr>
            <a:r>
              <a:rPr sz="4000" spc="-20" dirty="0"/>
              <a:t>Narrative</a:t>
            </a:r>
            <a:r>
              <a:rPr sz="4000" spc="-10" dirty="0"/>
              <a:t> </a:t>
            </a:r>
            <a:r>
              <a:rPr sz="4000" spc="-5" dirty="0"/>
              <a:t>in </a:t>
            </a:r>
            <a:r>
              <a:rPr sz="4000" spc="-110" dirty="0"/>
              <a:t>Text</a:t>
            </a:r>
            <a:r>
              <a:rPr sz="4000" spc="5" dirty="0"/>
              <a:t> </a:t>
            </a:r>
            <a:r>
              <a:rPr sz="4000" spc="-30" dirty="0"/>
              <a:t>Box</a:t>
            </a:r>
            <a:r>
              <a:rPr sz="4000" spc="-15" dirty="0"/>
              <a:t> </a:t>
            </a:r>
            <a:r>
              <a:rPr sz="4000" spc="-30" dirty="0"/>
              <a:t>for</a:t>
            </a:r>
            <a:r>
              <a:rPr sz="4000" spc="-5" dirty="0"/>
              <a:t> C</a:t>
            </a:r>
            <a:r>
              <a:rPr lang="en-US" sz="4000" spc="-5" dirty="0"/>
              <a:t>2</a:t>
            </a:r>
            <a:r>
              <a:rPr sz="4000" spc="-10" dirty="0"/>
              <a:t> </a:t>
            </a:r>
            <a:r>
              <a:rPr sz="4000" spc="-20" dirty="0"/>
              <a:t>Requests</a:t>
            </a:r>
            <a:endParaRPr sz="4000" dirty="0"/>
          </a:p>
        </p:txBody>
      </p:sp>
      <p:sp>
        <p:nvSpPr>
          <p:cNvPr id="7" name="Text Placeholder 6">
            <a:extLst>
              <a:ext uri="{FF2B5EF4-FFF2-40B4-BE49-F238E27FC236}">
                <a16:creationId xmlns:a16="http://schemas.microsoft.com/office/drawing/2014/main" id="{CC189D79-541B-4652-B386-EC8C53A880A4}"/>
              </a:ext>
            </a:extLst>
          </p:cNvPr>
          <p:cNvSpPr>
            <a:spLocks noGrp="1"/>
          </p:cNvSpPr>
          <p:nvPr>
            <p:ph type="body" idx="1"/>
          </p:nvPr>
        </p:nvSpPr>
        <p:spPr>
          <a:xfrm>
            <a:off x="531494" y="1422874"/>
            <a:ext cx="8081010" cy="1015663"/>
          </a:xfrm>
        </p:spPr>
        <p:txBody>
          <a:bodyPr>
            <a:normAutofit/>
          </a:bodyPr>
          <a:lstStyle/>
          <a:p>
            <a:pPr marL="342900" indent="-342900">
              <a:buFont typeface="Arial" panose="020B0604020202020204" pitchFamily="34" charset="0"/>
              <a:buChar char="•"/>
            </a:pPr>
            <a:r>
              <a:rPr lang="en-US" sz="2400" dirty="0"/>
              <a:t>Use the narrative text box to describe the equipment you’re seeking, or direct bidders to the attached RFP</a:t>
            </a:r>
          </a:p>
        </p:txBody>
      </p:sp>
      <p:pic>
        <p:nvPicPr>
          <p:cNvPr id="8" name="Picture 7">
            <a:extLst>
              <a:ext uri="{FF2B5EF4-FFF2-40B4-BE49-F238E27FC236}">
                <a16:creationId xmlns:a16="http://schemas.microsoft.com/office/drawing/2014/main" id="{594EC8DD-808F-45D0-82E7-B8467600D38A}"/>
              </a:ext>
            </a:extLst>
          </p:cNvPr>
          <p:cNvPicPr>
            <a:picLocks noChangeAspect="1"/>
          </p:cNvPicPr>
          <p:nvPr/>
        </p:nvPicPr>
        <p:blipFill>
          <a:blip r:embed="rId3"/>
          <a:stretch>
            <a:fillRect/>
          </a:stretch>
        </p:blipFill>
        <p:spPr>
          <a:xfrm>
            <a:off x="336883" y="2438537"/>
            <a:ext cx="8470232" cy="2895600"/>
          </a:xfrm>
          <a:prstGeom prst="rect">
            <a:avLst/>
          </a:prstGeom>
          <a:ln>
            <a:solidFill>
              <a:schemeClr val="tx1"/>
            </a:solidFill>
          </a:ln>
        </p:spPr>
      </p:pic>
      <p:sp>
        <p:nvSpPr>
          <p:cNvPr id="9" name="Rectangle: Rounded Corners 8">
            <a:extLst>
              <a:ext uri="{FF2B5EF4-FFF2-40B4-BE49-F238E27FC236}">
                <a16:creationId xmlns:a16="http://schemas.microsoft.com/office/drawing/2014/main" id="{D08EF642-BA78-4D9D-8518-1FC8BC93D78F}"/>
              </a:ext>
            </a:extLst>
          </p:cNvPr>
          <p:cNvSpPr/>
          <p:nvPr/>
        </p:nvSpPr>
        <p:spPr>
          <a:xfrm>
            <a:off x="7357514" y="4800600"/>
            <a:ext cx="1342747" cy="5335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9086-AAB5-4F23-83EE-BEBC17686F3C}"/>
              </a:ext>
            </a:extLst>
          </p:cNvPr>
          <p:cNvSpPr>
            <a:spLocks noGrp="1"/>
          </p:cNvSpPr>
          <p:nvPr>
            <p:ph type="title"/>
          </p:nvPr>
        </p:nvSpPr>
        <p:spPr>
          <a:xfrm>
            <a:off x="457200" y="274638"/>
            <a:ext cx="8382000" cy="792162"/>
          </a:xfrm>
        </p:spPr>
        <p:txBody>
          <a:bodyPr>
            <a:normAutofit/>
          </a:bodyPr>
          <a:lstStyle/>
          <a:p>
            <a:r>
              <a:rPr lang="en-US" dirty="0"/>
              <a:t>Internal Connections Purchase Timeline</a:t>
            </a:r>
          </a:p>
        </p:txBody>
      </p:sp>
      <p:sp>
        <p:nvSpPr>
          <p:cNvPr id="3" name="Content Placeholder 2">
            <a:extLst>
              <a:ext uri="{FF2B5EF4-FFF2-40B4-BE49-F238E27FC236}">
                <a16:creationId xmlns:a16="http://schemas.microsoft.com/office/drawing/2014/main" id="{3287704E-EC47-42E9-AB58-AF17CC908B7E}"/>
              </a:ext>
            </a:extLst>
          </p:cNvPr>
          <p:cNvSpPr>
            <a:spLocks noGrp="1"/>
          </p:cNvSpPr>
          <p:nvPr>
            <p:ph idx="1"/>
          </p:nvPr>
        </p:nvSpPr>
        <p:spPr>
          <a:xfrm>
            <a:off x="457200" y="1355543"/>
            <a:ext cx="8229600" cy="5105400"/>
          </a:xfrm>
        </p:spPr>
        <p:txBody>
          <a:bodyPr>
            <a:normAutofit/>
          </a:bodyPr>
          <a:lstStyle/>
          <a:p>
            <a:r>
              <a:rPr lang="en-US" sz="2400" dirty="0"/>
              <a:t>Equipment can be purchased </a:t>
            </a:r>
            <a:r>
              <a:rPr lang="en-US" sz="2400" u="sng" dirty="0"/>
              <a:t>as early as</a:t>
            </a:r>
            <a:r>
              <a:rPr lang="en-US" sz="2400" dirty="0"/>
              <a:t> April 1, prior to funding year start</a:t>
            </a:r>
          </a:p>
          <a:p>
            <a:pPr lvl="1"/>
            <a:r>
              <a:rPr lang="en-US" sz="1800" dirty="0"/>
              <a:t>For example, applicants can purchase equipment on April 1, 2024 for FY 2024, even though funding year doesn’t begin until July 1, 2024</a:t>
            </a:r>
          </a:p>
          <a:p>
            <a:pPr lvl="1"/>
            <a:r>
              <a:rPr lang="en-US" sz="1800" dirty="0">
                <a:solidFill>
                  <a:srgbClr val="FF0000"/>
                </a:solidFill>
              </a:rPr>
              <a:t>However</a:t>
            </a:r>
            <a:r>
              <a:rPr lang="en-US" sz="1800" dirty="0"/>
              <a:t>… vendors/applicants cannot be reimbursed from USAC until July 1</a:t>
            </a:r>
          </a:p>
          <a:p>
            <a:pPr lvl="1"/>
            <a:r>
              <a:rPr lang="en-US" sz="1800" dirty="0"/>
              <a:t>Applicants that purchase equipment prior to receiving funding commitment letter are risking paying full price</a:t>
            </a:r>
          </a:p>
          <a:p>
            <a:r>
              <a:rPr lang="en-US" sz="2400" dirty="0"/>
              <a:t>Equipment can be purchased </a:t>
            </a:r>
            <a:r>
              <a:rPr lang="en-US" sz="2400" u="sng" dirty="0"/>
              <a:t>as late as</a:t>
            </a:r>
            <a:r>
              <a:rPr lang="en-US" sz="2400" dirty="0"/>
              <a:t> September 30, following the end of funding year</a:t>
            </a:r>
          </a:p>
          <a:p>
            <a:r>
              <a:rPr lang="en-US" sz="2400" dirty="0"/>
              <a:t>Allows applicants two full summers to install equipment</a:t>
            </a:r>
          </a:p>
          <a:p>
            <a:endParaRPr lang="en-US" sz="3100" dirty="0"/>
          </a:p>
          <a:p>
            <a:endParaRPr lang="en-US" sz="3100" dirty="0"/>
          </a:p>
          <a:p>
            <a:endParaRPr lang="en-US" sz="3100" dirty="0"/>
          </a:p>
          <a:p>
            <a:endParaRPr lang="en-US" sz="3100" dirty="0"/>
          </a:p>
        </p:txBody>
      </p:sp>
      <p:pic>
        <p:nvPicPr>
          <p:cNvPr id="5" name="Picture 4">
            <a:extLst>
              <a:ext uri="{FF2B5EF4-FFF2-40B4-BE49-F238E27FC236}">
                <a16:creationId xmlns:a16="http://schemas.microsoft.com/office/drawing/2014/main" id="{CFAD935D-4760-6CE9-5C1D-59487754098B}"/>
              </a:ext>
            </a:extLst>
          </p:cNvPr>
          <p:cNvPicPr>
            <a:picLocks noChangeAspect="1"/>
          </p:cNvPicPr>
          <p:nvPr/>
        </p:nvPicPr>
        <p:blipFill>
          <a:blip r:embed="rId3"/>
          <a:stretch>
            <a:fillRect/>
          </a:stretch>
        </p:blipFill>
        <p:spPr>
          <a:xfrm>
            <a:off x="604837" y="4953000"/>
            <a:ext cx="7934325" cy="1333500"/>
          </a:xfrm>
          <a:prstGeom prst="rect">
            <a:avLst/>
          </a:prstGeom>
        </p:spPr>
      </p:pic>
    </p:spTree>
    <p:extLst>
      <p:ext uri="{BB962C8B-B14F-4D97-AF65-F5344CB8AC3E}">
        <p14:creationId xmlns:p14="http://schemas.microsoft.com/office/powerpoint/2010/main" val="2908264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5CA705-3B8F-4880-97FE-8369B3C89569}"/>
              </a:ext>
            </a:extLst>
          </p:cNvPr>
          <p:cNvPicPr>
            <a:picLocks noChangeAspect="1"/>
          </p:cNvPicPr>
          <p:nvPr/>
        </p:nvPicPr>
        <p:blipFill>
          <a:blip r:embed="rId2"/>
          <a:stretch>
            <a:fillRect/>
          </a:stretch>
        </p:blipFill>
        <p:spPr>
          <a:xfrm>
            <a:off x="304800" y="1295400"/>
            <a:ext cx="4896317" cy="3000375"/>
          </a:xfrm>
          <a:prstGeom prst="rect">
            <a:avLst/>
          </a:prstGeom>
          <a:ln>
            <a:solidFill>
              <a:schemeClr val="tx1"/>
            </a:solidFill>
          </a:ln>
        </p:spPr>
      </p:pic>
      <p:sp>
        <p:nvSpPr>
          <p:cNvPr id="5" name="Title 4">
            <a:extLst>
              <a:ext uri="{FF2B5EF4-FFF2-40B4-BE49-F238E27FC236}">
                <a16:creationId xmlns:a16="http://schemas.microsoft.com/office/drawing/2014/main" id="{3B68BA3D-61E7-41D5-A7ED-D11DCC4727B9}"/>
              </a:ext>
            </a:extLst>
          </p:cNvPr>
          <p:cNvSpPr>
            <a:spLocks noGrp="1"/>
          </p:cNvSpPr>
          <p:nvPr>
            <p:ph type="title"/>
          </p:nvPr>
        </p:nvSpPr>
        <p:spPr/>
        <p:txBody>
          <a:bodyPr/>
          <a:lstStyle/>
          <a:p>
            <a:r>
              <a:rPr lang="en-US" dirty="0"/>
              <a:t>Want to Add Technical Contact?</a:t>
            </a:r>
          </a:p>
        </p:txBody>
      </p:sp>
      <p:sp>
        <p:nvSpPr>
          <p:cNvPr id="6" name="Content Placeholder 5">
            <a:extLst>
              <a:ext uri="{FF2B5EF4-FFF2-40B4-BE49-F238E27FC236}">
                <a16:creationId xmlns:a16="http://schemas.microsoft.com/office/drawing/2014/main" id="{860E9BE9-0C07-4FF2-8C85-617BF0A0055F}"/>
              </a:ext>
            </a:extLst>
          </p:cNvPr>
          <p:cNvSpPr>
            <a:spLocks noGrp="1"/>
          </p:cNvSpPr>
          <p:nvPr>
            <p:ph idx="1"/>
          </p:nvPr>
        </p:nvSpPr>
        <p:spPr>
          <a:xfrm>
            <a:off x="5334000" y="1295400"/>
            <a:ext cx="3886200" cy="3387003"/>
          </a:xfrm>
        </p:spPr>
        <p:txBody>
          <a:bodyPr>
            <a:normAutofit/>
          </a:bodyPr>
          <a:lstStyle/>
          <a:p>
            <a:r>
              <a:rPr lang="en-US" sz="1800" dirty="0">
                <a:solidFill>
                  <a:srgbClr val="FF0000"/>
                </a:solidFill>
              </a:rPr>
              <a:t>You may add a technical contact that vendors can contact to ask additional questions about the procurement</a:t>
            </a:r>
          </a:p>
          <a:p>
            <a:pPr lvl="1"/>
            <a:r>
              <a:rPr lang="en-US" sz="1600" dirty="0">
                <a:solidFill>
                  <a:srgbClr val="FF0000"/>
                </a:solidFill>
              </a:rPr>
              <a:t>Not a requirement to add a separate technical contact</a:t>
            </a:r>
          </a:p>
          <a:p>
            <a:r>
              <a:rPr lang="en-US" sz="1800" dirty="0">
                <a:solidFill>
                  <a:srgbClr val="FF0000"/>
                </a:solidFill>
              </a:rPr>
              <a:t>If you do, you may select a current EPC User OR you can manually enter the name/contact information of the contact</a:t>
            </a:r>
            <a:endParaRPr lang="en-US" sz="1600" dirty="0">
              <a:solidFill>
                <a:srgbClr val="FF0000"/>
              </a:solidFill>
            </a:endParaRP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40</a:t>
            </a:fld>
            <a:endParaRPr lang="en-US" dirty="0"/>
          </a:p>
        </p:txBody>
      </p:sp>
    </p:spTree>
    <p:extLst>
      <p:ext uri="{BB962C8B-B14F-4D97-AF65-F5344CB8AC3E}">
        <p14:creationId xmlns:p14="http://schemas.microsoft.com/office/powerpoint/2010/main" val="1356547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56B4F-9798-4888-B096-7F3A43F1051C}"/>
              </a:ext>
            </a:extLst>
          </p:cNvPr>
          <p:cNvPicPr>
            <a:picLocks noChangeAspect="1"/>
          </p:cNvPicPr>
          <p:nvPr/>
        </p:nvPicPr>
        <p:blipFill>
          <a:blip r:embed="rId2"/>
          <a:stretch>
            <a:fillRect/>
          </a:stretch>
        </p:blipFill>
        <p:spPr>
          <a:xfrm>
            <a:off x="381000" y="1295400"/>
            <a:ext cx="8728426" cy="2667000"/>
          </a:xfrm>
          <a:prstGeom prst="rect">
            <a:avLst/>
          </a:prstGeom>
        </p:spPr>
      </p:pic>
      <p:sp>
        <p:nvSpPr>
          <p:cNvPr id="3" name="Title 2">
            <a:extLst>
              <a:ext uri="{FF2B5EF4-FFF2-40B4-BE49-F238E27FC236}">
                <a16:creationId xmlns:a16="http://schemas.microsoft.com/office/drawing/2014/main" id="{D5627D26-2C84-475A-99FB-230A7363D7EC}"/>
              </a:ext>
            </a:extLst>
          </p:cNvPr>
          <p:cNvSpPr>
            <a:spLocks noGrp="1"/>
          </p:cNvSpPr>
          <p:nvPr>
            <p:ph type="title"/>
          </p:nvPr>
        </p:nvSpPr>
        <p:spPr/>
        <p:txBody>
          <a:bodyPr/>
          <a:lstStyle/>
          <a:p>
            <a:r>
              <a:rPr lang="en-US" dirty="0"/>
              <a:t>State or Local Procurement Rules?</a:t>
            </a:r>
          </a:p>
        </p:txBody>
      </p:sp>
      <p:sp>
        <p:nvSpPr>
          <p:cNvPr id="6" name="Content Placeholder 5">
            <a:extLst>
              <a:ext uri="{FF2B5EF4-FFF2-40B4-BE49-F238E27FC236}">
                <a16:creationId xmlns:a16="http://schemas.microsoft.com/office/drawing/2014/main" id="{E4FC6312-8BE4-4329-A914-17A0878981D3}"/>
              </a:ext>
            </a:extLst>
          </p:cNvPr>
          <p:cNvSpPr>
            <a:spLocks noGrp="1"/>
          </p:cNvSpPr>
          <p:nvPr>
            <p:ph idx="1"/>
          </p:nvPr>
        </p:nvSpPr>
        <p:spPr>
          <a:xfrm>
            <a:off x="762000" y="3200401"/>
            <a:ext cx="8229600" cy="2743200"/>
          </a:xfrm>
        </p:spPr>
        <p:txBody>
          <a:bodyPr>
            <a:normAutofit/>
          </a:bodyPr>
          <a:lstStyle/>
          <a:p>
            <a:r>
              <a:rPr lang="en-US" sz="2000" dirty="0">
                <a:solidFill>
                  <a:srgbClr val="FF0000"/>
                </a:solidFill>
              </a:rPr>
              <a:t>Always select YES!</a:t>
            </a:r>
          </a:p>
          <a:p>
            <a:r>
              <a:rPr lang="en-US" sz="2000" dirty="0">
                <a:solidFill>
                  <a:srgbClr val="FF0000"/>
                </a:solidFill>
              </a:rPr>
              <a:t>Then use the narrative box to provide additional requirements/instructions to vendors or direct bidders to your RFP</a:t>
            </a:r>
          </a:p>
          <a:p>
            <a:r>
              <a:rPr lang="en-US" sz="2000" dirty="0">
                <a:solidFill>
                  <a:srgbClr val="FF0000"/>
                </a:solidFill>
              </a:rPr>
              <a:t>For example:</a:t>
            </a:r>
          </a:p>
          <a:p>
            <a:pPr lvl="1"/>
            <a:r>
              <a:rPr lang="en-US" sz="1800" dirty="0">
                <a:solidFill>
                  <a:srgbClr val="FF0000"/>
                </a:solidFill>
              </a:rPr>
              <a:t>All bids must be submitted to X person by X date in X format</a:t>
            </a:r>
          </a:p>
          <a:p>
            <a:pPr lvl="1"/>
            <a:r>
              <a:rPr lang="en-US" sz="1800" dirty="0">
                <a:solidFill>
                  <a:srgbClr val="FF0000"/>
                </a:solidFill>
              </a:rPr>
              <a:t>Vendor must provide discounted bills</a:t>
            </a:r>
          </a:p>
          <a:p>
            <a:pPr lvl="1"/>
            <a:r>
              <a:rPr lang="en-US" sz="1800" dirty="0">
                <a:solidFill>
                  <a:srgbClr val="FF0000"/>
                </a:solidFill>
              </a:rPr>
              <a:t>Vendor must submit 3 references of district officials where identical services were provided within last 2 years</a:t>
            </a:r>
          </a:p>
          <a:p>
            <a:pPr lvl="1"/>
            <a:r>
              <a:rPr lang="en-US" sz="1800" dirty="0">
                <a:solidFill>
                  <a:srgbClr val="FF0000"/>
                </a:solidFill>
              </a:rPr>
              <a:t>Vendors must attend pre-bid meeting on X date</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41</a:t>
            </a:fld>
            <a:endParaRPr lang="en-US"/>
          </a:p>
        </p:txBody>
      </p:sp>
    </p:spTree>
    <p:extLst>
      <p:ext uri="{BB962C8B-B14F-4D97-AF65-F5344CB8AC3E}">
        <p14:creationId xmlns:p14="http://schemas.microsoft.com/office/powerpoint/2010/main" val="2431807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8550-BA47-41C1-BF52-A12D9E1F1277}"/>
              </a:ext>
            </a:extLst>
          </p:cNvPr>
          <p:cNvSpPr>
            <a:spLocks noGrp="1"/>
          </p:cNvSpPr>
          <p:nvPr>
            <p:ph type="title"/>
          </p:nvPr>
        </p:nvSpPr>
        <p:spPr/>
        <p:txBody>
          <a:bodyPr/>
          <a:lstStyle/>
          <a:p>
            <a:r>
              <a:rPr lang="en-US" dirty="0"/>
              <a:t>Generate PDF to Review</a:t>
            </a:r>
          </a:p>
        </p:txBody>
      </p:sp>
      <p:pic>
        <p:nvPicPr>
          <p:cNvPr id="5" name="Content Placeholder 4">
            <a:extLst>
              <a:ext uri="{FF2B5EF4-FFF2-40B4-BE49-F238E27FC236}">
                <a16:creationId xmlns:a16="http://schemas.microsoft.com/office/drawing/2014/main" id="{160936BB-B8A1-47AD-B7DE-9CAC0599A716}"/>
              </a:ext>
            </a:extLst>
          </p:cNvPr>
          <p:cNvPicPr>
            <a:picLocks noGrp="1" noChangeAspect="1"/>
          </p:cNvPicPr>
          <p:nvPr>
            <p:ph idx="1"/>
          </p:nvPr>
        </p:nvPicPr>
        <p:blipFill>
          <a:blip r:embed="rId2"/>
          <a:stretch>
            <a:fillRect/>
          </a:stretch>
        </p:blipFill>
        <p:spPr>
          <a:xfrm>
            <a:off x="457200" y="1600200"/>
            <a:ext cx="8229600" cy="3171991"/>
          </a:xfrm>
          <a:prstGeom prst="rect">
            <a:avLst/>
          </a:prstGeom>
        </p:spPr>
      </p:pic>
      <p:sp>
        <p:nvSpPr>
          <p:cNvPr id="4" name="Slide Number Placeholder 3">
            <a:extLst>
              <a:ext uri="{FF2B5EF4-FFF2-40B4-BE49-F238E27FC236}">
                <a16:creationId xmlns:a16="http://schemas.microsoft.com/office/drawing/2014/main" id="{C84B744B-4214-4F27-A172-2AF9CCFE9C05}"/>
              </a:ext>
            </a:extLst>
          </p:cNvPr>
          <p:cNvSpPr>
            <a:spLocks noGrp="1"/>
          </p:cNvSpPr>
          <p:nvPr>
            <p:ph type="sldNum" sz="quarter" idx="12"/>
          </p:nvPr>
        </p:nvSpPr>
        <p:spPr/>
        <p:txBody>
          <a:bodyPr/>
          <a:lstStyle/>
          <a:p>
            <a:pPr>
              <a:defRPr/>
            </a:pPr>
            <a:fld id="{CC2D7BC9-E8D1-42FF-A9B1-67BA535C0513}" type="slidenum">
              <a:rPr lang="en-US" smtClean="0"/>
              <a:pPr>
                <a:defRPr/>
              </a:pPr>
              <a:t>42</a:t>
            </a:fld>
            <a:endParaRPr lang="en-US"/>
          </a:p>
        </p:txBody>
      </p:sp>
      <p:sp>
        <p:nvSpPr>
          <p:cNvPr id="6" name="Rectangle: Rounded Corners 5">
            <a:extLst>
              <a:ext uri="{FF2B5EF4-FFF2-40B4-BE49-F238E27FC236}">
                <a16:creationId xmlns:a16="http://schemas.microsoft.com/office/drawing/2014/main" id="{FE242B4D-D6B1-4908-9647-68E6D702C948}"/>
              </a:ext>
            </a:extLst>
          </p:cNvPr>
          <p:cNvSpPr/>
          <p:nvPr/>
        </p:nvSpPr>
        <p:spPr>
          <a:xfrm>
            <a:off x="7162800" y="4267200"/>
            <a:ext cx="1447800" cy="504991"/>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149B49-429B-49B9-87D3-CCECD31098B4}"/>
              </a:ext>
            </a:extLst>
          </p:cNvPr>
          <p:cNvSpPr txBox="1"/>
          <p:nvPr/>
        </p:nvSpPr>
        <p:spPr>
          <a:xfrm>
            <a:off x="1981200" y="5347277"/>
            <a:ext cx="5029200" cy="923330"/>
          </a:xfrm>
          <a:prstGeom prst="rect">
            <a:avLst/>
          </a:prstGeom>
          <a:noFill/>
        </p:spPr>
        <p:txBody>
          <a:bodyPr wrap="square" rtlCol="0">
            <a:spAutoFit/>
          </a:bodyPr>
          <a:lstStyle/>
          <a:p>
            <a:r>
              <a:rPr lang="en-US" dirty="0">
                <a:solidFill>
                  <a:srgbClr val="FF0000"/>
                </a:solidFill>
              </a:rPr>
              <a:t>Click “Review FCC Form 470” to have the system generate a PDF copy of your draft Form 470 to review</a:t>
            </a:r>
          </a:p>
        </p:txBody>
      </p:sp>
      <p:cxnSp>
        <p:nvCxnSpPr>
          <p:cNvPr id="8" name="Straight Arrow Connector 7">
            <a:extLst>
              <a:ext uri="{FF2B5EF4-FFF2-40B4-BE49-F238E27FC236}">
                <a16:creationId xmlns:a16="http://schemas.microsoft.com/office/drawing/2014/main" id="{010BAFF5-9720-490A-8BE3-7C08A61D31EE}"/>
              </a:ext>
            </a:extLst>
          </p:cNvPr>
          <p:cNvCxnSpPr>
            <a:cxnSpLocks/>
          </p:cNvCxnSpPr>
          <p:nvPr/>
        </p:nvCxnSpPr>
        <p:spPr>
          <a:xfrm flipV="1">
            <a:off x="5715000" y="4746895"/>
            <a:ext cx="1371600" cy="51090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899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B57A64-417A-4F23-8028-0466015A949D}"/>
              </a:ext>
            </a:extLst>
          </p:cNvPr>
          <p:cNvPicPr>
            <a:picLocks noChangeAspect="1"/>
          </p:cNvPicPr>
          <p:nvPr/>
        </p:nvPicPr>
        <p:blipFill>
          <a:blip r:embed="rId2"/>
          <a:stretch>
            <a:fillRect/>
          </a:stretch>
        </p:blipFill>
        <p:spPr>
          <a:xfrm>
            <a:off x="314325" y="3352800"/>
            <a:ext cx="8515350" cy="2082759"/>
          </a:xfrm>
          <a:prstGeom prst="rect">
            <a:avLst/>
          </a:prstGeom>
        </p:spPr>
      </p:pic>
      <p:sp>
        <p:nvSpPr>
          <p:cNvPr id="2" name="Title 1">
            <a:extLst>
              <a:ext uri="{FF2B5EF4-FFF2-40B4-BE49-F238E27FC236}">
                <a16:creationId xmlns:a16="http://schemas.microsoft.com/office/drawing/2014/main" id="{536EF57C-F27F-4A0B-91B8-A6018557C15A}"/>
              </a:ext>
            </a:extLst>
          </p:cNvPr>
          <p:cNvSpPr>
            <a:spLocks noGrp="1"/>
          </p:cNvSpPr>
          <p:nvPr>
            <p:ph type="title"/>
          </p:nvPr>
        </p:nvSpPr>
        <p:spPr/>
        <p:txBody>
          <a:bodyPr/>
          <a:lstStyle/>
          <a:p>
            <a:r>
              <a:rPr lang="en-US" dirty="0"/>
              <a:t>Generate PDF to Review</a:t>
            </a:r>
          </a:p>
        </p:txBody>
      </p:sp>
      <p:sp>
        <p:nvSpPr>
          <p:cNvPr id="4" name="Slide Number Placeholder 3">
            <a:extLst>
              <a:ext uri="{FF2B5EF4-FFF2-40B4-BE49-F238E27FC236}">
                <a16:creationId xmlns:a16="http://schemas.microsoft.com/office/drawing/2014/main" id="{B09A9D61-386C-43D0-8DC4-B60EA19B0DB9}"/>
              </a:ext>
            </a:extLst>
          </p:cNvPr>
          <p:cNvSpPr>
            <a:spLocks noGrp="1"/>
          </p:cNvSpPr>
          <p:nvPr>
            <p:ph type="sldNum" sz="quarter" idx="12"/>
          </p:nvPr>
        </p:nvSpPr>
        <p:spPr/>
        <p:txBody>
          <a:bodyPr/>
          <a:lstStyle/>
          <a:p>
            <a:pPr>
              <a:defRPr/>
            </a:pPr>
            <a:fld id="{CC2D7BC9-E8D1-42FF-A9B1-67BA535C0513}" type="slidenum">
              <a:rPr lang="en-US" smtClean="0"/>
              <a:pPr>
                <a:defRPr/>
              </a:pPr>
              <a:t>43</a:t>
            </a:fld>
            <a:endParaRPr lang="en-US"/>
          </a:p>
        </p:txBody>
      </p:sp>
      <p:sp>
        <p:nvSpPr>
          <p:cNvPr id="14" name="TextBox 13">
            <a:extLst>
              <a:ext uri="{FF2B5EF4-FFF2-40B4-BE49-F238E27FC236}">
                <a16:creationId xmlns:a16="http://schemas.microsoft.com/office/drawing/2014/main" id="{1B7DA0E0-16D1-4356-BDF3-C5A414FCC173}"/>
              </a:ext>
            </a:extLst>
          </p:cNvPr>
          <p:cNvSpPr txBox="1"/>
          <p:nvPr/>
        </p:nvSpPr>
        <p:spPr>
          <a:xfrm>
            <a:off x="480292" y="1422441"/>
            <a:ext cx="8229599" cy="1477328"/>
          </a:xfrm>
          <a:prstGeom prst="rect">
            <a:avLst/>
          </a:prstGeom>
          <a:noFill/>
        </p:spPr>
        <p:txBody>
          <a:bodyPr wrap="square" rtlCol="0">
            <a:spAutoFit/>
          </a:bodyPr>
          <a:lstStyle/>
          <a:p>
            <a:r>
              <a:rPr lang="en-US" dirty="0">
                <a:solidFill>
                  <a:srgbClr val="FF0000"/>
                </a:solidFill>
              </a:rPr>
              <a:t>In about 15 seconds, the draft Form 470 PDF will be available as a “Task” in the top blue toolbar of your EPC Portal.  Click on Tasks, then click on “Certify FCC Form 470 to review the draft or to certify the form.</a:t>
            </a:r>
          </a:p>
          <a:p>
            <a:r>
              <a:rPr lang="en-US" dirty="0">
                <a:solidFill>
                  <a:srgbClr val="FF0000"/>
                </a:solidFill>
              </a:rPr>
              <a:t>(The system will also send you an e-mail giving you a direct link to the draft page.)</a:t>
            </a:r>
          </a:p>
        </p:txBody>
      </p:sp>
      <p:sp>
        <p:nvSpPr>
          <p:cNvPr id="15" name="Rectangle: Rounded Corners 14">
            <a:extLst>
              <a:ext uri="{FF2B5EF4-FFF2-40B4-BE49-F238E27FC236}">
                <a16:creationId xmlns:a16="http://schemas.microsoft.com/office/drawing/2014/main" id="{D86E5AD6-9FC1-4A63-BC39-75CABCD3EA5A}"/>
              </a:ext>
            </a:extLst>
          </p:cNvPr>
          <p:cNvSpPr/>
          <p:nvPr/>
        </p:nvSpPr>
        <p:spPr>
          <a:xfrm>
            <a:off x="1143000" y="3352800"/>
            <a:ext cx="9906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27A5E43-105A-4F88-BDFD-B1A5C552E280}"/>
              </a:ext>
            </a:extLst>
          </p:cNvPr>
          <p:cNvSpPr/>
          <p:nvPr/>
        </p:nvSpPr>
        <p:spPr>
          <a:xfrm>
            <a:off x="2743200" y="4538662"/>
            <a:ext cx="5105400" cy="9477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326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F70E55-9E41-4B5D-87BA-A23747D48807}"/>
              </a:ext>
            </a:extLst>
          </p:cNvPr>
          <p:cNvPicPr>
            <a:picLocks noChangeAspect="1"/>
          </p:cNvPicPr>
          <p:nvPr/>
        </p:nvPicPr>
        <p:blipFill>
          <a:blip r:embed="rId2"/>
          <a:stretch>
            <a:fillRect/>
          </a:stretch>
        </p:blipFill>
        <p:spPr>
          <a:xfrm>
            <a:off x="304800" y="1430949"/>
            <a:ext cx="8534400" cy="2464341"/>
          </a:xfrm>
          <a:prstGeom prst="rect">
            <a:avLst/>
          </a:prstGeom>
          <a:ln>
            <a:solidFill>
              <a:schemeClr val="tx1"/>
            </a:solidFill>
          </a:ln>
        </p:spPr>
      </p:pic>
      <p:sp>
        <p:nvSpPr>
          <p:cNvPr id="11" name="Title 10">
            <a:extLst>
              <a:ext uri="{FF2B5EF4-FFF2-40B4-BE49-F238E27FC236}">
                <a16:creationId xmlns:a16="http://schemas.microsoft.com/office/drawing/2014/main" id="{CB69295C-E8CF-4832-BB32-48D2796D49FA}"/>
              </a:ext>
            </a:extLst>
          </p:cNvPr>
          <p:cNvSpPr>
            <a:spLocks noGrp="1"/>
          </p:cNvSpPr>
          <p:nvPr>
            <p:ph type="title"/>
          </p:nvPr>
        </p:nvSpPr>
        <p:spPr/>
        <p:txBody>
          <a:bodyPr/>
          <a:lstStyle/>
          <a:p>
            <a:r>
              <a:rPr lang="en-US" dirty="0"/>
              <a:t>Review PDF and Make Changes</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44</a:t>
            </a:fld>
            <a:endParaRPr lang="en-US"/>
          </a:p>
        </p:txBody>
      </p:sp>
      <p:cxnSp>
        <p:nvCxnSpPr>
          <p:cNvPr id="4" name="Straight Arrow Connector 3"/>
          <p:cNvCxnSpPr>
            <a:cxnSpLocks/>
          </p:cNvCxnSpPr>
          <p:nvPr/>
        </p:nvCxnSpPr>
        <p:spPr>
          <a:xfrm flipV="1">
            <a:off x="7002652" y="3895290"/>
            <a:ext cx="325953" cy="106913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799" y="5105702"/>
            <a:ext cx="3783339" cy="1323439"/>
          </a:xfrm>
          <a:prstGeom prst="rect">
            <a:avLst/>
          </a:prstGeom>
          <a:noFill/>
        </p:spPr>
        <p:txBody>
          <a:bodyPr wrap="square" rtlCol="0">
            <a:spAutoFit/>
          </a:bodyPr>
          <a:lstStyle/>
          <a:p>
            <a:r>
              <a:rPr lang="en-US" sz="1600" dirty="0">
                <a:solidFill>
                  <a:srgbClr val="FF0000"/>
                </a:solidFill>
              </a:rPr>
              <a:t>If the form is accurate, check the box, and click “Continue to Certification” if you are a Full Rights User, or “Send for Certification” if you are a Partial Rights User.  </a:t>
            </a:r>
          </a:p>
        </p:txBody>
      </p:sp>
      <p:sp>
        <p:nvSpPr>
          <p:cNvPr id="3" name="Multiply 2"/>
          <p:cNvSpPr/>
          <p:nvPr/>
        </p:nvSpPr>
        <p:spPr>
          <a:xfrm>
            <a:off x="348255" y="2865297"/>
            <a:ext cx="295275"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B8892C0-B657-4533-808E-157566480D9A}"/>
              </a:ext>
            </a:extLst>
          </p:cNvPr>
          <p:cNvCxnSpPr>
            <a:cxnSpLocks/>
          </p:cNvCxnSpPr>
          <p:nvPr/>
        </p:nvCxnSpPr>
        <p:spPr>
          <a:xfrm flipH="1">
            <a:off x="4117892" y="2695546"/>
            <a:ext cx="90821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6443252-D1D7-4C65-9D64-DAE8E472D963}"/>
              </a:ext>
            </a:extLst>
          </p:cNvPr>
          <p:cNvSpPr txBox="1"/>
          <p:nvPr/>
        </p:nvSpPr>
        <p:spPr>
          <a:xfrm>
            <a:off x="5121314" y="2517161"/>
            <a:ext cx="3450898" cy="338554"/>
          </a:xfrm>
          <a:prstGeom prst="rect">
            <a:avLst/>
          </a:prstGeom>
          <a:noFill/>
        </p:spPr>
        <p:txBody>
          <a:bodyPr wrap="square" rtlCol="0">
            <a:spAutoFit/>
          </a:bodyPr>
          <a:lstStyle/>
          <a:p>
            <a:r>
              <a:rPr lang="en-US" sz="1600" dirty="0">
                <a:solidFill>
                  <a:srgbClr val="FF0000"/>
                </a:solidFill>
              </a:rPr>
              <a:t>Click here to download the PDF</a:t>
            </a:r>
          </a:p>
        </p:txBody>
      </p:sp>
      <p:sp>
        <p:nvSpPr>
          <p:cNvPr id="21" name="TextBox 20">
            <a:extLst>
              <a:ext uri="{FF2B5EF4-FFF2-40B4-BE49-F238E27FC236}">
                <a16:creationId xmlns:a16="http://schemas.microsoft.com/office/drawing/2014/main" id="{8CF8DEF4-5CB2-4525-BB6B-A5E75D712267}"/>
              </a:ext>
            </a:extLst>
          </p:cNvPr>
          <p:cNvSpPr txBox="1"/>
          <p:nvPr/>
        </p:nvSpPr>
        <p:spPr>
          <a:xfrm>
            <a:off x="393328" y="4421629"/>
            <a:ext cx="3450898" cy="584775"/>
          </a:xfrm>
          <a:prstGeom prst="rect">
            <a:avLst/>
          </a:prstGeom>
          <a:noFill/>
        </p:spPr>
        <p:txBody>
          <a:bodyPr wrap="square" rtlCol="0">
            <a:spAutoFit/>
          </a:bodyPr>
          <a:lstStyle/>
          <a:p>
            <a:r>
              <a:rPr lang="en-US" sz="1600" dirty="0">
                <a:solidFill>
                  <a:srgbClr val="FF0000"/>
                </a:solidFill>
              </a:rPr>
              <a:t>Click the ‘Back’ button to return to the form and make corrections</a:t>
            </a:r>
          </a:p>
        </p:txBody>
      </p:sp>
      <p:cxnSp>
        <p:nvCxnSpPr>
          <p:cNvPr id="26" name="Straight Arrow Connector 25">
            <a:extLst>
              <a:ext uri="{FF2B5EF4-FFF2-40B4-BE49-F238E27FC236}">
                <a16:creationId xmlns:a16="http://schemas.microsoft.com/office/drawing/2014/main" id="{2F140BE2-D6A6-4776-AE96-91397795883D}"/>
              </a:ext>
            </a:extLst>
          </p:cNvPr>
          <p:cNvCxnSpPr>
            <a:cxnSpLocks/>
          </p:cNvCxnSpPr>
          <p:nvPr/>
        </p:nvCxnSpPr>
        <p:spPr>
          <a:xfrm flipH="1" flipV="1">
            <a:off x="685799" y="3124855"/>
            <a:ext cx="6322293" cy="18497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3795174-2216-4D1B-AE82-A4E210B16FEA}"/>
              </a:ext>
            </a:extLst>
          </p:cNvPr>
          <p:cNvCxnSpPr>
            <a:cxnSpLocks/>
          </p:cNvCxnSpPr>
          <p:nvPr/>
        </p:nvCxnSpPr>
        <p:spPr>
          <a:xfrm flipH="1" flipV="1">
            <a:off x="697343" y="3837030"/>
            <a:ext cx="76199" cy="457199"/>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180708FD-49A9-4107-8729-80CCC4D97EF0}"/>
              </a:ext>
            </a:extLst>
          </p:cNvPr>
          <p:cNvSpPr/>
          <p:nvPr/>
        </p:nvSpPr>
        <p:spPr>
          <a:xfrm>
            <a:off x="6553200" y="3305877"/>
            <a:ext cx="2133600" cy="504123"/>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DBEE614-4828-4C2A-BE34-E28A2BF10779}"/>
              </a:ext>
            </a:extLst>
          </p:cNvPr>
          <p:cNvSpPr/>
          <p:nvPr/>
        </p:nvSpPr>
        <p:spPr>
          <a:xfrm>
            <a:off x="333894" y="2652219"/>
            <a:ext cx="3628506" cy="209871"/>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175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8A86D9-1626-4803-982E-A442282CF22C}"/>
              </a:ext>
            </a:extLst>
          </p:cNvPr>
          <p:cNvPicPr>
            <a:picLocks noChangeAspect="1"/>
          </p:cNvPicPr>
          <p:nvPr/>
        </p:nvPicPr>
        <p:blipFill>
          <a:blip r:embed="rId2"/>
          <a:stretch>
            <a:fillRect/>
          </a:stretch>
        </p:blipFill>
        <p:spPr>
          <a:xfrm>
            <a:off x="514927" y="1387620"/>
            <a:ext cx="7843982" cy="4713086"/>
          </a:xfrm>
          <a:prstGeom prst="rect">
            <a:avLst/>
          </a:prstGeom>
        </p:spPr>
      </p:pic>
      <p:sp>
        <p:nvSpPr>
          <p:cNvPr id="3" name="Title 2">
            <a:extLst>
              <a:ext uri="{FF2B5EF4-FFF2-40B4-BE49-F238E27FC236}">
                <a16:creationId xmlns:a16="http://schemas.microsoft.com/office/drawing/2014/main" id="{323CB0B6-6CB0-4E8B-9B54-7094E047FA78}"/>
              </a:ext>
            </a:extLst>
          </p:cNvPr>
          <p:cNvSpPr>
            <a:spLocks noGrp="1"/>
          </p:cNvSpPr>
          <p:nvPr>
            <p:ph type="title"/>
          </p:nvPr>
        </p:nvSpPr>
        <p:spPr/>
        <p:txBody>
          <a:bodyPr/>
          <a:lstStyle/>
          <a:p>
            <a:r>
              <a:rPr lang="en-US" dirty="0"/>
              <a:t>Required Certifications</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45</a:t>
            </a:fld>
            <a:endParaRPr lang="en-US"/>
          </a:p>
        </p:txBody>
      </p:sp>
      <p:sp>
        <p:nvSpPr>
          <p:cNvPr id="5" name="TextBox 4">
            <a:extLst>
              <a:ext uri="{FF2B5EF4-FFF2-40B4-BE49-F238E27FC236}">
                <a16:creationId xmlns:a16="http://schemas.microsoft.com/office/drawing/2014/main" id="{66FE1D2C-D863-4C61-BE91-EF193936408C}"/>
              </a:ext>
            </a:extLst>
          </p:cNvPr>
          <p:cNvSpPr txBox="1"/>
          <p:nvPr/>
        </p:nvSpPr>
        <p:spPr>
          <a:xfrm>
            <a:off x="893618" y="6107345"/>
            <a:ext cx="7086600" cy="646331"/>
          </a:xfrm>
          <a:prstGeom prst="rect">
            <a:avLst/>
          </a:prstGeom>
          <a:noFill/>
        </p:spPr>
        <p:txBody>
          <a:bodyPr wrap="square" rtlCol="0">
            <a:spAutoFit/>
          </a:bodyPr>
          <a:lstStyle/>
          <a:p>
            <a:r>
              <a:rPr lang="en-US" dirty="0">
                <a:solidFill>
                  <a:srgbClr val="FF0000"/>
                </a:solidFill>
              </a:rPr>
              <a:t>You must check all of the certification boxes before you can finish the certification and officially submit the form.</a:t>
            </a:r>
          </a:p>
        </p:txBody>
      </p:sp>
    </p:spTree>
    <p:extLst>
      <p:ext uri="{BB962C8B-B14F-4D97-AF65-F5344CB8AC3E}">
        <p14:creationId xmlns:p14="http://schemas.microsoft.com/office/powerpoint/2010/main" val="1078373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94BEA0-F476-4443-8980-8D2C8F2D1752}"/>
              </a:ext>
            </a:extLst>
          </p:cNvPr>
          <p:cNvPicPr>
            <a:picLocks noChangeAspect="1"/>
          </p:cNvPicPr>
          <p:nvPr/>
        </p:nvPicPr>
        <p:blipFill>
          <a:blip r:embed="rId2"/>
          <a:stretch>
            <a:fillRect/>
          </a:stretch>
        </p:blipFill>
        <p:spPr>
          <a:xfrm>
            <a:off x="381000" y="1524120"/>
            <a:ext cx="8067675" cy="1466850"/>
          </a:xfrm>
          <a:prstGeom prst="rect">
            <a:avLst/>
          </a:prstGeom>
        </p:spPr>
      </p:pic>
      <p:sp>
        <p:nvSpPr>
          <p:cNvPr id="3" name="Title 2">
            <a:extLst>
              <a:ext uri="{FF2B5EF4-FFF2-40B4-BE49-F238E27FC236}">
                <a16:creationId xmlns:a16="http://schemas.microsoft.com/office/drawing/2014/main" id="{8916CF42-B7FE-42D4-82E3-D4F0147EA5B0}"/>
              </a:ext>
            </a:extLst>
          </p:cNvPr>
          <p:cNvSpPr>
            <a:spLocks noGrp="1"/>
          </p:cNvSpPr>
          <p:nvPr>
            <p:ph type="title"/>
          </p:nvPr>
        </p:nvSpPr>
        <p:spPr>
          <a:xfrm>
            <a:off x="457200" y="95649"/>
            <a:ext cx="8229600" cy="1143000"/>
          </a:xfrm>
        </p:spPr>
        <p:txBody>
          <a:bodyPr/>
          <a:lstStyle/>
          <a:p>
            <a:r>
              <a:rPr lang="en-US" dirty="0"/>
              <a:t>Required Certifications</a:t>
            </a:r>
          </a:p>
        </p:txBody>
      </p:sp>
      <p:sp>
        <p:nvSpPr>
          <p:cNvPr id="2" name="Slide Number Placeholder 1"/>
          <p:cNvSpPr>
            <a:spLocks noGrp="1"/>
          </p:cNvSpPr>
          <p:nvPr>
            <p:ph type="sldNum" sz="quarter" idx="12"/>
          </p:nvPr>
        </p:nvSpPr>
        <p:spPr/>
        <p:txBody>
          <a:bodyPr/>
          <a:lstStyle/>
          <a:p>
            <a:pPr>
              <a:defRPr/>
            </a:pPr>
            <a:fld id="{2A24B985-2772-4154-BE8B-7B9568187074}" type="slidenum">
              <a:rPr lang="en-US" smtClean="0"/>
              <a:pPr>
                <a:defRPr/>
              </a:pPr>
              <a:t>46</a:t>
            </a:fld>
            <a:endParaRPr lang="en-US"/>
          </a:p>
        </p:txBody>
      </p:sp>
      <p:cxnSp>
        <p:nvCxnSpPr>
          <p:cNvPr id="4" name="Straight Arrow Connector 3"/>
          <p:cNvCxnSpPr>
            <a:cxnSpLocks/>
          </p:cNvCxnSpPr>
          <p:nvPr/>
        </p:nvCxnSpPr>
        <p:spPr>
          <a:xfrm flipV="1">
            <a:off x="6705600" y="2874343"/>
            <a:ext cx="762000" cy="28635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1994" y="3185849"/>
            <a:ext cx="7819006" cy="923330"/>
          </a:xfrm>
          <a:prstGeom prst="rect">
            <a:avLst/>
          </a:prstGeom>
          <a:noFill/>
          <a:ln>
            <a:noFill/>
          </a:ln>
        </p:spPr>
        <p:txBody>
          <a:bodyPr wrap="square" rtlCol="0">
            <a:spAutoFit/>
          </a:bodyPr>
          <a:lstStyle/>
          <a:p>
            <a:pPr algn="ctr"/>
            <a:r>
              <a:rPr lang="en-US" dirty="0">
                <a:solidFill>
                  <a:srgbClr val="FF0000"/>
                </a:solidFill>
              </a:rPr>
              <a:t>After all of the Certification boxes are checked, click the live Certify button!</a:t>
            </a:r>
          </a:p>
          <a:p>
            <a:pPr algn="ctr"/>
            <a:endParaRPr lang="en-US" dirty="0">
              <a:solidFill>
                <a:srgbClr val="FF0000"/>
              </a:solidFill>
            </a:endParaRPr>
          </a:p>
          <a:p>
            <a:pPr algn="ctr"/>
            <a:r>
              <a:rPr lang="en-US" dirty="0">
                <a:solidFill>
                  <a:srgbClr val="FF0000"/>
                </a:solidFill>
              </a:rPr>
              <a:t>Then click “yes” in the final pop-up box:</a:t>
            </a:r>
          </a:p>
        </p:txBody>
      </p:sp>
      <p:sp>
        <p:nvSpPr>
          <p:cNvPr id="9" name="Rectangle: Rounded Corners 8">
            <a:extLst>
              <a:ext uri="{FF2B5EF4-FFF2-40B4-BE49-F238E27FC236}">
                <a16:creationId xmlns:a16="http://schemas.microsoft.com/office/drawing/2014/main" id="{42E3C32A-92C7-4BE7-998A-9189D75391D7}"/>
              </a:ext>
            </a:extLst>
          </p:cNvPr>
          <p:cNvSpPr/>
          <p:nvPr/>
        </p:nvSpPr>
        <p:spPr>
          <a:xfrm>
            <a:off x="7620000" y="2449010"/>
            <a:ext cx="904316" cy="567111"/>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4AB0BC3-82D6-4854-BC71-F58B619595EB}"/>
              </a:ext>
            </a:extLst>
          </p:cNvPr>
          <p:cNvPicPr>
            <a:picLocks noChangeAspect="1"/>
          </p:cNvPicPr>
          <p:nvPr/>
        </p:nvPicPr>
        <p:blipFill>
          <a:blip r:embed="rId3"/>
          <a:stretch>
            <a:fillRect/>
          </a:stretch>
        </p:blipFill>
        <p:spPr>
          <a:xfrm>
            <a:off x="3400425" y="4606282"/>
            <a:ext cx="4219575" cy="2114550"/>
          </a:xfrm>
          <a:prstGeom prst="rect">
            <a:avLst/>
          </a:prstGeom>
        </p:spPr>
      </p:pic>
      <p:cxnSp>
        <p:nvCxnSpPr>
          <p:cNvPr id="18" name="Straight Arrow Connector 17">
            <a:extLst>
              <a:ext uri="{FF2B5EF4-FFF2-40B4-BE49-F238E27FC236}">
                <a16:creationId xmlns:a16="http://schemas.microsoft.com/office/drawing/2014/main" id="{B42DDB29-B8DC-4123-B8D7-8ED98D5D11B5}"/>
              </a:ext>
            </a:extLst>
          </p:cNvPr>
          <p:cNvCxnSpPr>
            <a:cxnSpLocks/>
          </p:cNvCxnSpPr>
          <p:nvPr/>
        </p:nvCxnSpPr>
        <p:spPr>
          <a:xfrm>
            <a:off x="5791200" y="4134329"/>
            <a:ext cx="1066800" cy="180927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59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0595CA1-FC47-4460-8C1A-1EB4B2F8A61F}"/>
              </a:ext>
            </a:extLst>
          </p:cNvPr>
          <p:cNvSpPr>
            <a:spLocks noGrp="1"/>
          </p:cNvSpPr>
          <p:nvPr>
            <p:ph idx="1"/>
          </p:nvPr>
        </p:nvSpPr>
        <p:spPr/>
        <p:txBody>
          <a:bodyPr>
            <a:normAutofit/>
          </a:bodyPr>
          <a:lstStyle/>
          <a:p>
            <a:r>
              <a:rPr lang="en-US" sz="2400" dirty="0">
                <a:solidFill>
                  <a:srgbClr val="FF0000"/>
                </a:solidFill>
              </a:rPr>
              <a:t>On EPC Landing Page, scroll to the bottom</a:t>
            </a:r>
          </a:p>
          <a:p>
            <a:r>
              <a:rPr lang="en-US" sz="2400" dirty="0">
                <a:solidFill>
                  <a:srgbClr val="FF0000"/>
                </a:solidFill>
              </a:rPr>
              <a:t>Select Form 470</a:t>
            </a:r>
          </a:p>
          <a:p>
            <a:r>
              <a:rPr lang="en-US" sz="2400" dirty="0">
                <a:solidFill>
                  <a:srgbClr val="FF0000"/>
                </a:solidFill>
              </a:rPr>
              <a:t>Select appropriate Funding Year</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Next, click on the appropriate Form 470</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p:txBody>
      </p:sp>
      <p:pic>
        <p:nvPicPr>
          <p:cNvPr id="4" name="Picture 3">
            <a:extLst>
              <a:ext uri="{FF2B5EF4-FFF2-40B4-BE49-F238E27FC236}">
                <a16:creationId xmlns:a16="http://schemas.microsoft.com/office/drawing/2014/main" id="{BCD84B43-CBF3-4E4B-8829-EB55BF0A7CB4}"/>
              </a:ext>
            </a:extLst>
          </p:cNvPr>
          <p:cNvPicPr>
            <a:picLocks noChangeAspect="1"/>
          </p:cNvPicPr>
          <p:nvPr/>
        </p:nvPicPr>
        <p:blipFill>
          <a:blip r:embed="rId2"/>
          <a:stretch>
            <a:fillRect/>
          </a:stretch>
        </p:blipFill>
        <p:spPr>
          <a:xfrm>
            <a:off x="319844" y="2928369"/>
            <a:ext cx="8480391" cy="3115245"/>
          </a:xfrm>
          <a:prstGeom prst="rect">
            <a:avLst/>
          </a:prstGeom>
          <a:ln>
            <a:solidFill>
              <a:schemeClr val="tx1"/>
            </a:solidFill>
          </a:ln>
        </p:spPr>
      </p:pic>
      <p:sp>
        <p:nvSpPr>
          <p:cNvPr id="2" name="Title 1">
            <a:extLst>
              <a:ext uri="{FF2B5EF4-FFF2-40B4-BE49-F238E27FC236}">
                <a16:creationId xmlns:a16="http://schemas.microsoft.com/office/drawing/2014/main" id="{5D1758AE-7EBE-4D03-B757-312BFB43BF15}"/>
              </a:ext>
            </a:extLst>
          </p:cNvPr>
          <p:cNvSpPr>
            <a:spLocks noGrp="1"/>
          </p:cNvSpPr>
          <p:nvPr>
            <p:ph type="title"/>
          </p:nvPr>
        </p:nvSpPr>
        <p:spPr/>
        <p:txBody>
          <a:bodyPr/>
          <a:lstStyle/>
          <a:p>
            <a:r>
              <a:rPr lang="en-US" dirty="0"/>
              <a:t>Where to Find a Copy of Your 470</a:t>
            </a:r>
          </a:p>
        </p:txBody>
      </p:sp>
      <p:pic>
        <p:nvPicPr>
          <p:cNvPr id="10" name="Picture 9">
            <a:extLst>
              <a:ext uri="{FF2B5EF4-FFF2-40B4-BE49-F238E27FC236}">
                <a16:creationId xmlns:a16="http://schemas.microsoft.com/office/drawing/2014/main" id="{DDD5E1E2-9EEB-4DDF-9C97-29FD59F8AF7A}"/>
              </a:ext>
            </a:extLst>
          </p:cNvPr>
          <p:cNvPicPr>
            <a:picLocks noChangeAspect="1"/>
          </p:cNvPicPr>
          <p:nvPr/>
        </p:nvPicPr>
        <p:blipFill>
          <a:blip r:embed="rId3"/>
          <a:stretch>
            <a:fillRect/>
          </a:stretch>
        </p:blipFill>
        <p:spPr>
          <a:xfrm>
            <a:off x="6248400" y="2038702"/>
            <a:ext cx="1447800" cy="542925"/>
          </a:xfrm>
          <a:prstGeom prst="rect">
            <a:avLst/>
          </a:prstGeom>
        </p:spPr>
      </p:pic>
      <p:sp>
        <p:nvSpPr>
          <p:cNvPr id="11" name="TextBox 10">
            <a:extLst>
              <a:ext uri="{FF2B5EF4-FFF2-40B4-BE49-F238E27FC236}">
                <a16:creationId xmlns:a16="http://schemas.microsoft.com/office/drawing/2014/main" id="{413C04A7-97E7-4A4F-AC22-B64B0ACD25C6}"/>
              </a:ext>
            </a:extLst>
          </p:cNvPr>
          <p:cNvSpPr txBox="1"/>
          <p:nvPr/>
        </p:nvSpPr>
        <p:spPr>
          <a:xfrm>
            <a:off x="6192982" y="1299227"/>
            <a:ext cx="2417618" cy="523220"/>
          </a:xfrm>
          <a:prstGeom prst="rect">
            <a:avLst/>
          </a:prstGeom>
          <a:noFill/>
          <a:ln>
            <a:noFill/>
          </a:ln>
        </p:spPr>
        <p:txBody>
          <a:bodyPr wrap="square" rtlCol="0">
            <a:spAutoFit/>
          </a:bodyPr>
          <a:lstStyle/>
          <a:p>
            <a:pPr algn="ctr"/>
            <a:r>
              <a:rPr lang="en-US" sz="1400" dirty="0">
                <a:solidFill>
                  <a:srgbClr val="FF0000"/>
                </a:solidFill>
              </a:rPr>
              <a:t>Click here to get to your Landing Page!</a:t>
            </a:r>
          </a:p>
        </p:txBody>
      </p:sp>
      <p:cxnSp>
        <p:nvCxnSpPr>
          <p:cNvPr id="12" name="Straight Arrow Connector 11">
            <a:extLst>
              <a:ext uri="{FF2B5EF4-FFF2-40B4-BE49-F238E27FC236}">
                <a16:creationId xmlns:a16="http://schemas.microsoft.com/office/drawing/2014/main" id="{C433463C-15CF-458B-887C-2A58373B868D}"/>
              </a:ext>
            </a:extLst>
          </p:cNvPr>
          <p:cNvCxnSpPr>
            <a:cxnSpLocks/>
          </p:cNvCxnSpPr>
          <p:nvPr/>
        </p:nvCxnSpPr>
        <p:spPr>
          <a:xfrm flipH="1">
            <a:off x="7638473" y="1770716"/>
            <a:ext cx="381000" cy="4448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795FF6-DC42-4CAC-815C-6A65CCB5C615}"/>
              </a:ext>
            </a:extLst>
          </p:cNvPr>
          <p:cNvCxnSpPr>
            <a:cxnSpLocks/>
          </p:cNvCxnSpPr>
          <p:nvPr/>
        </p:nvCxnSpPr>
        <p:spPr>
          <a:xfrm flipH="1">
            <a:off x="4648200" y="4038600"/>
            <a:ext cx="3810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C3EDEB-97A1-4387-BC1A-D47C66A37A90}"/>
              </a:ext>
            </a:extLst>
          </p:cNvPr>
          <p:cNvCxnSpPr>
            <a:cxnSpLocks/>
          </p:cNvCxnSpPr>
          <p:nvPr/>
        </p:nvCxnSpPr>
        <p:spPr>
          <a:xfrm flipH="1">
            <a:off x="4648200" y="4419600"/>
            <a:ext cx="3810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0761A27-00EE-403E-9820-AFA921875886}"/>
              </a:ext>
            </a:extLst>
          </p:cNvPr>
          <p:cNvSpPr/>
          <p:nvPr/>
        </p:nvSpPr>
        <p:spPr>
          <a:xfrm>
            <a:off x="350692" y="5506379"/>
            <a:ext cx="2316308" cy="417921"/>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EF738EC-D38C-441A-BD57-18FF379290B7}"/>
              </a:ext>
            </a:extLst>
          </p:cNvPr>
          <p:cNvCxnSpPr>
            <a:cxnSpLocks/>
          </p:cNvCxnSpPr>
          <p:nvPr/>
        </p:nvCxnSpPr>
        <p:spPr>
          <a:xfrm>
            <a:off x="2286000" y="5029200"/>
            <a:ext cx="0" cy="3623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354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460A2B-E1AF-4E9F-A317-E8EDEA3226BD}"/>
              </a:ext>
            </a:extLst>
          </p:cNvPr>
          <p:cNvPicPr>
            <a:picLocks noChangeAspect="1"/>
          </p:cNvPicPr>
          <p:nvPr/>
        </p:nvPicPr>
        <p:blipFill>
          <a:blip r:embed="rId2"/>
          <a:stretch>
            <a:fillRect/>
          </a:stretch>
        </p:blipFill>
        <p:spPr>
          <a:xfrm>
            <a:off x="685800" y="3228602"/>
            <a:ext cx="7502428" cy="2229595"/>
          </a:xfrm>
          <a:prstGeom prst="rect">
            <a:avLst/>
          </a:prstGeom>
          <a:ln>
            <a:solidFill>
              <a:schemeClr val="tx1"/>
            </a:solidFill>
          </a:ln>
        </p:spPr>
      </p:pic>
      <p:sp>
        <p:nvSpPr>
          <p:cNvPr id="3" name="Content Placeholder 2">
            <a:extLst>
              <a:ext uri="{FF2B5EF4-FFF2-40B4-BE49-F238E27FC236}">
                <a16:creationId xmlns:a16="http://schemas.microsoft.com/office/drawing/2014/main" id="{1A7970C0-6AD6-4538-B615-65D857F5A171}"/>
              </a:ext>
            </a:extLst>
          </p:cNvPr>
          <p:cNvSpPr>
            <a:spLocks noGrp="1"/>
          </p:cNvSpPr>
          <p:nvPr>
            <p:ph idx="1"/>
          </p:nvPr>
        </p:nvSpPr>
        <p:spPr>
          <a:xfrm>
            <a:off x="457200" y="1199910"/>
            <a:ext cx="8229600" cy="1619490"/>
          </a:xfrm>
        </p:spPr>
        <p:txBody>
          <a:bodyPr/>
          <a:lstStyle/>
          <a:p>
            <a:r>
              <a:rPr lang="en-US" sz="2000" dirty="0"/>
              <a:t>The next screen will be a Summary Page of the submitted Form 470, with a link to the RFP Documents</a:t>
            </a:r>
          </a:p>
          <a:p>
            <a:pPr lvl="1"/>
            <a:r>
              <a:rPr lang="en-US" sz="1800" dirty="0"/>
              <a:t>RFP documents must be downloaded separately</a:t>
            </a:r>
          </a:p>
          <a:p>
            <a:r>
              <a:rPr lang="en-US" sz="2000" dirty="0"/>
              <a:t>To obtain PDF of submitted Form 470, select ‘Generated Documents</a:t>
            </a:r>
          </a:p>
          <a:p>
            <a:r>
              <a:rPr lang="en-US" sz="2000" dirty="0"/>
              <a:t>Click on ‘Original Version’</a:t>
            </a:r>
            <a:endParaRPr lang="en-US" dirty="0"/>
          </a:p>
          <a:p>
            <a:pPr marL="0" indent="0">
              <a:buNone/>
            </a:pPr>
            <a:endParaRPr lang="en-US" dirty="0"/>
          </a:p>
        </p:txBody>
      </p:sp>
      <p:sp>
        <p:nvSpPr>
          <p:cNvPr id="2" name="Title 1">
            <a:extLst>
              <a:ext uri="{FF2B5EF4-FFF2-40B4-BE49-F238E27FC236}">
                <a16:creationId xmlns:a16="http://schemas.microsoft.com/office/drawing/2014/main" id="{E2C59E4A-271A-4143-AA9B-FFB9FD9EEC35}"/>
              </a:ext>
            </a:extLst>
          </p:cNvPr>
          <p:cNvSpPr>
            <a:spLocks noGrp="1"/>
          </p:cNvSpPr>
          <p:nvPr>
            <p:ph type="title"/>
          </p:nvPr>
        </p:nvSpPr>
        <p:spPr/>
        <p:txBody>
          <a:bodyPr/>
          <a:lstStyle/>
          <a:p>
            <a:r>
              <a:rPr lang="en-US" dirty="0"/>
              <a:t>Where to Find a Copy of Your 470</a:t>
            </a:r>
          </a:p>
        </p:txBody>
      </p:sp>
      <p:cxnSp>
        <p:nvCxnSpPr>
          <p:cNvPr id="7" name="Straight Arrow Connector 6">
            <a:extLst>
              <a:ext uri="{FF2B5EF4-FFF2-40B4-BE49-F238E27FC236}">
                <a16:creationId xmlns:a16="http://schemas.microsoft.com/office/drawing/2014/main" id="{ABBEDF46-206F-4B38-A3E5-CFC734F39949}"/>
              </a:ext>
            </a:extLst>
          </p:cNvPr>
          <p:cNvCxnSpPr>
            <a:cxnSpLocks/>
          </p:cNvCxnSpPr>
          <p:nvPr/>
        </p:nvCxnSpPr>
        <p:spPr>
          <a:xfrm flipH="1">
            <a:off x="2133600" y="3766598"/>
            <a:ext cx="489529" cy="112745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F2B0F73-668B-49D1-9E5D-C819F3522EBC}"/>
              </a:ext>
            </a:extLst>
          </p:cNvPr>
          <p:cNvSpPr/>
          <p:nvPr/>
        </p:nvSpPr>
        <p:spPr>
          <a:xfrm>
            <a:off x="758535" y="4991271"/>
            <a:ext cx="1489365" cy="369710"/>
          </a:xfrm>
          <a:prstGeom prst="roundRect">
            <a:avLst/>
          </a:prstGeom>
          <a:noFill/>
          <a:ln>
            <a:solidFill>
              <a:srgbClr val="10A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251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35E9-E104-4C47-9CA2-8C36D2868A56}"/>
              </a:ext>
            </a:extLst>
          </p:cNvPr>
          <p:cNvSpPr>
            <a:spLocks noGrp="1"/>
          </p:cNvSpPr>
          <p:nvPr>
            <p:ph type="title"/>
          </p:nvPr>
        </p:nvSpPr>
        <p:spPr/>
        <p:txBody>
          <a:bodyPr/>
          <a:lstStyle/>
          <a:p>
            <a:r>
              <a:rPr lang="en-US" dirty="0"/>
              <a:t>To Make Changes to Submitted 470</a:t>
            </a:r>
          </a:p>
        </p:txBody>
      </p:sp>
      <p:sp>
        <p:nvSpPr>
          <p:cNvPr id="3" name="Content Placeholder 2">
            <a:extLst>
              <a:ext uri="{FF2B5EF4-FFF2-40B4-BE49-F238E27FC236}">
                <a16:creationId xmlns:a16="http://schemas.microsoft.com/office/drawing/2014/main" id="{CD229A66-A2D3-4BD6-862E-2CD785BE6C84}"/>
              </a:ext>
            </a:extLst>
          </p:cNvPr>
          <p:cNvSpPr>
            <a:spLocks noGrp="1"/>
          </p:cNvSpPr>
          <p:nvPr>
            <p:ph idx="1"/>
          </p:nvPr>
        </p:nvSpPr>
        <p:spPr/>
        <p:txBody>
          <a:bodyPr>
            <a:normAutofit/>
          </a:bodyPr>
          <a:lstStyle/>
          <a:p>
            <a:r>
              <a:rPr lang="en-US" sz="2000" dirty="0"/>
              <a:t>Note: very few changes can be made to a Form 470 after it’s submitted</a:t>
            </a:r>
          </a:p>
          <a:p>
            <a:r>
              <a:rPr lang="en-US" sz="2000" dirty="0"/>
              <a:t>Additional changes can be made to an RFP document, but only if an RFP was uploaded with the original Form 470</a:t>
            </a:r>
          </a:p>
          <a:p>
            <a:pPr lvl="1"/>
            <a:r>
              <a:rPr lang="en-US" sz="1800" dirty="0"/>
              <a:t>"RFP document" refers to </a:t>
            </a:r>
            <a:r>
              <a:rPr lang="en-US" sz="1800" u="sng" dirty="0"/>
              <a:t>any</a:t>
            </a:r>
            <a:r>
              <a:rPr lang="en-US" sz="1800" dirty="0"/>
              <a:t> bidding document that describes your project and requested services in more detail than in the fields provided on the Form 470</a:t>
            </a:r>
          </a:p>
          <a:p>
            <a:r>
              <a:rPr lang="en-US" sz="2000" dirty="0"/>
              <a:t>To make changes, or upload an additional RFP document, click ‘Related Actions’</a:t>
            </a:r>
          </a:p>
          <a:p>
            <a:endParaRPr lang="en-US" dirty="0"/>
          </a:p>
        </p:txBody>
      </p:sp>
      <p:pic>
        <p:nvPicPr>
          <p:cNvPr id="7" name="Picture 6">
            <a:extLst>
              <a:ext uri="{FF2B5EF4-FFF2-40B4-BE49-F238E27FC236}">
                <a16:creationId xmlns:a16="http://schemas.microsoft.com/office/drawing/2014/main" id="{802498B9-1E32-476D-A4A1-8EF1CBFF323C}"/>
              </a:ext>
            </a:extLst>
          </p:cNvPr>
          <p:cNvPicPr>
            <a:picLocks noChangeAspect="1"/>
          </p:cNvPicPr>
          <p:nvPr/>
        </p:nvPicPr>
        <p:blipFill>
          <a:blip r:embed="rId2"/>
          <a:stretch>
            <a:fillRect/>
          </a:stretch>
        </p:blipFill>
        <p:spPr>
          <a:xfrm>
            <a:off x="1735931" y="3992853"/>
            <a:ext cx="5672138" cy="2559914"/>
          </a:xfrm>
          <a:prstGeom prst="rect">
            <a:avLst/>
          </a:prstGeom>
        </p:spPr>
      </p:pic>
      <p:cxnSp>
        <p:nvCxnSpPr>
          <p:cNvPr id="8" name="Straight Arrow Connector 7">
            <a:extLst>
              <a:ext uri="{FF2B5EF4-FFF2-40B4-BE49-F238E27FC236}">
                <a16:creationId xmlns:a16="http://schemas.microsoft.com/office/drawing/2014/main" id="{3878C364-FD68-47B9-BE99-423984D30CFD}"/>
              </a:ext>
            </a:extLst>
          </p:cNvPr>
          <p:cNvCxnSpPr>
            <a:cxnSpLocks/>
          </p:cNvCxnSpPr>
          <p:nvPr/>
        </p:nvCxnSpPr>
        <p:spPr>
          <a:xfrm flipH="1">
            <a:off x="5562600" y="3733800"/>
            <a:ext cx="1752600" cy="533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3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E2C4-7E14-4BEA-895F-E52564840039}"/>
              </a:ext>
            </a:extLst>
          </p:cNvPr>
          <p:cNvSpPr>
            <a:spLocks noGrp="1"/>
          </p:cNvSpPr>
          <p:nvPr>
            <p:ph type="title"/>
          </p:nvPr>
        </p:nvSpPr>
        <p:spPr/>
        <p:txBody>
          <a:bodyPr>
            <a:normAutofit/>
          </a:bodyPr>
          <a:lstStyle/>
          <a:p>
            <a:r>
              <a:rPr lang="en-US" dirty="0"/>
              <a:t>School-to-School Fiber Eligibility</a:t>
            </a:r>
          </a:p>
        </p:txBody>
      </p:sp>
      <p:sp>
        <p:nvSpPr>
          <p:cNvPr id="3" name="Content Placeholder 2">
            <a:extLst>
              <a:ext uri="{FF2B5EF4-FFF2-40B4-BE49-F238E27FC236}">
                <a16:creationId xmlns:a16="http://schemas.microsoft.com/office/drawing/2014/main" id="{5B4B0691-79D3-4C76-BBA7-CD5E852BE384}"/>
              </a:ext>
            </a:extLst>
          </p:cNvPr>
          <p:cNvSpPr>
            <a:spLocks noGrp="1"/>
          </p:cNvSpPr>
          <p:nvPr>
            <p:ph idx="1"/>
          </p:nvPr>
        </p:nvSpPr>
        <p:spPr/>
        <p:txBody>
          <a:bodyPr>
            <a:normAutofit/>
          </a:bodyPr>
          <a:lstStyle/>
          <a:p>
            <a:r>
              <a:rPr lang="en-US" sz="2000" dirty="0"/>
              <a:t>For schools that are in close proximity, applicants often want to use C2 funds to install fiber between them</a:t>
            </a:r>
          </a:p>
          <a:p>
            <a:r>
              <a:rPr lang="en-US" sz="2000" dirty="0"/>
              <a:t>FCC has well intentioned, but restrictive, rules related to these connections, as follows:</a:t>
            </a:r>
          </a:p>
          <a:p>
            <a:pPr lvl="1"/>
            <a:r>
              <a:rPr lang="en-US" sz="2000" dirty="0">
                <a:solidFill>
                  <a:srgbClr val="FF0000"/>
                </a:solidFill>
              </a:rPr>
              <a:t>1 school but located in 2 buildings </a:t>
            </a:r>
            <a:r>
              <a:rPr lang="en-US" sz="1600" dirty="0">
                <a:solidFill>
                  <a:srgbClr val="FF0000"/>
                </a:solidFill>
              </a:rPr>
              <a:t>(rare)</a:t>
            </a:r>
          </a:p>
          <a:p>
            <a:pPr lvl="2"/>
            <a:r>
              <a:rPr lang="en-US" sz="1600" dirty="0"/>
              <a:t>Fiber between those buildings = Category 2</a:t>
            </a:r>
          </a:p>
          <a:p>
            <a:pPr lvl="2"/>
            <a:r>
              <a:rPr lang="en-US" sz="1600" dirty="0"/>
              <a:t>Does PDE recognize it as single school?</a:t>
            </a:r>
          </a:p>
          <a:p>
            <a:pPr lvl="1"/>
            <a:r>
              <a:rPr lang="en-US" sz="2000" dirty="0">
                <a:solidFill>
                  <a:srgbClr val="FF0000"/>
                </a:solidFill>
              </a:rPr>
              <a:t>2 schools but located in same building </a:t>
            </a:r>
            <a:r>
              <a:rPr lang="en-US" sz="1600" dirty="0">
                <a:solidFill>
                  <a:srgbClr val="FF0000"/>
                </a:solidFill>
              </a:rPr>
              <a:t>(rare)</a:t>
            </a:r>
          </a:p>
          <a:p>
            <a:pPr lvl="2"/>
            <a:r>
              <a:rPr lang="en-US" sz="1600" dirty="0"/>
              <a:t>Fiber between those schools = Category 2</a:t>
            </a:r>
          </a:p>
          <a:p>
            <a:pPr lvl="1"/>
            <a:r>
              <a:rPr lang="en-US" sz="1800" dirty="0">
                <a:solidFill>
                  <a:srgbClr val="FF0000"/>
                </a:solidFill>
              </a:rPr>
              <a:t>2 schools but located in different buildings </a:t>
            </a:r>
            <a:r>
              <a:rPr lang="en-US" sz="1600" dirty="0">
                <a:solidFill>
                  <a:srgbClr val="FF0000"/>
                </a:solidFill>
              </a:rPr>
              <a:t>(common)</a:t>
            </a:r>
          </a:p>
          <a:p>
            <a:pPr lvl="2"/>
            <a:r>
              <a:rPr lang="en-US" sz="1600" dirty="0"/>
              <a:t>Fiber between these buildings = Category 1</a:t>
            </a:r>
          </a:p>
          <a:p>
            <a:pPr lvl="2"/>
            <a:r>
              <a:rPr lang="en-US" sz="1600" dirty="0"/>
              <a:t>Considered “Self Provisioned Fiber” and must bid accordingly on Form 470</a:t>
            </a:r>
          </a:p>
          <a:p>
            <a:pPr lvl="2"/>
            <a:r>
              <a:rPr lang="en-US" sz="1600" dirty="0"/>
              <a:t>Cannot use C2 funding, unfortunately</a:t>
            </a:r>
          </a:p>
          <a:p>
            <a:pPr marL="457200" lvl="1" indent="0">
              <a:buNone/>
            </a:pPr>
            <a:endParaRPr lang="en-US" sz="2400" dirty="0"/>
          </a:p>
        </p:txBody>
      </p:sp>
      <p:sp>
        <p:nvSpPr>
          <p:cNvPr id="4" name="Slide Number Placeholder 3">
            <a:extLst>
              <a:ext uri="{FF2B5EF4-FFF2-40B4-BE49-F238E27FC236}">
                <a16:creationId xmlns:a16="http://schemas.microsoft.com/office/drawing/2014/main" id="{E5ADCD30-96B5-46FF-B37B-3AB92D0687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C2D7BC9-E8D1-42FF-A9B1-67BA535C0513}" type="slidenum">
              <a:rPr lang="en-US" smtClean="0"/>
              <a:pPr>
                <a:defRPr/>
              </a:pPr>
              <a:t>5</a:t>
            </a:fld>
            <a:endParaRPr lang="en-US" dirty="0"/>
          </a:p>
        </p:txBody>
      </p:sp>
      <p:pic>
        <p:nvPicPr>
          <p:cNvPr id="5" name="Picture 4" descr="Related image">
            <a:extLst>
              <a:ext uri="{FF2B5EF4-FFF2-40B4-BE49-F238E27FC236}">
                <a16:creationId xmlns:a16="http://schemas.microsoft.com/office/drawing/2014/main" id="{F4973C42-F30E-41A5-991B-F867AB49C3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76800"/>
            <a:ext cx="1066800" cy="1087438"/>
          </a:xfrm>
          <a:prstGeom prst="rect">
            <a:avLst/>
          </a:prstGeom>
          <a:noFill/>
          <a:ln w="19050">
            <a:noFill/>
          </a:ln>
        </p:spPr>
      </p:pic>
      <p:sp>
        <p:nvSpPr>
          <p:cNvPr id="7" name="Arrow: Left-Right 6">
            <a:extLst>
              <a:ext uri="{FF2B5EF4-FFF2-40B4-BE49-F238E27FC236}">
                <a16:creationId xmlns:a16="http://schemas.microsoft.com/office/drawing/2014/main" id="{2669F803-CDE1-496A-B41D-1B37BCFA2BC7}"/>
              </a:ext>
            </a:extLst>
          </p:cNvPr>
          <p:cNvSpPr/>
          <p:nvPr/>
        </p:nvSpPr>
        <p:spPr>
          <a:xfrm>
            <a:off x="6449052" y="5320069"/>
            <a:ext cx="970297" cy="1004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2CB56AA0-3807-4DB8-BA81-67E93C297022}"/>
              </a:ext>
            </a:extLst>
          </p:cNvPr>
          <p:cNvSpPr txBox="1"/>
          <p:nvPr/>
        </p:nvSpPr>
        <p:spPr>
          <a:xfrm>
            <a:off x="6584827" y="4942785"/>
            <a:ext cx="685799" cy="369332"/>
          </a:xfrm>
          <a:prstGeom prst="rect">
            <a:avLst/>
          </a:prstGeom>
          <a:noFill/>
        </p:spPr>
        <p:txBody>
          <a:bodyPr wrap="square" rtlCol="0">
            <a:spAutoFit/>
          </a:bodyPr>
          <a:lstStyle/>
          <a:p>
            <a:r>
              <a:rPr lang="en-US" dirty="0">
                <a:solidFill>
                  <a:srgbClr val="FF0000"/>
                </a:solidFill>
              </a:rPr>
              <a:t>fiber</a:t>
            </a:r>
          </a:p>
        </p:txBody>
      </p:sp>
      <p:pic>
        <p:nvPicPr>
          <p:cNvPr id="10" name="Picture 9" descr="Related image">
            <a:extLst>
              <a:ext uri="{FF2B5EF4-FFF2-40B4-BE49-F238E27FC236}">
                <a16:creationId xmlns:a16="http://schemas.microsoft.com/office/drawing/2014/main" id="{52CEA196-5F48-4AE7-A44D-F13968E90E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87080" y="4876800"/>
            <a:ext cx="1066800" cy="1087438"/>
          </a:xfrm>
          <a:prstGeom prst="rect">
            <a:avLst/>
          </a:prstGeom>
          <a:noFill/>
          <a:ln w="19050">
            <a:noFill/>
          </a:ln>
        </p:spPr>
      </p:pic>
    </p:spTree>
    <p:extLst>
      <p:ext uri="{BB962C8B-B14F-4D97-AF65-F5344CB8AC3E}">
        <p14:creationId xmlns:p14="http://schemas.microsoft.com/office/powerpoint/2010/main" val="1508384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513-DAB8-4A6F-A3CF-814A82243502}"/>
              </a:ext>
            </a:extLst>
          </p:cNvPr>
          <p:cNvSpPr>
            <a:spLocks noGrp="1"/>
          </p:cNvSpPr>
          <p:nvPr>
            <p:ph type="title"/>
          </p:nvPr>
        </p:nvSpPr>
        <p:spPr/>
        <p:txBody>
          <a:bodyPr/>
          <a:lstStyle/>
          <a:p>
            <a:r>
              <a:rPr lang="en-US" dirty="0"/>
              <a:t>Caution When Modifying RFP	</a:t>
            </a:r>
          </a:p>
        </p:txBody>
      </p:sp>
      <p:sp>
        <p:nvSpPr>
          <p:cNvPr id="3" name="Content Placeholder 2">
            <a:extLst>
              <a:ext uri="{FF2B5EF4-FFF2-40B4-BE49-F238E27FC236}">
                <a16:creationId xmlns:a16="http://schemas.microsoft.com/office/drawing/2014/main" id="{CC456B59-9E1A-4CB1-A8BD-E64F95323209}"/>
              </a:ext>
            </a:extLst>
          </p:cNvPr>
          <p:cNvSpPr>
            <a:spLocks noGrp="1"/>
          </p:cNvSpPr>
          <p:nvPr>
            <p:ph idx="1"/>
          </p:nvPr>
        </p:nvSpPr>
        <p:spPr/>
        <p:txBody>
          <a:bodyPr>
            <a:normAutofit/>
          </a:bodyPr>
          <a:lstStyle/>
          <a:p>
            <a:r>
              <a:rPr lang="en-US" sz="2400" dirty="0"/>
              <a:t>Applicants must wait at least 28 days from the date the Form 470 is certified before closing the competitive bidding process</a:t>
            </a:r>
          </a:p>
          <a:p>
            <a:endParaRPr lang="en-US" sz="2400" dirty="0"/>
          </a:p>
          <a:p>
            <a:r>
              <a:rPr lang="en-US" sz="2400" dirty="0"/>
              <a:t>Warning!</a:t>
            </a:r>
          </a:p>
          <a:p>
            <a:endParaRPr lang="en-US" sz="2400" dirty="0"/>
          </a:p>
          <a:p>
            <a:pPr marL="0" indent="0" algn="ctr">
              <a:buNone/>
            </a:pPr>
            <a:r>
              <a:rPr lang="en-US" sz="2400" dirty="0">
                <a:solidFill>
                  <a:srgbClr val="FF0000"/>
                </a:solidFill>
              </a:rPr>
              <a:t>Changes to the Form 470 beyond the allowable changes require applicants to wait </a:t>
            </a:r>
            <a:r>
              <a:rPr lang="en-US" sz="2400" b="1" u="sng" dirty="0">
                <a:solidFill>
                  <a:schemeClr val="accent1">
                    <a:lumMod val="75000"/>
                  </a:schemeClr>
                </a:solidFill>
              </a:rPr>
              <a:t>an additional</a:t>
            </a:r>
            <a:r>
              <a:rPr lang="en-US" sz="2400" dirty="0">
                <a:solidFill>
                  <a:srgbClr val="FF0000"/>
                </a:solidFill>
              </a:rPr>
              <a:t> 28 days from the date of the change before closing the competitive bidding process.</a:t>
            </a:r>
          </a:p>
          <a:p>
            <a:pPr marL="0" indent="0" algn="ctr">
              <a:buNone/>
            </a:pPr>
            <a:endParaRPr lang="en-US" sz="2400" dirty="0">
              <a:solidFill>
                <a:srgbClr val="FF0000"/>
              </a:solidFill>
            </a:endParaRPr>
          </a:p>
          <a:p>
            <a:pPr marL="0" indent="0" algn="ctr">
              <a:buNone/>
            </a:pPr>
            <a:r>
              <a:rPr lang="en-US" sz="2400" dirty="0">
                <a:solidFill>
                  <a:srgbClr val="FF0000"/>
                </a:solidFill>
              </a:rPr>
              <a:t>The EPC system will not automatically recalculate the new Allowable Contract Date; applicants must do this manually.</a:t>
            </a:r>
          </a:p>
          <a:p>
            <a:endParaRPr lang="en-US" dirty="0"/>
          </a:p>
        </p:txBody>
      </p:sp>
    </p:spTree>
    <p:extLst>
      <p:ext uri="{BB962C8B-B14F-4D97-AF65-F5344CB8AC3E}">
        <p14:creationId xmlns:p14="http://schemas.microsoft.com/office/powerpoint/2010/main" val="336689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768" y="385558"/>
            <a:ext cx="8153400" cy="1367041"/>
          </a:xfrm>
          <a:prstGeom prst="rect">
            <a:avLst/>
          </a:prstGeom>
        </p:spPr>
        <p:txBody>
          <a:bodyPr vert="horz" wrap="square" lIns="0" tIns="12700" rIns="0" bIns="0" rtlCol="0">
            <a:spAutoFit/>
          </a:bodyPr>
          <a:lstStyle/>
          <a:p>
            <a:pPr marL="130810" algn="ctr">
              <a:lnSpc>
                <a:spcPct val="100000"/>
              </a:lnSpc>
              <a:spcBef>
                <a:spcPts val="100"/>
              </a:spcBef>
            </a:pPr>
            <a:r>
              <a:rPr b="1" u="none" dirty="0">
                <a:solidFill>
                  <a:srgbClr val="006FC0"/>
                </a:solidFill>
                <a:latin typeface="Calibri"/>
                <a:cs typeface="Calibri"/>
              </a:rPr>
              <a:t>B</a:t>
            </a:r>
            <a:r>
              <a:rPr lang="en-US" b="1" u="none" dirty="0">
                <a:solidFill>
                  <a:srgbClr val="006FC0"/>
                </a:solidFill>
                <a:latin typeface="Calibri"/>
                <a:cs typeface="Calibri"/>
              </a:rPr>
              <a:t>idding Option #</a:t>
            </a:r>
            <a:r>
              <a:rPr b="1" u="none" spc="-5" dirty="0">
                <a:solidFill>
                  <a:srgbClr val="006FC0"/>
                </a:solidFill>
                <a:latin typeface="Calibri"/>
                <a:cs typeface="Calibri"/>
              </a:rPr>
              <a:t>2</a:t>
            </a:r>
            <a:r>
              <a:rPr lang="en-US" b="1" u="none" spc="-5" dirty="0">
                <a:solidFill>
                  <a:srgbClr val="006FC0"/>
                </a:solidFill>
                <a:latin typeface="Calibri"/>
                <a:cs typeface="Calibri"/>
              </a:rPr>
              <a:t>:</a:t>
            </a:r>
            <a:endParaRPr b="1" u="none" dirty="0">
              <a:solidFill>
                <a:srgbClr val="006FC0"/>
              </a:solidFill>
              <a:latin typeface="Calibri"/>
              <a:cs typeface="Calibri"/>
            </a:endParaRPr>
          </a:p>
          <a:p>
            <a:pPr marL="12700" algn="ctr">
              <a:lnSpc>
                <a:spcPct val="100000"/>
              </a:lnSpc>
            </a:pPr>
            <a:r>
              <a:rPr b="1" u="none" dirty="0">
                <a:solidFill>
                  <a:srgbClr val="006FC0"/>
                </a:solidFill>
                <a:latin typeface="Calibri"/>
                <a:cs typeface="Calibri"/>
              </a:rPr>
              <a:t>I</a:t>
            </a:r>
            <a:r>
              <a:rPr lang="en-US" b="1" u="none" dirty="0">
                <a:solidFill>
                  <a:srgbClr val="006FC0"/>
                </a:solidFill>
                <a:latin typeface="Calibri"/>
                <a:cs typeface="Calibri"/>
              </a:rPr>
              <a:t>ssue PEPPM Mini-Bid</a:t>
            </a:r>
            <a:endParaRPr b="1" u="none" spc="-5" dirty="0">
              <a:solidFill>
                <a:srgbClr val="006FC0"/>
              </a:solidFill>
              <a:latin typeface="Calibri"/>
              <a:cs typeface="Calibri"/>
            </a:endParaRPr>
          </a:p>
        </p:txBody>
      </p:sp>
      <p:pic>
        <p:nvPicPr>
          <p:cNvPr id="3" name="object 3"/>
          <p:cNvPicPr/>
          <p:nvPr/>
        </p:nvPicPr>
        <p:blipFill>
          <a:blip r:embed="rId2" cstate="print"/>
          <a:stretch>
            <a:fillRect/>
          </a:stretch>
        </p:blipFill>
        <p:spPr>
          <a:xfrm>
            <a:off x="685800" y="3083051"/>
            <a:ext cx="2443458" cy="2362200"/>
          </a:xfrm>
          <a:prstGeom prst="rect">
            <a:avLst/>
          </a:prstGeom>
        </p:spPr>
      </p:pic>
      <p:sp>
        <p:nvSpPr>
          <p:cNvPr id="4" name="object 4"/>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51</a:t>
            </a:fld>
            <a:endParaRPr spc="-5" dirty="0"/>
          </a:p>
        </p:txBody>
      </p:sp>
      <p:pic>
        <p:nvPicPr>
          <p:cNvPr id="6" name="Picture 5">
            <a:extLst>
              <a:ext uri="{FF2B5EF4-FFF2-40B4-BE49-F238E27FC236}">
                <a16:creationId xmlns:a16="http://schemas.microsoft.com/office/drawing/2014/main" id="{1F891A94-3772-7616-195B-AFFFF601CD7E}"/>
              </a:ext>
            </a:extLst>
          </p:cNvPr>
          <p:cNvPicPr>
            <a:picLocks noChangeAspect="1"/>
          </p:cNvPicPr>
          <p:nvPr/>
        </p:nvPicPr>
        <p:blipFill>
          <a:blip r:embed="rId3"/>
          <a:stretch>
            <a:fillRect/>
          </a:stretch>
        </p:blipFill>
        <p:spPr>
          <a:xfrm rot="551760">
            <a:off x="3823609" y="2147609"/>
            <a:ext cx="4382608" cy="4233084"/>
          </a:xfrm>
          <a:prstGeom prst="rect">
            <a:avLst/>
          </a:prstGeom>
          <a:ln>
            <a:solidFill>
              <a:schemeClr val="accent1"/>
            </a:solid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normAutofit/>
          </a:bodyPr>
          <a:lstStyle/>
          <a:p>
            <a:pPr marL="0" marR="0" indent="0">
              <a:lnSpc>
                <a:spcPts val="3500"/>
              </a:lnSpc>
              <a:spcBef>
                <a:spcPts val="0"/>
              </a:spcBef>
              <a:spcAft>
                <a:spcPts val="0"/>
              </a:spcAft>
              <a:buNone/>
            </a:pPr>
            <a:br>
              <a:rPr lang="en-US" sz="4000" dirty="0">
                <a:latin typeface="Calibri" panose="020F0502020204030204" pitchFamily="34" charset="0"/>
                <a:ea typeface="Calibri" panose="020F0502020204030204" pitchFamily="34" charset="0"/>
              </a:rPr>
            </a:br>
            <a:r>
              <a:rPr lang="en-US" sz="4000" dirty="0">
                <a:solidFill>
                  <a:srgbClr val="FF0000"/>
                </a:solidFill>
                <a:effectLst/>
                <a:latin typeface="Calibri" panose="020F0502020204030204" pitchFamily="34" charset="0"/>
                <a:ea typeface="Calibri" panose="020F0502020204030204" pitchFamily="34" charset="0"/>
              </a:rPr>
              <a:t>Option 2) </a:t>
            </a:r>
            <a:r>
              <a:rPr lang="en-US" sz="4000" dirty="0">
                <a:effectLst/>
                <a:latin typeface="Calibri" panose="020F0502020204030204" pitchFamily="34" charset="0"/>
                <a:ea typeface="Calibri" panose="020F0502020204030204" pitchFamily="34" charset="0"/>
              </a:rPr>
              <a:t>Conduct a 'PEPPM Mini-Bid’</a:t>
            </a:r>
            <a:endParaRPr lang="en-US" sz="5400" dirty="0"/>
          </a:p>
        </p:txBody>
      </p:sp>
      <p:sp>
        <p:nvSpPr>
          <p:cNvPr id="3" name="Content Placeholder 2"/>
          <p:cNvSpPr>
            <a:spLocks noGrp="1"/>
          </p:cNvSpPr>
          <p:nvPr>
            <p:ph sz="half" idx="1"/>
          </p:nvPr>
        </p:nvSpPr>
        <p:spPr>
          <a:xfrm>
            <a:off x="457200" y="1106487"/>
            <a:ext cx="8305800" cy="5446713"/>
          </a:xfrm>
        </p:spPr>
        <p:txBody>
          <a:bodyPr>
            <a:normAutofit fontScale="77500" lnSpcReduction="20000"/>
          </a:bodyPr>
          <a:lstStyle/>
          <a:p>
            <a:pPr marL="0" indent="0" algn="ctr">
              <a:lnSpc>
                <a:spcPct val="110000"/>
              </a:lnSpc>
              <a:spcBef>
                <a:spcPts val="0"/>
              </a:spcBef>
              <a:buNone/>
            </a:pPr>
            <a:r>
              <a:rPr lang="en-US" sz="2100" b="1" u="sng" dirty="0">
                <a:latin typeface="Calibri" panose="020F0502020204030204" pitchFamily="34" charset="0"/>
                <a:ea typeface="Calibri" panose="020F0502020204030204" pitchFamily="34" charset="0"/>
              </a:rPr>
              <a:t>A complete guide to conducting a PEPPM Mini-Bid is posted at:  </a:t>
            </a:r>
          </a:p>
          <a:p>
            <a:pPr marL="0" indent="0" algn="ctr">
              <a:lnSpc>
                <a:spcPct val="110000"/>
              </a:lnSpc>
              <a:spcBef>
                <a:spcPts val="0"/>
              </a:spcBef>
              <a:buNone/>
            </a:pPr>
            <a:r>
              <a:rPr lang="en-US" sz="2100" b="1" u="sng" dirty="0">
                <a:latin typeface="Calibri" panose="020F0502020204030204" pitchFamily="34" charset="0"/>
                <a:ea typeface="Calibri" panose="020F0502020204030204" pitchFamily="34" charset="0"/>
                <a:hlinkClick r:id="rId2"/>
              </a:rPr>
              <a:t>http://e-ratepa.org/?page_id=6121</a:t>
            </a:r>
            <a:endParaRPr lang="en-US" sz="2100" b="1" u="sng" dirty="0">
              <a:latin typeface="Calibri" panose="020F0502020204030204" pitchFamily="34" charset="0"/>
              <a:ea typeface="Calibri" panose="020F0502020204030204" pitchFamily="34" charset="0"/>
            </a:endParaRPr>
          </a:p>
          <a:p>
            <a:pPr marL="0" indent="0">
              <a:lnSpc>
                <a:spcPct val="110000"/>
              </a:lnSpc>
              <a:spcBef>
                <a:spcPts val="0"/>
              </a:spcBef>
              <a:buNone/>
            </a:pPr>
            <a:endParaRPr lang="en-US" sz="1900" u="sng" dirty="0">
              <a:latin typeface="Calibri" panose="020F0502020204030204" pitchFamily="34" charset="0"/>
              <a:ea typeface="Calibri" panose="020F0502020204030204" pitchFamily="34" charset="0"/>
            </a:endParaRPr>
          </a:p>
          <a:p>
            <a:pPr marL="0" marR="0">
              <a:lnSpc>
                <a:spcPct val="120000"/>
              </a:lnSpc>
              <a:spcBef>
                <a:spcPts val="0"/>
              </a:spcBef>
              <a:spcAft>
                <a:spcPts val="0"/>
              </a:spcAft>
            </a:pPr>
            <a:r>
              <a:rPr lang="en-US" sz="2300" dirty="0">
                <a:effectLst/>
                <a:latin typeface="Calibri" panose="020F0502020204030204" pitchFamily="34" charset="0"/>
                <a:ea typeface="Calibri" panose="020F0502020204030204" pitchFamily="34" charset="0"/>
              </a:rPr>
              <a:t>Do </a:t>
            </a:r>
            <a:r>
              <a:rPr lang="en-US" sz="2300" dirty="0">
                <a:latin typeface="Calibri" panose="020F0502020204030204" pitchFamily="34" charset="0"/>
                <a:ea typeface="Calibri" panose="020F0502020204030204" pitchFamily="34" charset="0"/>
              </a:rPr>
              <a:t>NOT </a:t>
            </a:r>
            <a:r>
              <a:rPr lang="en-US" sz="2300" dirty="0">
                <a:effectLst/>
                <a:latin typeface="Calibri" panose="020F0502020204030204" pitchFamily="34" charset="0"/>
                <a:ea typeface="Calibri" panose="020F0502020204030204" pitchFamily="34" charset="0"/>
              </a:rPr>
              <a:t>post a Form 470</a:t>
            </a:r>
          </a:p>
          <a:p>
            <a:pPr marL="0" marR="0">
              <a:lnSpc>
                <a:spcPct val="120000"/>
              </a:lnSpc>
              <a:spcBef>
                <a:spcPts val="0"/>
              </a:spcBef>
              <a:spcAft>
                <a:spcPts val="0"/>
              </a:spcAft>
            </a:pPr>
            <a:r>
              <a:rPr lang="en-US" sz="2300" dirty="0">
                <a:latin typeface="Calibri" panose="020F0502020204030204" pitchFamily="34" charset="0"/>
                <a:ea typeface="Calibri" panose="020F0502020204030204" pitchFamily="34" charset="0"/>
              </a:rPr>
              <a:t>Conduct a PEPPM mini-bid </a:t>
            </a:r>
            <a:r>
              <a:rPr lang="en-US" sz="2300" dirty="0">
                <a:effectLst/>
                <a:latin typeface="Calibri" panose="020F0502020204030204" pitchFamily="34" charset="0"/>
                <a:ea typeface="Calibri" panose="020F0502020204030204" pitchFamily="34" charset="0"/>
              </a:rPr>
              <a:t>of all product lines in a specific "Category" and then consider all bids submitted by vendors</a:t>
            </a:r>
          </a:p>
          <a:p>
            <a:pPr marL="400050" lvl="1">
              <a:lnSpc>
                <a:spcPct val="120000"/>
              </a:lnSpc>
              <a:spcBef>
                <a:spcPts val="0"/>
              </a:spcBef>
            </a:pPr>
            <a:r>
              <a:rPr lang="en-US" sz="2000" dirty="0">
                <a:solidFill>
                  <a:srgbClr val="FF0000"/>
                </a:solidFill>
                <a:effectLst/>
                <a:latin typeface="Calibri" panose="020F0502020204030204" pitchFamily="34" charset="0"/>
                <a:ea typeface="Calibri" panose="020F0502020204030204" pitchFamily="34" charset="0"/>
              </a:rPr>
              <a:t>Categories are wireless equipment, switches, routers, firewalls, UPSs, cabling/connectors, racks, and caching servers</a:t>
            </a:r>
          </a:p>
          <a:p>
            <a:pPr marL="0">
              <a:lnSpc>
                <a:spcPct val="120000"/>
              </a:lnSpc>
              <a:spcBef>
                <a:spcPts val="0"/>
              </a:spcBef>
            </a:pPr>
            <a:r>
              <a:rPr lang="en-US" sz="2300" dirty="0">
                <a:effectLst/>
                <a:latin typeface="Calibri" panose="020F0502020204030204" pitchFamily="34" charset="0"/>
                <a:ea typeface="Calibri" panose="020F0502020204030204" pitchFamily="34" charset="0"/>
              </a:rPr>
              <a:t>There is no 28-day mini-bid requirement, but you should give vendors at least 14 calendar days to submit proposals</a:t>
            </a:r>
          </a:p>
          <a:p>
            <a:pPr marL="0">
              <a:lnSpc>
                <a:spcPct val="120000"/>
              </a:lnSpc>
              <a:spcBef>
                <a:spcPts val="0"/>
              </a:spcBef>
            </a:pPr>
            <a:r>
              <a:rPr lang="en-US" sz="2300" dirty="0">
                <a:effectLst/>
                <a:latin typeface="Calibri" panose="020F0502020204030204" pitchFamily="34" charset="0"/>
                <a:ea typeface="Calibri" panose="020F0502020204030204" pitchFamily="34" charset="0"/>
              </a:rPr>
              <a:t>Using the prices contained in the proposals submitted, schools will then create a bid evaluation to select the successful vendor</a:t>
            </a:r>
          </a:p>
          <a:p>
            <a:pPr marL="400050" lvl="1">
              <a:lnSpc>
                <a:spcPct val="120000"/>
              </a:lnSpc>
              <a:spcBef>
                <a:spcPts val="0"/>
              </a:spcBef>
            </a:pPr>
            <a:r>
              <a:rPr lang="en-US" sz="2000" dirty="0">
                <a:solidFill>
                  <a:srgbClr val="FF0000"/>
                </a:solidFill>
                <a:effectLst/>
                <a:latin typeface="Calibri" panose="020F0502020204030204" pitchFamily="34" charset="0"/>
                <a:ea typeface="Calibri" panose="020F0502020204030204" pitchFamily="34" charset="0"/>
              </a:rPr>
              <a:t>Price of eligible equipment/services </a:t>
            </a:r>
            <a:r>
              <a:rPr lang="en-US" sz="2000" b="1" dirty="0">
                <a:solidFill>
                  <a:srgbClr val="FF0000"/>
                </a:solidFill>
                <a:effectLst/>
                <a:latin typeface="Calibri" panose="020F0502020204030204" pitchFamily="34" charset="0"/>
                <a:ea typeface="Calibri" panose="020F0502020204030204" pitchFamily="34" charset="0"/>
              </a:rPr>
              <a:t>must</a:t>
            </a:r>
            <a:r>
              <a:rPr lang="en-US" sz="2000" dirty="0">
                <a:solidFill>
                  <a:srgbClr val="FF0000"/>
                </a:solidFill>
                <a:effectLst/>
                <a:latin typeface="Calibri" panose="020F0502020204030204" pitchFamily="34" charset="0"/>
                <a:ea typeface="Calibri" panose="020F0502020204030204" pitchFamily="34" charset="0"/>
              </a:rPr>
              <a:t> be the most heavily weighted factor, but you </a:t>
            </a:r>
            <a:r>
              <a:rPr lang="en-US" sz="2000" b="1" dirty="0">
                <a:solidFill>
                  <a:srgbClr val="FF0000"/>
                </a:solidFill>
                <a:effectLst/>
                <a:latin typeface="Calibri" panose="020F0502020204030204" pitchFamily="34" charset="0"/>
                <a:ea typeface="Calibri" panose="020F0502020204030204" pitchFamily="34" charset="0"/>
              </a:rPr>
              <a:t>may</a:t>
            </a:r>
            <a:r>
              <a:rPr lang="en-US" sz="2000" dirty="0">
                <a:solidFill>
                  <a:srgbClr val="FF0000"/>
                </a:solidFill>
                <a:effectLst/>
                <a:latin typeface="Calibri" panose="020F0502020204030204" pitchFamily="34" charset="0"/>
                <a:ea typeface="Calibri" panose="020F0502020204030204" pitchFamily="34" charset="0"/>
              </a:rPr>
              <a:t> consider other factors such as previous experience with the District, compatibility with existing equipment, references, cost to train or certify staff on new equipment, etc.  </a:t>
            </a:r>
          </a:p>
          <a:p>
            <a:pPr marL="0">
              <a:lnSpc>
                <a:spcPct val="120000"/>
              </a:lnSpc>
              <a:spcBef>
                <a:spcPts val="0"/>
              </a:spcBef>
            </a:pPr>
            <a:r>
              <a:rPr lang="en-US" sz="2300" dirty="0">
                <a:effectLst/>
                <a:latin typeface="Calibri" panose="020F0502020204030204" pitchFamily="34" charset="0"/>
                <a:ea typeface="Calibri" panose="020F0502020204030204" pitchFamily="34" charset="0"/>
              </a:rPr>
              <a:t>Schools will then contact the winning vendor to obtain a contract document (or final quote with exact quantities) for the District to sign</a:t>
            </a:r>
          </a:p>
          <a:p>
            <a:pPr marL="0" marR="0" indent="0">
              <a:lnSpc>
                <a:spcPct val="120000"/>
              </a:lnSpc>
              <a:spcBef>
                <a:spcPts val="0"/>
              </a:spcBef>
              <a:spcAft>
                <a:spcPts val="0"/>
              </a:spcAft>
              <a:buNone/>
            </a:pPr>
            <a:endParaRPr lang="en-US" sz="2300" dirty="0">
              <a:effectLst/>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2300" i="1" dirty="0">
                <a:solidFill>
                  <a:srgbClr val="FF0000"/>
                </a:solidFill>
                <a:effectLst/>
                <a:latin typeface="Calibri" panose="020F0502020204030204" pitchFamily="34" charset="0"/>
                <a:ea typeface="Calibri" panose="020F0502020204030204" pitchFamily="34" charset="0"/>
              </a:rPr>
              <a:t>Note:  The PEPPM Mini-Bid process is not intended for structured cabling projects.</a:t>
            </a:r>
          </a:p>
          <a:p>
            <a:pPr marL="0" marR="0" indent="0">
              <a:lnSpc>
                <a:spcPct val="120000"/>
              </a:lnSpc>
              <a:spcBef>
                <a:spcPts val="0"/>
              </a:spcBef>
              <a:spcAft>
                <a:spcPts val="0"/>
              </a:spcAft>
              <a:buNone/>
            </a:pPr>
            <a:endParaRPr lang="en-US" sz="26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CC2D7BC9-E8D1-42FF-A9B1-67BA535C0513}" type="slidenum">
              <a:rPr lang="en-US" smtClean="0"/>
              <a:pPr>
                <a:defRPr/>
              </a:pPr>
              <a:t>52</a:t>
            </a:fld>
            <a:endParaRPr lang="en-US"/>
          </a:p>
        </p:txBody>
      </p:sp>
    </p:spTree>
    <p:extLst>
      <p:ext uri="{BB962C8B-B14F-4D97-AF65-F5344CB8AC3E}">
        <p14:creationId xmlns:p14="http://schemas.microsoft.com/office/powerpoint/2010/main" val="2315973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39776"/>
            <a:ext cx="5036185" cy="635635"/>
          </a:xfrm>
          <a:prstGeom prst="rect">
            <a:avLst/>
          </a:prstGeom>
        </p:spPr>
        <p:txBody>
          <a:bodyPr vert="horz" wrap="square" lIns="0" tIns="12700" rIns="0" bIns="0" rtlCol="0">
            <a:spAutoFit/>
          </a:bodyPr>
          <a:lstStyle/>
          <a:p>
            <a:pPr marL="12700">
              <a:lnSpc>
                <a:spcPct val="100000"/>
              </a:lnSpc>
              <a:spcBef>
                <a:spcPts val="100"/>
              </a:spcBef>
            </a:pPr>
            <a:r>
              <a:rPr u="none" dirty="0"/>
              <a:t>PEPPM</a:t>
            </a:r>
            <a:r>
              <a:rPr u="none" spc="-45" dirty="0"/>
              <a:t> </a:t>
            </a:r>
            <a:r>
              <a:rPr u="none" spc="-5" dirty="0"/>
              <a:t>Mini-Bid</a:t>
            </a:r>
            <a:r>
              <a:rPr u="none" spc="-40" dirty="0"/>
              <a:t> </a:t>
            </a:r>
            <a:r>
              <a:rPr u="none" spc="-15" dirty="0"/>
              <a:t>Process</a:t>
            </a:r>
          </a:p>
        </p:txBody>
      </p:sp>
      <p:sp>
        <p:nvSpPr>
          <p:cNvPr id="3" name="object 3"/>
          <p:cNvSpPr txBox="1"/>
          <p:nvPr/>
        </p:nvSpPr>
        <p:spPr>
          <a:xfrm>
            <a:off x="535940" y="1218691"/>
            <a:ext cx="4164329" cy="1276985"/>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spc="-15" dirty="0">
                <a:solidFill>
                  <a:srgbClr val="1F487C"/>
                </a:solidFill>
                <a:latin typeface="Calibri"/>
                <a:cs typeface="Calibri"/>
              </a:rPr>
              <a:t>Create</a:t>
            </a:r>
            <a:r>
              <a:rPr sz="1800" dirty="0">
                <a:solidFill>
                  <a:srgbClr val="1F487C"/>
                </a:solidFill>
                <a:latin typeface="Calibri"/>
                <a:cs typeface="Calibri"/>
              </a:rPr>
              <a:t> </a:t>
            </a:r>
            <a:r>
              <a:rPr sz="1800" spc="-5" dirty="0">
                <a:solidFill>
                  <a:srgbClr val="1F487C"/>
                </a:solidFill>
                <a:latin typeface="Calibri"/>
                <a:cs typeface="Calibri"/>
              </a:rPr>
              <a:t>equipment</a:t>
            </a:r>
            <a:r>
              <a:rPr sz="1800" spc="10" dirty="0">
                <a:solidFill>
                  <a:srgbClr val="1F487C"/>
                </a:solidFill>
                <a:latin typeface="Calibri"/>
                <a:cs typeface="Calibri"/>
              </a:rPr>
              <a:t> </a:t>
            </a:r>
            <a:r>
              <a:rPr sz="1800" spc="-5" dirty="0">
                <a:solidFill>
                  <a:srgbClr val="1F487C"/>
                </a:solidFill>
                <a:latin typeface="Calibri"/>
                <a:cs typeface="Calibri"/>
              </a:rPr>
              <a:t>bid</a:t>
            </a:r>
            <a:r>
              <a:rPr sz="1800" dirty="0">
                <a:solidFill>
                  <a:srgbClr val="1F487C"/>
                </a:solidFill>
                <a:latin typeface="Calibri"/>
                <a:cs typeface="Calibri"/>
              </a:rPr>
              <a:t> </a:t>
            </a:r>
            <a:r>
              <a:rPr sz="1800" spc="-5" dirty="0">
                <a:solidFill>
                  <a:srgbClr val="1F487C"/>
                </a:solidFill>
                <a:latin typeface="Calibri"/>
                <a:cs typeface="Calibri"/>
              </a:rPr>
              <a:t>list </a:t>
            </a:r>
            <a:endParaRPr lang="en-US" sz="1800" dirty="0">
              <a:latin typeface="Calibri"/>
              <a:cs typeface="Calibri"/>
            </a:endParaRPr>
          </a:p>
          <a:p>
            <a:pPr marL="755650" lvl="1" indent="-285750">
              <a:lnSpc>
                <a:spcPct val="100000"/>
              </a:lnSpc>
              <a:spcBef>
                <a:spcPts val="15"/>
              </a:spcBef>
              <a:buFont typeface="Wingdings"/>
              <a:buChar char=""/>
              <a:tabLst>
                <a:tab pos="755650" algn="l"/>
              </a:tabLst>
            </a:pPr>
            <a:r>
              <a:rPr lang="en-US" sz="1600" spc="-5" dirty="0">
                <a:solidFill>
                  <a:srgbClr val="1F487C"/>
                </a:solidFill>
                <a:latin typeface="Calibri"/>
                <a:cs typeface="Calibri"/>
              </a:rPr>
              <a:t>Schools</a:t>
            </a:r>
            <a:r>
              <a:rPr lang="en-US" sz="1600" spc="-20" dirty="0">
                <a:solidFill>
                  <a:srgbClr val="1F487C"/>
                </a:solidFill>
                <a:latin typeface="Calibri"/>
                <a:cs typeface="Calibri"/>
              </a:rPr>
              <a:t> </a:t>
            </a:r>
            <a:r>
              <a:rPr lang="en-US" sz="1600" spc="-10" dirty="0">
                <a:solidFill>
                  <a:srgbClr val="1F487C"/>
                </a:solidFill>
                <a:latin typeface="Calibri"/>
                <a:cs typeface="Calibri"/>
              </a:rPr>
              <a:t>complete </a:t>
            </a:r>
            <a:r>
              <a:rPr lang="en-US" sz="1600" spc="-5" dirty="0">
                <a:solidFill>
                  <a:srgbClr val="1F487C"/>
                </a:solidFill>
                <a:latin typeface="Calibri"/>
                <a:cs typeface="Calibri"/>
              </a:rPr>
              <a:t>yellow</a:t>
            </a:r>
            <a:r>
              <a:rPr lang="en-US" sz="1600" spc="-10" dirty="0">
                <a:solidFill>
                  <a:srgbClr val="1F487C"/>
                </a:solidFill>
                <a:latin typeface="Calibri"/>
                <a:cs typeface="Calibri"/>
              </a:rPr>
              <a:t> </a:t>
            </a:r>
            <a:r>
              <a:rPr lang="en-US" sz="1600" spc="-5" dirty="0">
                <a:solidFill>
                  <a:srgbClr val="1F487C"/>
                </a:solidFill>
                <a:latin typeface="Calibri"/>
                <a:cs typeface="Calibri"/>
              </a:rPr>
              <a:t>areas</a:t>
            </a:r>
            <a:endParaRPr lang="en-US" sz="1600" dirty="0">
              <a:latin typeface="Calibri"/>
              <a:cs typeface="Calibri"/>
            </a:endParaRPr>
          </a:p>
          <a:p>
            <a:pPr marL="755650" lvl="1" indent="-285750">
              <a:lnSpc>
                <a:spcPct val="100000"/>
              </a:lnSpc>
              <a:buFont typeface="Wingdings"/>
              <a:buChar char=""/>
              <a:tabLst>
                <a:tab pos="755650" algn="l"/>
              </a:tabLst>
            </a:pPr>
            <a:r>
              <a:rPr sz="1600" spc="-20" dirty="0">
                <a:solidFill>
                  <a:srgbClr val="1F487C"/>
                </a:solidFill>
                <a:latin typeface="Calibri"/>
                <a:cs typeface="Calibri"/>
              </a:rPr>
              <a:t>Vendors</a:t>
            </a:r>
            <a:r>
              <a:rPr sz="1600" spc="-5" dirty="0">
                <a:solidFill>
                  <a:srgbClr val="1F487C"/>
                </a:solidFill>
                <a:latin typeface="Calibri"/>
                <a:cs typeface="Calibri"/>
              </a:rPr>
              <a:t> </a:t>
            </a:r>
            <a:r>
              <a:rPr sz="1600" spc="-10" dirty="0">
                <a:solidFill>
                  <a:srgbClr val="1F487C"/>
                </a:solidFill>
                <a:latin typeface="Calibri"/>
                <a:cs typeface="Calibri"/>
              </a:rPr>
              <a:t>complete </a:t>
            </a:r>
            <a:r>
              <a:rPr sz="1600" spc="-5" dirty="0">
                <a:solidFill>
                  <a:srgbClr val="1F487C"/>
                </a:solidFill>
                <a:latin typeface="Calibri"/>
                <a:cs typeface="Calibri"/>
              </a:rPr>
              <a:t>blue</a:t>
            </a:r>
            <a:r>
              <a:rPr sz="1600" spc="-30" dirty="0">
                <a:solidFill>
                  <a:srgbClr val="1F487C"/>
                </a:solidFill>
                <a:latin typeface="Calibri"/>
                <a:cs typeface="Calibri"/>
              </a:rPr>
              <a:t> </a:t>
            </a:r>
            <a:r>
              <a:rPr sz="1600" spc="-5" dirty="0">
                <a:solidFill>
                  <a:srgbClr val="1F487C"/>
                </a:solidFill>
                <a:latin typeface="Calibri"/>
                <a:cs typeface="Calibri"/>
              </a:rPr>
              <a:t>areas</a:t>
            </a:r>
            <a:endParaRPr sz="1600" dirty="0">
              <a:latin typeface="Calibri"/>
              <a:cs typeface="Calibri"/>
            </a:endParaRPr>
          </a:p>
          <a:p>
            <a:pPr marL="755650" lvl="1" indent="-285750">
              <a:lnSpc>
                <a:spcPct val="100000"/>
              </a:lnSpc>
              <a:buFont typeface="Wingdings"/>
              <a:buChar char=""/>
              <a:tabLst>
                <a:tab pos="755650" algn="l"/>
              </a:tabLst>
            </a:pPr>
            <a:r>
              <a:rPr sz="1600" spc="-5" dirty="0">
                <a:solidFill>
                  <a:srgbClr val="1F487C"/>
                </a:solidFill>
                <a:latin typeface="Calibri"/>
                <a:cs typeface="Calibri"/>
              </a:rPr>
              <a:t>Second</a:t>
            </a:r>
            <a:r>
              <a:rPr sz="1600" spc="-10" dirty="0">
                <a:solidFill>
                  <a:srgbClr val="1F487C"/>
                </a:solidFill>
                <a:latin typeface="Calibri"/>
                <a:cs typeface="Calibri"/>
              </a:rPr>
              <a:t> tab</a:t>
            </a:r>
            <a:r>
              <a:rPr sz="1600" spc="-15" dirty="0">
                <a:solidFill>
                  <a:srgbClr val="1F487C"/>
                </a:solidFill>
                <a:latin typeface="Calibri"/>
                <a:cs typeface="Calibri"/>
              </a:rPr>
              <a:t> </a:t>
            </a:r>
            <a:r>
              <a:rPr sz="1600" spc="-10" dirty="0">
                <a:solidFill>
                  <a:srgbClr val="1F487C"/>
                </a:solidFill>
                <a:latin typeface="Calibri"/>
                <a:cs typeface="Calibri"/>
              </a:rPr>
              <a:t>shows</a:t>
            </a:r>
            <a:r>
              <a:rPr sz="1600" spc="-5" dirty="0">
                <a:solidFill>
                  <a:srgbClr val="1F487C"/>
                </a:solidFill>
                <a:latin typeface="Calibri"/>
                <a:cs typeface="Calibri"/>
              </a:rPr>
              <a:t> </a:t>
            </a:r>
            <a:r>
              <a:rPr sz="1600" spc="-10" dirty="0">
                <a:solidFill>
                  <a:srgbClr val="1F487C"/>
                </a:solidFill>
                <a:latin typeface="Calibri"/>
                <a:cs typeface="Calibri"/>
              </a:rPr>
              <a:t>completed</a:t>
            </a:r>
            <a:r>
              <a:rPr sz="1600" spc="-5" dirty="0">
                <a:solidFill>
                  <a:srgbClr val="1F487C"/>
                </a:solidFill>
                <a:latin typeface="Calibri"/>
                <a:cs typeface="Calibri"/>
              </a:rPr>
              <a:t> </a:t>
            </a:r>
            <a:r>
              <a:rPr sz="1600" spc="-10" dirty="0">
                <a:solidFill>
                  <a:srgbClr val="1F487C"/>
                </a:solidFill>
                <a:latin typeface="Calibri"/>
                <a:cs typeface="Calibri"/>
              </a:rPr>
              <a:t>example</a:t>
            </a:r>
            <a:endParaRPr sz="1600" dirty="0">
              <a:latin typeface="Calibri"/>
              <a:cs typeface="Calibri"/>
            </a:endParaRPr>
          </a:p>
          <a:p>
            <a:pPr marL="755650" lvl="1" indent="-285750">
              <a:lnSpc>
                <a:spcPct val="100000"/>
              </a:lnSpc>
              <a:buFont typeface="Wingdings"/>
              <a:buChar char=""/>
              <a:tabLst>
                <a:tab pos="755650" algn="l"/>
              </a:tabLst>
            </a:pPr>
            <a:r>
              <a:rPr sz="1600" spc="-15" dirty="0">
                <a:solidFill>
                  <a:srgbClr val="1F487C"/>
                </a:solidFill>
                <a:latin typeface="Calibri"/>
                <a:cs typeface="Calibri"/>
              </a:rPr>
              <a:t>Save</a:t>
            </a:r>
            <a:r>
              <a:rPr sz="1600" spc="-5" dirty="0">
                <a:solidFill>
                  <a:srgbClr val="1F487C"/>
                </a:solidFill>
                <a:latin typeface="Calibri"/>
                <a:cs typeface="Calibri"/>
              </a:rPr>
              <a:t> </a:t>
            </a:r>
            <a:r>
              <a:rPr sz="1600" spc="-15" dirty="0">
                <a:solidFill>
                  <a:srgbClr val="1F487C"/>
                </a:solidFill>
                <a:latin typeface="Calibri"/>
                <a:cs typeface="Calibri"/>
              </a:rPr>
              <a:t>to</a:t>
            </a:r>
            <a:r>
              <a:rPr sz="1600" spc="5" dirty="0">
                <a:solidFill>
                  <a:srgbClr val="1F487C"/>
                </a:solidFill>
                <a:latin typeface="Calibri"/>
                <a:cs typeface="Calibri"/>
              </a:rPr>
              <a:t> </a:t>
            </a:r>
            <a:r>
              <a:rPr sz="1600" spc="-10" dirty="0">
                <a:solidFill>
                  <a:srgbClr val="1F487C"/>
                </a:solidFill>
                <a:latin typeface="Calibri"/>
                <a:cs typeface="Calibri"/>
              </a:rPr>
              <a:t>your computer</a:t>
            </a:r>
            <a:r>
              <a:rPr sz="1600" dirty="0">
                <a:solidFill>
                  <a:srgbClr val="1F487C"/>
                </a:solidFill>
                <a:latin typeface="Calibri"/>
                <a:cs typeface="Calibri"/>
              </a:rPr>
              <a:t> as</a:t>
            </a:r>
            <a:r>
              <a:rPr sz="1600" spc="-10" dirty="0">
                <a:solidFill>
                  <a:srgbClr val="1F487C"/>
                </a:solidFill>
                <a:latin typeface="Calibri"/>
                <a:cs typeface="Calibri"/>
              </a:rPr>
              <a:t> Excel</a:t>
            </a:r>
            <a:r>
              <a:rPr sz="1600" spc="-5" dirty="0">
                <a:solidFill>
                  <a:srgbClr val="1F487C"/>
                </a:solidFill>
                <a:latin typeface="Calibri"/>
                <a:cs typeface="Calibri"/>
              </a:rPr>
              <a:t> file</a:t>
            </a:r>
            <a:endParaRPr sz="1600" dirty="0">
              <a:latin typeface="Calibri"/>
              <a:cs typeface="Calibri"/>
            </a:endParaRPr>
          </a:p>
        </p:txBody>
      </p:sp>
      <p:sp>
        <p:nvSpPr>
          <p:cNvPr id="5" name="object 5"/>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53</a:t>
            </a:fld>
            <a:endParaRPr spc="-5" dirty="0"/>
          </a:p>
        </p:txBody>
      </p:sp>
      <p:pic>
        <p:nvPicPr>
          <p:cNvPr id="7" name="Picture 6">
            <a:extLst>
              <a:ext uri="{FF2B5EF4-FFF2-40B4-BE49-F238E27FC236}">
                <a16:creationId xmlns:a16="http://schemas.microsoft.com/office/drawing/2014/main" id="{F2A13808-73CD-46A7-92A7-F6C1DA4F5030}"/>
              </a:ext>
            </a:extLst>
          </p:cNvPr>
          <p:cNvPicPr>
            <a:picLocks noChangeAspect="1"/>
          </p:cNvPicPr>
          <p:nvPr/>
        </p:nvPicPr>
        <p:blipFill>
          <a:blip r:embed="rId2"/>
          <a:stretch>
            <a:fillRect/>
          </a:stretch>
        </p:blipFill>
        <p:spPr>
          <a:xfrm>
            <a:off x="419100" y="2601999"/>
            <a:ext cx="8305800" cy="384320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AA71B7-2CC0-4163-B59E-ACB8C3C7D04B}"/>
              </a:ext>
            </a:extLst>
          </p:cNvPr>
          <p:cNvPicPr>
            <a:picLocks noChangeAspect="1"/>
          </p:cNvPicPr>
          <p:nvPr/>
        </p:nvPicPr>
        <p:blipFill>
          <a:blip r:embed="rId2"/>
          <a:stretch>
            <a:fillRect/>
          </a:stretch>
        </p:blipFill>
        <p:spPr>
          <a:xfrm>
            <a:off x="3054032" y="2294163"/>
            <a:ext cx="5233867" cy="4314825"/>
          </a:xfrm>
          <a:prstGeom prst="rect">
            <a:avLst/>
          </a:prstGeom>
          <a:ln>
            <a:solidFill>
              <a:schemeClr val="accent1"/>
            </a:solidFill>
          </a:ln>
        </p:spPr>
      </p:pic>
      <p:sp>
        <p:nvSpPr>
          <p:cNvPr id="2" name="object 2"/>
          <p:cNvSpPr txBox="1">
            <a:spLocks noGrp="1"/>
          </p:cNvSpPr>
          <p:nvPr>
            <p:ph type="title"/>
          </p:nvPr>
        </p:nvSpPr>
        <p:spPr>
          <a:xfrm>
            <a:off x="535940" y="239776"/>
            <a:ext cx="5036185" cy="635635"/>
          </a:xfrm>
          <a:prstGeom prst="rect">
            <a:avLst/>
          </a:prstGeom>
        </p:spPr>
        <p:txBody>
          <a:bodyPr vert="horz" wrap="square" lIns="0" tIns="12700" rIns="0" bIns="0" rtlCol="0">
            <a:spAutoFit/>
          </a:bodyPr>
          <a:lstStyle/>
          <a:p>
            <a:pPr marL="12700">
              <a:lnSpc>
                <a:spcPct val="100000"/>
              </a:lnSpc>
              <a:spcBef>
                <a:spcPts val="100"/>
              </a:spcBef>
            </a:pPr>
            <a:r>
              <a:rPr u="none" dirty="0"/>
              <a:t>PEPPM</a:t>
            </a:r>
            <a:r>
              <a:rPr u="none" spc="-45" dirty="0"/>
              <a:t> </a:t>
            </a:r>
            <a:r>
              <a:rPr u="none" spc="-5" dirty="0"/>
              <a:t>Mini-Bid</a:t>
            </a:r>
            <a:r>
              <a:rPr u="none" spc="-40" dirty="0"/>
              <a:t> </a:t>
            </a:r>
            <a:r>
              <a:rPr u="none" spc="-15" dirty="0"/>
              <a:t>Process</a:t>
            </a:r>
          </a:p>
        </p:txBody>
      </p:sp>
      <p:sp>
        <p:nvSpPr>
          <p:cNvPr id="3" name="object 3"/>
          <p:cNvSpPr txBox="1"/>
          <p:nvPr/>
        </p:nvSpPr>
        <p:spPr>
          <a:xfrm>
            <a:off x="535940" y="1218691"/>
            <a:ext cx="3612515" cy="1033144"/>
          </a:xfrm>
          <a:prstGeom prst="rect">
            <a:avLst/>
          </a:prstGeom>
        </p:spPr>
        <p:txBody>
          <a:bodyPr vert="horz" wrap="square" lIns="0" tIns="12700" rIns="0" bIns="0" rtlCol="0">
            <a:spAutoFit/>
          </a:bodyPr>
          <a:lstStyle/>
          <a:p>
            <a:pPr marL="355600" indent="-342900">
              <a:lnSpc>
                <a:spcPct val="100000"/>
              </a:lnSpc>
              <a:spcBef>
                <a:spcPts val="100"/>
              </a:spcBef>
              <a:buAutoNum type="arabicPeriod" startAt="2"/>
              <a:tabLst>
                <a:tab pos="354965" algn="l"/>
                <a:tab pos="355600" algn="l"/>
              </a:tabLst>
            </a:pPr>
            <a:r>
              <a:rPr sz="1800" spc="-15" dirty="0">
                <a:solidFill>
                  <a:srgbClr val="1F487C"/>
                </a:solidFill>
                <a:latin typeface="Calibri"/>
                <a:cs typeface="Calibri"/>
              </a:rPr>
              <a:t>Create</a:t>
            </a:r>
            <a:r>
              <a:rPr sz="1800" spc="-5" dirty="0">
                <a:solidFill>
                  <a:srgbClr val="1F487C"/>
                </a:solidFill>
                <a:latin typeface="Calibri"/>
                <a:cs typeface="Calibri"/>
              </a:rPr>
              <a:t> </a:t>
            </a:r>
            <a:r>
              <a:rPr sz="1800" spc="-10" dirty="0">
                <a:solidFill>
                  <a:srgbClr val="1F487C"/>
                </a:solidFill>
                <a:latin typeface="Calibri"/>
                <a:cs typeface="Calibri"/>
              </a:rPr>
              <a:t>cover</a:t>
            </a:r>
            <a:r>
              <a:rPr sz="1800" spc="-5" dirty="0">
                <a:solidFill>
                  <a:srgbClr val="1F487C"/>
                </a:solidFill>
                <a:latin typeface="Calibri"/>
                <a:cs typeface="Calibri"/>
              </a:rPr>
              <a:t> e-mail</a:t>
            </a:r>
            <a:endParaRPr sz="1800" dirty="0">
              <a:latin typeface="Calibri"/>
              <a:cs typeface="Calibri"/>
            </a:endParaRPr>
          </a:p>
          <a:p>
            <a:pPr marL="755650" lvl="1" indent="-285750">
              <a:lnSpc>
                <a:spcPct val="100000"/>
              </a:lnSpc>
              <a:spcBef>
                <a:spcPts val="15"/>
              </a:spcBef>
              <a:buFont typeface="Wingdings"/>
              <a:buChar char=""/>
              <a:tabLst>
                <a:tab pos="755650" algn="l"/>
              </a:tabLst>
            </a:pPr>
            <a:r>
              <a:rPr sz="1600" dirty="0">
                <a:solidFill>
                  <a:srgbClr val="1F487C"/>
                </a:solidFill>
                <a:latin typeface="Calibri"/>
                <a:cs typeface="Calibri"/>
              </a:rPr>
              <a:t>Modify</a:t>
            </a:r>
            <a:r>
              <a:rPr sz="1600" spc="-15" dirty="0">
                <a:solidFill>
                  <a:srgbClr val="1F487C"/>
                </a:solidFill>
                <a:latin typeface="Calibri"/>
                <a:cs typeface="Calibri"/>
              </a:rPr>
              <a:t> </a:t>
            </a:r>
            <a:r>
              <a:rPr sz="1600" spc="-10" dirty="0">
                <a:solidFill>
                  <a:srgbClr val="1F487C"/>
                </a:solidFill>
                <a:latin typeface="Calibri"/>
                <a:cs typeface="Calibri"/>
              </a:rPr>
              <a:t>cover</a:t>
            </a:r>
            <a:r>
              <a:rPr sz="1600" spc="-15" dirty="0">
                <a:solidFill>
                  <a:srgbClr val="1F487C"/>
                </a:solidFill>
                <a:latin typeface="Calibri"/>
                <a:cs typeface="Calibri"/>
              </a:rPr>
              <a:t> </a:t>
            </a:r>
            <a:r>
              <a:rPr sz="1600" dirty="0">
                <a:solidFill>
                  <a:srgbClr val="1F487C"/>
                </a:solidFill>
                <a:latin typeface="Calibri"/>
                <a:cs typeface="Calibri"/>
              </a:rPr>
              <a:t>e-mail</a:t>
            </a:r>
            <a:r>
              <a:rPr sz="1600" spc="-35" dirty="0">
                <a:solidFill>
                  <a:srgbClr val="1F487C"/>
                </a:solidFill>
                <a:latin typeface="Calibri"/>
                <a:cs typeface="Calibri"/>
              </a:rPr>
              <a:t> </a:t>
            </a:r>
            <a:r>
              <a:rPr sz="1600" dirty="0">
                <a:solidFill>
                  <a:srgbClr val="1F487C"/>
                </a:solidFill>
                <a:latin typeface="Calibri"/>
                <a:cs typeface="Calibri"/>
              </a:rPr>
              <a:t>as</a:t>
            </a:r>
            <a:r>
              <a:rPr sz="1600" spc="-25" dirty="0">
                <a:solidFill>
                  <a:srgbClr val="1F487C"/>
                </a:solidFill>
                <a:latin typeface="Calibri"/>
                <a:cs typeface="Calibri"/>
              </a:rPr>
              <a:t> </a:t>
            </a:r>
            <a:r>
              <a:rPr sz="1600" spc="-5" dirty="0">
                <a:solidFill>
                  <a:srgbClr val="1F487C"/>
                </a:solidFill>
                <a:latin typeface="Calibri"/>
                <a:cs typeface="Calibri"/>
              </a:rPr>
              <a:t>needed</a:t>
            </a:r>
            <a:endParaRPr sz="1600" dirty="0">
              <a:latin typeface="Calibri"/>
              <a:cs typeface="Calibri"/>
            </a:endParaRPr>
          </a:p>
          <a:p>
            <a:pPr marL="755650" lvl="1" indent="-285750">
              <a:lnSpc>
                <a:spcPct val="100000"/>
              </a:lnSpc>
              <a:buFont typeface="Wingdings"/>
              <a:buChar char=""/>
              <a:tabLst>
                <a:tab pos="755650" algn="l"/>
              </a:tabLst>
            </a:pPr>
            <a:r>
              <a:rPr sz="1600" spc="-10" dirty="0">
                <a:solidFill>
                  <a:srgbClr val="1F487C"/>
                </a:solidFill>
                <a:latin typeface="Calibri"/>
                <a:cs typeface="Calibri"/>
              </a:rPr>
              <a:t>Update </a:t>
            </a:r>
            <a:r>
              <a:rPr sz="1600" spc="-5" dirty="0">
                <a:solidFill>
                  <a:srgbClr val="1F487C"/>
                </a:solidFill>
                <a:latin typeface="Calibri"/>
                <a:cs typeface="Calibri"/>
              </a:rPr>
              <a:t>yellow</a:t>
            </a:r>
            <a:r>
              <a:rPr sz="1600" spc="-10" dirty="0">
                <a:solidFill>
                  <a:srgbClr val="1F487C"/>
                </a:solidFill>
                <a:latin typeface="Calibri"/>
                <a:cs typeface="Calibri"/>
              </a:rPr>
              <a:t> </a:t>
            </a:r>
            <a:r>
              <a:rPr sz="1600" spc="-5" dirty="0">
                <a:solidFill>
                  <a:srgbClr val="1F487C"/>
                </a:solidFill>
                <a:latin typeface="Calibri"/>
                <a:cs typeface="Calibri"/>
              </a:rPr>
              <a:t>areas, </a:t>
            </a:r>
            <a:r>
              <a:rPr sz="1600" spc="-10" dirty="0">
                <a:solidFill>
                  <a:srgbClr val="1F487C"/>
                </a:solidFill>
                <a:latin typeface="Calibri"/>
                <a:cs typeface="Calibri"/>
              </a:rPr>
              <a:t>at </a:t>
            </a:r>
            <a:r>
              <a:rPr sz="1600" spc="-5" dirty="0">
                <a:solidFill>
                  <a:srgbClr val="1F487C"/>
                </a:solidFill>
                <a:latin typeface="Calibri"/>
                <a:cs typeface="Calibri"/>
              </a:rPr>
              <a:t>minimum</a:t>
            </a:r>
            <a:endParaRPr sz="1600" dirty="0">
              <a:latin typeface="Calibri"/>
              <a:cs typeface="Calibri"/>
            </a:endParaRPr>
          </a:p>
          <a:p>
            <a:pPr marL="755650" lvl="1" indent="-285750">
              <a:lnSpc>
                <a:spcPct val="100000"/>
              </a:lnSpc>
              <a:buFont typeface="Wingdings"/>
              <a:buChar char=""/>
              <a:tabLst>
                <a:tab pos="755650" algn="l"/>
              </a:tabLst>
            </a:pPr>
            <a:r>
              <a:rPr sz="1600" spc="-5" dirty="0">
                <a:solidFill>
                  <a:srgbClr val="1F487C"/>
                </a:solidFill>
                <a:latin typeface="Calibri"/>
                <a:cs typeface="Calibri"/>
              </a:rPr>
              <a:t>Copy</a:t>
            </a:r>
            <a:r>
              <a:rPr sz="1600" spc="-15" dirty="0">
                <a:solidFill>
                  <a:srgbClr val="1F487C"/>
                </a:solidFill>
                <a:latin typeface="Calibri"/>
                <a:cs typeface="Calibri"/>
              </a:rPr>
              <a:t> </a:t>
            </a:r>
            <a:r>
              <a:rPr sz="1600" dirty="0">
                <a:solidFill>
                  <a:srgbClr val="1F487C"/>
                </a:solidFill>
                <a:latin typeface="Calibri"/>
                <a:cs typeface="Calibri"/>
              </a:rPr>
              <a:t>and</a:t>
            </a:r>
            <a:r>
              <a:rPr sz="1600" spc="-25" dirty="0">
                <a:solidFill>
                  <a:srgbClr val="1F487C"/>
                </a:solidFill>
                <a:latin typeface="Calibri"/>
                <a:cs typeface="Calibri"/>
              </a:rPr>
              <a:t> </a:t>
            </a:r>
            <a:r>
              <a:rPr sz="1600" spc="-15" dirty="0">
                <a:solidFill>
                  <a:srgbClr val="1F487C"/>
                </a:solidFill>
                <a:latin typeface="Calibri"/>
                <a:cs typeface="Calibri"/>
              </a:rPr>
              <a:t>paste</a:t>
            </a:r>
            <a:r>
              <a:rPr sz="1600" spc="-10" dirty="0">
                <a:solidFill>
                  <a:srgbClr val="1F487C"/>
                </a:solidFill>
                <a:latin typeface="Calibri"/>
                <a:cs typeface="Calibri"/>
              </a:rPr>
              <a:t> </a:t>
            </a:r>
            <a:r>
              <a:rPr sz="1600" spc="-15" dirty="0">
                <a:solidFill>
                  <a:srgbClr val="1F487C"/>
                </a:solidFill>
                <a:latin typeface="Calibri"/>
                <a:cs typeface="Calibri"/>
              </a:rPr>
              <a:t>into </a:t>
            </a:r>
            <a:r>
              <a:rPr sz="1600" dirty="0">
                <a:solidFill>
                  <a:srgbClr val="1F487C"/>
                </a:solidFill>
                <a:latin typeface="Calibri"/>
                <a:cs typeface="Calibri"/>
              </a:rPr>
              <a:t>e-mail</a:t>
            </a:r>
            <a:endParaRPr sz="1600" dirty="0">
              <a:latin typeface="Calibri"/>
              <a:cs typeface="Calibri"/>
            </a:endParaRPr>
          </a:p>
        </p:txBody>
      </p:sp>
      <p:sp>
        <p:nvSpPr>
          <p:cNvPr id="7" name="object 7"/>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54</a:t>
            </a:fld>
            <a:endParaRPr spc="-5"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39776"/>
            <a:ext cx="5036185" cy="635635"/>
          </a:xfrm>
          <a:prstGeom prst="rect">
            <a:avLst/>
          </a:prstGeom>
        </p:spPr>
        <p:txBody>
          <a:bodyPr vert="horz" wrap="square" lIns="0" tIns="12700" rIns="0" bIns="0" rtlCol="0">
            <a:spAutoFit/>
          </a:bodyPr>
          <a:lstStyle/>
          <a:p>
            <a:pPr marL="12700">
              <a:lnSpc>
                <a:spcPct val="100000"/>
              </a:lnSpc>
              <a:spcBef>
                <a:spcPts val="100"/>
              </a:spcBef>
            </a:pPr>
            <a:r>
              <a:rPr u="none" dirty="0"/>
              <a:t>PEPPM</a:t>
            </a:r>
            <a:r>
              <a:rPr u="none" spc="-45" dirty="0"/>
              <a:t> </a:t>
            </a:r>
            <a:r>
              <a:rPr u="none" spc="-5" dirty="0"/>
              <a:t>Mini-Bid</a:t>
            </a:r>
            <a:r>
              <a:rPr u="none" spc="-40" dirty="0"/>
              <a:t> </a:t>
            </a:r>
            <a:r>
              <a:rPr u="none" spc="-15" dirty="0"/>
              <a:t>Process</a:t>
            </a:r>
          </a:p>
        </p:txBody>
      </p:sp>
      <p:sp>
        <p:nvSpPr>
          <p:cNvPr id="3" name="object 3"/>
          <p:cNvSpPr txBox="1"/>
          <p:nvPr/>
        </p:nvSpPr>
        <p:spPr>
          <a:xfrm>
            <a:off x="535940" y="1218691"/>
            <a:ext cx="7928609" cy="1735455"/>
          </a:xfrm>
          <a:prstGeom prst="rect">
            <a:avLst/>
          </a:prstGeom>
        </p:spPr>
        <p:txBody>
          <a:bodyPr vert="horz" wrap="square" lIns="0" tIns="12700" rIns="0" bIns="0" rtlCol="0">
            <a:spAutoFit/>
          </a:bodyPr>
          <a:lstStyle/>
          <a:p>
            <a:pPr marL="355600" indent="-342900">
              <a:lnSpc>
                <a:spcPct val="100000"/>
              </a:lnSpc>
              <a:spcBef>
                <a:spcPts val="100"/>
              </a:spcBef>
              <a:buAutoNum type="arabicPeriod" startAt="3"/>
              <a:tabLst>
                <a:tab pos="354965" algn="l"/>
                <a:tab pos="355600" algn="l"/>
              </a:tabLst>
            </a:pPr>
            <a:r>
              <a:rPr sz="1800" spc="-5" dirty="0">
                <a:solidFill>
                  <a:srgbClr val="1F487C"/>
                </a:solidFill>
                <a:latin typeface="Calibri"/>
                <a:cs typeface="Calibri"/>
              </a:rPr>
              <a:t>Open </a:t>
            </a:r>
            <a:r>
              <a:rPr sz="1800" dirty="0">
                <a:solidFill>
                  <a:srgbClr val="1F487C"/>
                </a:solidFill>
                <a:latin typeface="Calibri"/>
                <a:cs typeface="Calibri"/>
              </a:rPr>
              <a:t>PEPPM</a:t>
            </a:r>
            <a:r>
              <a:rPr sz="1800" spc="-20" dirty="0">
                <a:solidFill>
                  <a:srgbClr val="1F487C"/>
                </a:solidFill>
                <a:latin typeface="Calibri"/>
                <a:cs typeface="Calibri"/>
              </a:rPr>
              <a:t> </a:t>
            </a:r>
            <a:r>
              <a:rPr sz="1800" spc="-10" dirty="0">
                <a:solidFill>
                  <a:srgbClr val="1F487C"/>
                </a:solidFill>
                <a:latin typeface="Calibri"/>
                <a:cs typeface="Calibri"/>
              </a:rPr>
              <a:t>Product/Category/Vendor</a:t>
            </a:r>
            <a:r>
              <a:rPr sz="1800" spc="25" dirty="0">
                <a:solidFill>
                  <a:srgbClr val="1F487C"/>
                </a:solidFill>
                <a:latin typeface="Calibri"/>
                <a:cs typeface="Calibri"/>
              </a:rPr>
              <a:t> </a:t>
            </a:r>
            <a:r>
              <a:rPr sz="1800" spc="-5" dirty="0">
                <a:solidFill>
                  <a:srgbClr val="1F487C"/>
                </a:solidFill>
                <a:latin typeface="Calibri"/>
                <a:cs typeface="Calibri"/>
              </a:rPr>
              <a:t>spreadsheet</a:t>
            </a:r>
            <a:endParaRPr sz="1800" dirty="0">
              <a:latin typeface="Calibri"/>
              <a:cs typeface="Calibri"/>
            </a:endParaRPr>
          </a:p>
          <a:p>
            <a:pPr marL="755650" marR="392430" lvl="1" indent="-285750">
              <a:lnSpc>
                <a:spcPct val="100000"/>
              </a:lnSpc>
              <a:spcBef>
                <a:spcPts val="15"/>
              </a:spcBef>
              <a:buFont typeface="Wingdings"/>
              <a:buChar char=""/>
              <a:tabLst>
                <a:tab pos="755650" algn="l"/>
              </a:tabLst>
            </a:pPr>
            <a:r>
              <a:rPr sz="1600" spc="-10" dirty="0">
                <a:solidFill>
                  <a:srgbClr val="1F487C"/>
                </a:solidFill>
                <a:latin typeface="Calibri"/>
                <a:cs typeface="Calibri"/>
              </a:rPr>
              <a:t>Filter</a:t>
            </a:r>
            <a:r>
              <a:rPr sz="1600" spc="10" dirty="0">
                <a:solidFill>
                  <a:srgbClr val="1F487C"/>
                </a:solidFill>
                <a:latin typeface="Calibri"/>
                <a:cs typeface="Calibri"/>
              </a:rPr>
              <a:t> </a:t>
            </a:r>
            <a:r>
              <a:rPr sz="1600" spc="-5" dirty="0">
                <a:solidFill>
                  <a:srgbClr val="1F487C"/>
                </a:solidFill>
                <a:latin typeface="Calibri"/>
                <a:cs typeface="Calibri"/>
              </a:rPr>
              <a:t>by</a:t>
            </a:r>
            <a:r>
              <a:rPr sz="1600" spc="5" dirty="0">
                <a:solidFill>
                  <a:srgbClr val="1F487C"/>
                </a:solidFill>
                <a:latin typeface="Calibri"/>
                <a:cs typeface="Calibri"/>
              </a:rPr>
              <a:t> </a:t>
            </a:r>
            <a:r>
              <a:rPr sz="1600" dirty="0">
                <a:solidFill>
                  <a:srgbClr val="1F487C"/>
                </a:solidFill>
                <a:latin typeface="Calibri"/>
                <a:cs typeface="Calibri"/>
              </a:rPr>
              <a:t>which</a:t>
            </a:r>
            <a:r>
              <a:rPr sz="1600" spc="-15" dirty="0">
                <a:solidFill>
                  <a:srgbClr val="1F487C"/>
                </a:solidFill>
                <a:latin typeface="Calibri"/>
                <a:cs typeface="Calibri"/>
              </a:rPr>
              <a:t> </a:t>
            </a:r>
            <a:r>
              <a:rPr sz="1600" spc="-5" dirty="0">
                <a:solidFill>
                  <a:srgbClr val="1F487C"/>
                </a:solidFill>
                <a:latin typeface="Calibri"/>
                <a:cs typeface="Calibri"/>
              </a:rPr>
              <a:t>‘Category’</a:t>
            </a:r>
            <a:r>
              <a:rPr sz="1600" spc="10" dirty="0">
                <a:solidFill>
                  <a:srgbClr val="1F487C"/>
                </a:solidFill>
                <a:latin typeface="Calibri"/>
                <a:cs typeface="Calibri"/>
              </a:rPr>
              <a:t> </a:t>
            </a:r>
            <a:r>
              <a:rPr sz="1600" spc="-10" dirty="0">
                <a:solidFill>
                  <a:srgbClr val="1F487C"/>
                </a:solidFill>
                <a:latin typeface="Calibri"/>
                <a:cs typeface="Calibri"/>
              </a:rPr>
              <a:t>your</a:t>
            </a:r>
            <a:r>
              <a:rPr sz="1600" dirty="0">
                <a:solidFill>
                  <a:srgbClr val="1F487C"/>
                </a:solidFill>
                <a:latin typeface="Calibri"/>
                <a:cs typeface="Calibri"/>
              </a:rPr>
              <a:t> </a:t>
            </a:r>
            <a:r>
              <a:rPr sz="1600" spc="-5" dirty="0">
                <a:solidFill>
                  <a:srgbClr val="1F487C"/>
                </a:solidFill>
                <a:latin typeface="Calibri"/>
                <a:cs typeface="Calibri"/>
              </a:rPr>
              <a:t>equipment</a:t>
            </a:r>
            <a:r>
              <a:rPr sz="1600" spc="-10" dirty="0">
                <a:solidFill>
                  <a:srgbClr val="1F487C"/>
                </a:solidFill>
                <a:latin typeface="Calibri"/>
                <a:cs typeface="Calibri"/>
              </a:rPr>
              <a:t> falls </a:t>
            </a:r>
            <a:r>
              <a:rPr sz="1600" spc="-5" dirty="0">
                <a:solidFill>
                  <a:srgbClr val="1F487C"/>
                </a:solidFill>
                <a:latin typeface="Calibri"/>
                <a:cs typeface="Calibri"/>
              </a:rPr>
              <a:t>under so</a:t>
            </a:r>
            <a:r>
              <a:rPr sz="1600" spc="10" dirty="0">
                <a:solidFill>
                  <a:srgbClr val="1F487C"/>
                </a:solidFill>
                <a:latin typeface="Calibri"/>
                <a:cs typeface="Calibri"/>
              </a:rPr>
              <a:t> </a:t>
            </a:r>
            <a:r>
              <a:rPr sz="1600" spc="-5" dirty="0">
                <a:solidFill>
                  <a:srgbClr val="1F487C"/>
                </a:solidFill>
                <a:latin typeface="Calibri"/>
                <a:cs typeface="Calibri"/>
              </a:rPr>
              <a:t>that</a:t>
            </a:r>
            <a:r>
              <a:rPr sz="1600" spc="5" dirty="0">
                <a:solidFill>
                  <a:srgbClr val="1F487C"/>
                </a:solidFill>
                <a:latin typeface="Calibri"/>
                <a:cs typeface="Calibri"/>
              </a:rPr>
              <a:t> </a:t>
            </a:r>
            <a:r>
              <a:rPr sz="1600" spc="-5" dirty="0">
                <a:solidFill>
                  <a:srgbClr val="1F487C"/>
                </a:solidFill>
                <a:latin typeface="Calibri"/>
                <a:cs typeface="Calibri"/>
              </a:rPr>
              <a:t>only</a:t>
            </a:r>
            <a:r>
              <a:rPr sz="1600" spc="10" dirty="0">
                <a:solidFill>
                  <a:srgbClr val="1F487C"/>
                </a:solidFill>
                <a:latin typeface="Calibri"/>
                <a:cs typeface="Calibri"/>
              </a:rPr>
              <a:t> </a:t>
            </a:r>
            <a:r>
              <a:rPr sz="1600" dirty="0">
                <a:solidFill>
                  <a:srgbClr val="1F487C"/>
                </a:solidFill>
                <a:latin typeface="Calibri"/>
                <a:cs typeface="Calibri"/>
              </a:rPr>
              <a:t>Xs</a:t>
            </a:r>
            <a:r>
              <a:rPr sz="1600" spc="-10" dirty="0">
                <a:solidFill>
                  <a:srgbClr val="1F487C"/>
                </a:solidFill>
                <a:latin typeface="Calibri"/>
                <a:cs typeface="Calibri"/>
              </a:rPr>
              <a:t> </a:t>
            </a:r>
            <a:r>
              <a:rPr sz="1600" spc="-5" dirty="0">
                <a:solidFill>
                  <a:srgbClr val="1F487C"/>
                </a:solidFill>
                <a:latin typeface="Calibri"/>
                <a:cs typeface="Calibri"/>
              </a:rPr>
              <a:t>remain</a:t>
            </a:r>
            <a:r>
              <a:rPr sz="1600" spc="-10" dirty="0">
                <a:solidFill>
                  <a:srgbClr val="1F487C"/>
                </a:solidFill>
                <a:latin typeface="Calibri"/>
                <a:cs typeface="Calibri"/>
              </a:rPr>
              <a:t> </a:t>
            </a:r>
            <a:r>
              <a:rPr sz="1600" dirty="0">
                <a:solidFill>
                  <a:srgbClr val="1F487C"/>
                </a:solidFill>
                <a:latin typeface="Calibri"/>
                <a:cs typeface="Calibri"/>
              </a:rPr>
              <a:t>in the </a:t>
            </a:r>
            <a:r>
              <a:rPr sz="1600" spc="-345" dirty="0">
                <a:solidFill>
                  <a:srgbClr val="1F487C"/>
                </a:solidFill>
                <a:latin typeface="Calibri"/>
                <a:cs typeface="Calibri"/>
              </a:rPr>
              <a:t> </a:t>
            </a:r>
            <a:r>
              <a:rPr sz="1600" spc="-10" dirty="0">
                <a:solidFill>
                  <a:srgbClr val="1F487C"/>
                </a:solidFill>
                <a:latin typeface="Calibri"/>
                <a:cs typeface="Calibri"/>
              </a:rPr>
              <a:t>column</a:t>
            </a:r>
            <a:endParaRPr sz="1600" dirty="0">
              <a:latin typeface="Calibri"/>
              <a:cs typeface="Calibri"/>
            </a:endParaRPr>
          </a:p>
          <a:p>
            <a:pPr marL="755650" lvl="1" indent="-285750">
              <a:lnSpc>
                <a:spcPct val="100000"/>
              </a:lnSpc>
              <a:buFont typeface="Wingdings"/>
              <a:buChar char=""/>
              <a:tabLst>
                <a:tab pos="755650" algn="l"/>
              </a:tabLst>
            </a:pPr>
            <a:r>
              <a:rPr sz="1600" spc="-5" dirty="0">
                <a:solidFill>
                  <a:srgbClr val="1F487C"/>
                </a:solidFill>
                <a:latin typeface="Calibri"/>
                <a:cs typeface="Calibri"/>
              </a:rPr>
              <a:t>Then</a:t>
            </a:r>
            <a:r>
              <a:rPr sz="1600" spc="-10" dirty="0">
                <a:solidFill>
                  <a:srgbClr val="1F487C"/>
                </a:solidFill>
                <a:latin typeface="Calibri"/>
                <a:cs typeface="Calibri"/>
              </a:rPr>
              <a:t> copy</a:t>
            </a:r>
            <a:r>
              <a:rPr sz="1600" spc="-5" dirty="0">
                <a:solidFill>
                  <a:srgbClr val="1F487C"/>
                </a:solidFill>
                <a:latin typeface="Calibri"/>
                <a:cs typeface="Calibri"/>
              </a:rPr>
              <a:t> </a:t>
            </a:r>
            <a:r>
              <a:rPr sz="1600" dirty="0">
                <a:solidFill>
                  <a:srgbClr val="1F487C"/>
                </a:solidFill>
                <a:latin typeface="Calibri"/>
                <a:cs typeface="Calibri"/>
              </a:rPr>
              <a:t>the</a:t>
            </a:r>
            <a:r>
              <a:rPr sz="1600" spc="-10" dirty="0">
                <a:solidFill>
                  <a:srgbClr val="1F487C"/>
                </a:solidFill>
                <a:latin typeface="Calibri"/>
                <a:cs typeface="Calibri"/>
              </a:rPr>
              <a:t> </a:t>
            </a:r>
            <a:r>
              <a:rPr sz="1600" dirty="0">
                <a:solidFill>
                  <a:srgbClr val="1F487C"/>
                </a:solidFill>
                <a:latin typeface="Calibri"/>
                <a:cs typeface="Calibri"/>
              </a:rPr>
              <a:t>e-mail</a:t>
            </a:r>
            <a:r>
              <a:rPr sz="1600" spc="-20" dirty="0">
                <a:solidFill>
                  <a:srgbClr val="1F487C"/>
                </a:solidFill>
                <a:latin typeface="Calibri"/>
                <a:cs typeface="Calibri"/>
              </a:rPr>
              <a:t> </a:t>
            </a:r>
            <a:r>
              <a:rPr sz="1600" spc="-5" dirty="0">
                <a:solidFill>
                  <a:srgbClr val="1F487C"/>
                </a:solidFill>
                <a:latin typeface="Calibri"/>
                <a:cs typeface="Calibri"/>
              </a:rPr>
              <a:t>addresses</a:t>
            </a:r>
            <a:r>
              <a:rPr sz="1600" dirty="0">
                <a:solidFill>
                  <a:srgbClr val="1F487C"/>
                </a:solidFill>
                <a:latin typeface="Calibri"/>
                <a:cs typeface="Calibri"/>
              </a:rPr>
              <a:t> </a:t>
            </a:r>
            <a:r>
              <a:rPr sz="1600" spc="-10" dirty="0">
                <a:solidFill>
                  <a:srgbClr val="1F487C"/>
                </a:solidFill>
                <a:latin typeface="Calibri"/>
                <a:cs typeface="Calibri"/>
              </a:rPr>
              <a:t>from</a:t>
            </a:r>
            <a:r>
              <a:rPr sz="1600" dirty="0">
                <a:solidFill>
                  <a:srgbClr val="1F487C"/>
                </a:solidFill>
                <a:latin typeface="Calibri"/>
                <a:cs typeface="Calibri"/>
              </a:rPr>
              <a:t> </a:t>
            </a:r>
            <a:r>
              <a:rPr sz="1600" spc="-5" dirty="0">
                <a:solidFill>
                  <a:srgbClr val="1F487C"/>
                </a:solidFill>
                <a:latin typeface="Calibri"/>
                <a:cs typeface="Calibri"/>
              </a:rPr>
              <a:t>Column</a:t>
            </a:r>
            <a:r>
              <a:rPr sz="1600" spc="-15" dirty="0">
                <a:solidFill>
                  <a:srgbClr val="1F487C"/>
                </a:solidFill>
                <a:latin typeface="Calibri"/>
                <a:cs typeface="Calibri"/>
              </a:rPr>
              <a:t> </a:t>
            </a:r>
            <a:r>
              <a:rPr sz="1600" dirty="0">
                <a:solidFill>
                  <a:srgbClr val="1F487C"/>
                </a:solidFill>
                <a:latin typeface="Calibri"/>
                <a:cs typeface="Calibri"/>
              </a:rPr>
              <a:t>Q </a:t>
            </a:r>
            <a:r>
              <a:rPr sz="1600" spc="-15" dirty="0">
                <a:solidFill>
                  <a:srgbClr val="1F487C"/>
                </a:solidFill>
                <a:latin typeface="Calibri"/>
                <a:cs typeface="Calibri"/>
              </a:rPr>
              <a:t>into</a:t>
            </a:r>
            <a:r>
              <a:rPr sz="1600" dirty="0">
                <a:solidFill>
                  <a:srgbClr val="1F487C"/>
                </a:solidFill>
                <a:latin typeface="Calibri"/>
                <a:cs typeface="Calibri"/>
              </a:rPr>
              <a:t> an</a:t>
            </a:r>
            <a:r>
              <a:rPr sz="1600" spc="-5" dirty="0">
                <a:solidFill>
                  <a:srgbClr val="1F487C"/>
                </a:solidFill>
                <a:latin typeface="Calibri"/>
                <a:cs typeface="Calibri"/>
              </a:rPr>
              <a:t> </a:t>
            </a:r>
            <a:r>
              <a:rPr sz="1600" dirty="0">
                <a:solidFill>
                  <a:srgbClr val="1F487C"/>
                </a:solidFill>
                <a:latin typeface="Calibri"/>
                <a:cs typeface="Calibri"/>
              </a:rPr>
              <a:t>e-mail</a:t>
            </a:r>
            <a:r>
              <a:rPr sz="1600" spc="-25" dirty="0">
                <a:solidFill>
                  <a:srgbClr val="1F487C"/>
                </a:solidFill>
                <a:latin typeface="Calibri"/>
                <a:cs typeface="Calibri"/>
              </a:rPr>
              <a:t> </a:t>
            </a:r>
            <a:r>
              <a:rPr sz="1600" spc="-5" dirty="0">
                <a:solidFill>
                  <a:srgbClr val="1F487C"/>
                </a:solidFill>
                <a:latin typeface="Calibri"/>
                <a:cs typeface="Calibri"/>
              </a:rPr>
              <a:t>message</a:t>
            </a:r>
            <a:endParaRPr sz="1600" dirty="0">
              <a:latin typeface="Calibri"/>
              <a:cs typeface="Calibri"/>
            </a:endParaRPr>
          </a:p>
          <a:p>
            <a:pPr marL="755650" lvl="1" indent="-285750">
              <a:lnSpc>
                <a:spcPct val="100000"/>
              </a:lnSpc>
              <a:buFont typeface="Wingdings"/>
              <a:buChar char=""/>
              <a:tabLst>
                <a:tab pos="755650" algn="l"/>
              </a:tabLst>
            </a:pPr>
            <a:r>
              <a:rPr sz="1600" spc="-20" dirty="0">
                <a:solidFill>
                  <a:srgbClr val="1F487C"/>
                </a:solidFill>
                <a:latin typeface="Calibri"/>
                <a:cs typeface="Calibri"/>
              </a:rPr>
              <a:t>Attach</a:t>
            </a:r>
            <a:r>
              <a:rPr sz="1600" spc="-10" dirty="0">
                <a:solidFill>
                  <a:srgbClr val="1F487C"/>
                </a:solidFill>
                <a:latin typeface="Calibri"/>
                <a:cs typeface="Calibri"/>
              </a:rPr>
              <a:t> copy</a:t>
            </a:r>
            <a:r>
              <a:rPr sz="1600" spc="-5" dirty="0">
                <a:solidFill>
                  <a:srgbClr val="1F487C"/>
                </a:solidFill>
                <a:latin typeface="Calibri"/>
                <a:cs typeface="Calibri"/>
              </a:rPr>
              <a:t> </a:t>
            </a:r>
            <a:r>
              <a:rPr sz="1600" dirty="0">
                <a:solidFill>
                  <a:srgbClr val="1F487C"/>
                </a:solidFill>
                <a:latin typeface="Calibri"/>
                <a:cs typeface="Calibri"/>
              </a:rPr>
              <a:t>of</a:t>
            </a:r>
            <a:r>
              <a:rPr sz="1600" spc="-5" dirty="0">
                <a:solidFill>
                  <a:srgbClr val="1F487C"/>
                </a:solidFill>
                <a:latin typeface="Calibri"/>
                <a:cs typeface="Calibri"/>
              </a:rPr>
              <a:t> equipment</a:t>
            </a:r>
            <a:r>
              <a:rPr sz="1600" spc="-20" dirty="0">
                <a:solidFill>
                  <a:srgbClr val="1F487C"/>
                </a:solidFill>
                <a:latin typeface="Calibri"/>
                <a:cs typeface="Calibri"/>
              </a:rPr>
              <a:t> </a:t>
            </a:r>
            <a:r>
              <a:rPr sz="1600" spc="-5" dirty="0">
                <a:solidFill>
                  <a:srgbClr val="1F487C"/>
                </a:solidFill>
                <a:latin typeface="Calibri"/>
                <a:cs typeface="Calibri"/>
              </a:rPr>
              <a:t>bid</a:t>
            </a:r>
            <a:r>
              <a:rPr sz="1600" spc="-20" dirty="0">
                <a:solidFill>
                  <a:srgbClr val="1F487C"/>
                </a:solidFill>
                <a:latin typeface="Calibri"/>
                <a:cs typeface="Calibri"/>
              </a:rPr>
              <a:t> </a:t>
            </a:r>
            <a:r>
              <a:rPr sz="1600" spc="-10" dirty="0">
                <a:solidFill>
                  <a:srgbClr val="1F487C"/>
                </a:solidFill>
                <a:latin typeface="Calibri"/>
                <a:cs typeface="Calibri"/>
              </a:rPr>
              <a:t>list</a:t>
            </a:r>
            <a:endParaRPr sz="1600" dirty="0">
              <a:latin typeface="Calibri"/>
              <a:cs typeface="Calibri"/>
            </a:endParaRPr>
          </a:p>
          <a:p>
            <a:pPr marL="755650" lvl="1" indent="-285750">
              <a:lnSpc>
                <a:spcPct val="100000"/>
              </a:lnSpc>
              <a:buFont typeface="Wingdings"/>
              <a:buChar char=""/>
              <a:tabLst>
                <a:tab pos="755650" algn="l"/>
              </a:tabLst>
            </a:pPr>
            <a:r>
              <a:rPr sz="1600" spc="-5" dirty="0">
                <a:solidFill>
                  <a:srgbClr val="1F487C"/>
                </a:solidFill>
                <a:latin typeface="Calibri"/>
                <a:cs typeface="Calibri"/>
              </a:rPr>
              <a:t>Then</a:t>
            </a:r>
            <a:r>
              <a:rPr sz="1600" spc="-10" dirty="0">
                <a:solidFill>
                  <a:srgbClr val="1F487C"/>
                </a:solidFill>
                <a:latin typeface="Calibri"/>
                <a:cs typeface="Calibri"/>
              </a:rPr>
              <a:t> </a:t>
            </a:r>
            <a:r>
              <a:rPr sz="1600" spc="-5" dirty="0">
                <a:solidFill>
                  <a:srgbClr val="1F487C"/>
                </a:solidFill>
                <a:latin typeface="Calibri"/>
                <a:cs typeface="Calibri"/>
              </a:rPr>
              <a:t>send </a:t>
            </a:r>
            <a:r>
              <a:rPr sz="1600" dirty="0">
                <a:solidFill>
                  <a:srgbClr val="1F487C"/>
                </a:solidFill>
                <a:latin typeface="Calibri"/>
                <a:cs typeface="Calibri"/>
              </a:rPr>
              <a:t>e-mail</a:t>
            </a:r>
            <a:r>
              <a:rPr sz="1600" spc="-20" dirty="0">
                <a:solidFill>
                  <a:srgbClr val="1F487C"/>
                </a:solidFill>
                <a:latin typeface="Calibri"/>
                <a:cs typeface="Calibri"/>
              </a:rPr>
              <a:t> </a:t>
            </a:r>
            <a:r>
              <a:rPr sz="1600" dirty="0">
                <a:solidFill>
                  <a:srgbClr val="1F487C"/>
                </a:solidFill>
                <a:latin typeface="Calibri"/>
                <a:cs typeface="Calibri"/>
              </a:rPr>
              <a:t>with</a:t>
            </a:r>
            <a:r>
              <a:rPr sz="1600" spc="-5" dirty="0">
                <a:solidFill>
                  <a:srgbClr val="1F487C"/>
                </a:solidFill>
                <a:latin typeface="Calibri"/>
                <a:cs typeface="Calibri"/>
              </a:rPr>
              <a:t> equipment</a:t>
            </a:r>
            <a:r>
              <a:rPr sz="1600" dirty="0">
                <a:solidFill>
                  <a:srgbClr val="1F487C"/>
                </a:solidFill>
                <a:latin typeface="Calibri"/>
                <a:cs typeface="Calibri"/>
              </a:rPr>
              <a:t> </a:t>
            </a:r>
            <a:r>
              <a:rPr sz="1600" spc="-5" dirty="0">
                <a:solidFill>
                  <a:srgbClr val="1F487C"/>
                </a:solidFill>
                <a:latin typeface="Calibri"/>
                <a:cs typeface="Calibri"/>
              </a:rPr>
              <a:t>bid </a:t>
            </a:r>
            <a:r>
              <a:rPr sz="1600" spc="-10" dirty="0">
                <a:solidFill>
                  <a:srgbClr val="1F487C"/>
                </a:solidFill>
                <a:latin typeface="Calibri"/>
                <a:cs typeface="Calibri"/>
              </a:rPr>
              <a:t>list</a:t>
            </a:r>
            <a:r>
              <a:rPr sz="1600" spc="5" dirty="0">
                <a:solidFill>
                  <a:srgbClr val="1F487C"/>
                </a:solidFill>
                <a:latin typeface="Calibri"/>
                <a:cs typeface="Calibri"/>
              </a:rPr>
              <a:t> </a:t>
            </a:r>
            <a:r>
              <a:rPr sz="1600" spc="-15" dirty="0">
                <a:solidFill>
                  <a:srgbClr val="1F487C"/>
                </a:solidFill>
                <a:latin typeface="Calibri"/>
                <a:cs typeface="Calibri"/>
              </a:rPr>
              <a:t>to</a:t>
            </a:r>
            <a:r>
              <a:rPr sz="1600" spc="10" dirty="0">
                <a:solidFill>
                  <a:srgbClr val="1F487C"/>
                </a:solidFill>
                <a:latin typeface="Calibri"/>
                <a:cs typeface="Calibri"/>
              </a:rPr>
              <a:t> </a:t>
            </a:r>
            <a:r>
              <a:rPr sz="1600" dirty="0">
                <a:solidFill>
                  <a:srgbClr val="1F487C"/>
                </a:solidFill>
                <a:latin typeface="Calibri"/>
                <a:cs typeface="Calibri"/>
              </a:rPr>
              <a:t>all</a:t>
            </a:r>
            <a:r>
              <a:rPr sz="1600" spc="-20" dirty="0">
                <a:solidFill>
                  <a:srgbClr val="1F487C"/>
                </a:solidFill>
                <a:latin typeface="Calibri"/>
                <a:cs typeface="Calibri"/>
              </a:rPr>
              <a:t> </a:t>
            </a:r>
            <a:r>
              <a:rPr sz="1600" spc="-10" dirty="0">
                <a:solidFill>
                  <a:srgbClr val="1F487C"/>
                </a:solidFill>
                <a:latin typeface="Calibri"/>
                <a:cs typeface="Calibri"/>
              </a:rPr>
              <a:t>awarded</a:t>
            </a:r>
            <a:r>
              <a:rPr sz="1600" dirty="0">
                <a:solidFill>
                  <a:srgbClr val="1F487C"/>
                </a:solidFill>
                <a:latin typeface="Calibri"/>
                <a:cs typeface="Calibri"/>
              </a:rPr>
              <a:t> </a:t>
            </a:r>
            <a:r>
              <a:rPr sz="1600" spc="-10" dirty="0">
                <a:solidFill>
                  <a:srgbClr val="1F487C"/>
                </a:solidFill>
                <a:latin typeface="Calibri"/>
                <a:cs typeface="Calibri"/>
              </a:rPr>
              <a:t>vendors</a:t>
            </a:r>
            <a:r>
              <a:rPr sz="1600" spc="10" dirty="0">
                <a:solidFill>
                  <a:srgbClr val="1F487C"/>
                </a:solidFill>
                <a:latin typeface="Calibri"/>
                <a:cs typeface="Calibri"/>
              </a:rPr>
              <a:t> </a:t>
            </a:r>
            <a:r>
              <a:rPr sz="1600" dirty="0">
                <a:solidFill>
                  <a:srgbClr val="1F487C"/>
                </a:solidFill>
                <a:latin typeface="Calibri"/>
                <a:cs typeface="Calibri"/>
              </a:rPr>
              <a:t>in </a:t>
            </a:r>
            <a:r>
              <a:rPr sz="1600" spc="-10" dirty="0">
                <a:solidFill>
                  <a:srgbClr val="1F487C"/>
                </a:solidFill>
                <a:latin typeface="Calibri"/>
                <a:cs typeface="Calibri"/>
              </a:rPr>
              <a:t>that</a:t>
            </a:r>
            <a:r>
              <a:rPr sz="1600" dirty="0">
                <a:solidFill>
                  <a:srgbClr val="1F487C"/>
                </a:solidFill>
                <a:latin typeface="Calibri"/>
                <a:cs typeface="Calibri"/>
              </a:rPr>
              <a:t> </a:t>
            </a:r>
            <a:r>
              <a:rPr sz="1600" spc="-25" dirty="0">
                <a:solidFill>
                  <a:srgbClr val="1F487C"/>
                </a:solidFill>
                <a:latin typeface="Calibri"/>
                <a:cs typeface="Calibri"/>
              </a:rPr>
              <a:t>category.</a:t>
            </a:r>
            <a:r>
              <a:rPr sz="1600" spc="380" dirty="0">
                <a:solidFill>
                  <a:srgbClr val="1F487C"/>
                </a:solidFill>
                <a:latin typeface="Calibri"/>
                <a:cs typeface="Calibri"/>
              </a:rPr>
              <a:t> </a:t>
            </a:r>
            <a:r>
              <a:rPr sz="1400" spc="-10" dirty="0">
                <a:solidFill>
                  <a:srgbClr val="FF0000"/>
                </a:solidFill>
                <a:latin typeface="Calibri"/>
                <a:cs typeface="Calibri"/>
              </a:rPr>
              <a:t>Don’t</a:t>
            </a:r>
            <a:endParaRPr sz="1400" dirty="0">
              <a:latin typeface="Calibri"/>
              <a:cs typeface="Calibri"/>
            </a:endParaRPr>
          </a:p>
          <a:p>
            <a:pPr marL="755650">
              <a:lnSpc>
                <a:spcPct val="100000"/>
              </a:lnSpc>
              <a:spcBef>
                <a:spcPts val="5"/>
              </a:spcBef>
            </a:pPr>
            <a:r>
              <a:rPr sz="1400" spc="-10" dirty="0">
                <a:solidFill>
                  <a:srgbClr val="FF0000"/>
                </a:solidFill>
                <a:latin typeface="Calibri"/>
                <a:cs typeface="Calibri"/>
              </a:rPr>
              <a:t>combine</a:t>
            </a:r>
            <a:r>
              <a:rPr sz="1400" spc="-25" dirty="0">
                <a:solidFill>
                  <a:srgbClr val="FF0000"/>
                </a:solidFill>
                <a:latin typeface="Calibri"/>
                <a:cs typeface="Calibri"/>
              </a:rPr>
              <a:t> </a:t>
            </a:r>
            <a:r>
              <a:rPr sz="1400" spc="-10" dirty="0">
                <a:solidFill>
                  <a:srgbClr val="FF0000"/>
                </a:solidFill>
                <a:latin typeface="Calibri"/>
                <a:cs typeface="Calibri"/>
              </a:rPr>
              <a:t>categories.</a:t>
            </a:r>
            <a:endParaRPr sz="1400" dirty="0">
              <a:latin typeface="Calibri"/>
              <a:cs typeface="Calibri"/>
            </a:endParaRPr>
          </a:p>
        </p:txBody>
      </p:sp>
      <p:pic>
        <p:nvPicPr>
          <p:cNvPr id="4" name="object 4"/>
          <p:cNvPicPr/>
          <p:nvPr/>
        </p:nvPicPr>
        <p:blipFill>
          <a:blip r:embed="rId2" cstate="print"/>
          <a:stretch>
            <a:fillRect/>
          </a:stretch>
        </p:blipFill>
        <p:spPr>
          <a:xfrm>
            <a:off x="377515" y="3335990"/>
            <a:ext cx="8406780" cy="2671807"/>
          </a:xfrm>
          <a:prstGeom prst="rect">
            <a:avLst/>
          </a:prstGeom>
        </p:spPr>
      </p:pic>
      <p:sp>
        <p:nvSpPr>
          <p:cNvPr id="5" name="object 5"/>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55</a:t>
            </a:fld>
            <a:endParaRPr spc="-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252954"/>
            <a:ext cx="8153400" cy="689932"/>
          </a:xfrm>
          <a:prstGeom prst="rect">
            <a:avLst/>
          </a:prstGeom>
        </p:spPr>
        <p:txBody>
          <a:bodyPr vert="horz" wrap="square" lIns="0" tIns="12700" rIns="0" bIns="0" rtlCol="0">
            <a:spAutoFit/>
          </a:bodyPr>
          <a:lstStyle/>
          <a:p>
            <a:pPr marL="130810" algn="ctr">
              <a:lnSpc>
                <a:spcPct val="100000"/>
              </a:lnSpc>
              <a:spcBef>
                <a:spcPts val="100"/>
              </a:spcBef>
            </a:pPr>
            <a:r>
              <a:rPr lang="en-US" b="1" u="none" dirty="0">
                <a:solidFill>
                  <a:srgbClr val="006FC0"/>
                </a:solidFill>
                <a:latin typeface="Calibri"/>
                <a:cs typeface="Calibri"/>
              </a:rPr>
              <a:t>Next Steps…</a:t>
            </a:r>
            <a:endParaRPr b="1" u="none" spc="-5" dirty="0">
              <a:solidFill>
                <a:srgbClr val="006FC0"/>
              </a:solidFill>
              <a:latin typeface="Calibri"/>
              <a:cs typeface="Calibri"/>
            </a:endParaRPr>
          </a:p>
        </p:txBody>
      </p:sp>
      <p:pic>
        <p:nvPicPr>
          <p:cNvPr id="3" name="object 3"/>
          <p:cNvPicPr/>
          <p:nvPr/>
        </p:nvPicPr>
        <p:blipFill>
          <a:blip r:embed="rId2" cstate="print"/>
          <a:stretch>
            <a:fillRect/>
          </a:stretch>
        </p:blipFill>
        <p:spPr>
          <a:xfrm>
            <a:off x="685800" y="3083051"/>
            <a:ext cx="2443458" cy="2362200"/>
          </a:xfrm>
          <a:prstGeom prst="rect">
            <a:avLst/>
          </a:prstGeom>
        </p:spPr>
      </p:pic>
      <p:sp>
        <p:nvSpPr>
          <p:cNvPr id="4" name="object 4"/>
          <p:cNvSpPr txBox="1">
            <a:spLocks noGrp="1"/>
          </p:cNvSpPr>
          <p:nvPr>
            <p:ph type="sldNum" sz="quarter" idx="7"/>
          </p:nvPr>
        </p:nvSpPr>
        <p:spPr>
          <a:xfrm>
            <a:off x="8387080" y="6445208"/>
            <a:ext cx="25844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US" spc="-5" smtClean="0"/>
              <a:pPr marL="38100">
                <a:lnSpc>
                  <a:spcPts val="1425"/>
                </a:lnSpc>
              </a:pPr>
              <a:t>56</a:t>
            </a:fld>
            <a:endParaRPr spc="-5" dirty="0"/>
          </a:p>
        </p:txBody>
      </p:sp>
    </p:spTree>
    <p:extLst>
      <p:ext uri="{BB962C8B-B14F-4D97-AF65-F5344CB8AC3E}">
        <p14:creationId xmlns:p14="http://schemas.microsoft.com/office/powerpoint/2010/main" val="1387429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5A34-4485-45B5-A1FF-AEAF89C195E2}"/>
              </a:ext>
            </a:extLst>
          </p:cNvPr>
          <p:cNvSpPr>
            <a:spLocks noGrp="1"/>
          </p:cNvSpPr>
          <p:nvPr>
            <p:ph type="title"/>
          </p:nvPr>
        </p:nvSpPr>
        <p:spPr/>
        <p:txBody>
          <a:bodyPr/>
          <a:lstStyle/>
          <a:p>
            <a:r>
              <a:rPr lang="en-US" dirty="0"/>
              <a:t>Next Steps – All C2 Procurements</a:t>
            </a:r>
          </a:p>
        </p:txBody>
      </p:sp>
      <p:sp>
        <p:nvSpPr>
          <p:cNvPr id="3" name="Content Placeholder 2">
            <a:extLst>
              <a:ext uri="{FF2B5EF4-FFF2-40B4-BE49-F238E27FC236}">
                <a16:creationId xmlns:a16="http://schemas.microsoft.com/office/drawing/2014/main" id="{162F0A14-C4AB-40DA-B4AD-400E2461774C}"/>
              </a:ext>
            </a:extLst>
          </p:cNvPr>
          <p:cNvSpPr>
            <a:spLocks noGrp="1"/>
          </p:cNvSpPr>
          <p:nvPr>
            <p:ph idx="1"/>
          </p:nvPr>
        </p:nvSpPr>
        <p:spPr/>
        <p:txBody>
          <a:bodyPr>
            <a:normAutofit lnSpcReduction="10000"/>
          </a:bodyPr>
          <a:lstStyle/>
          <a:p>
            <a:r>
              <a:rPr lang="en-US" sz="2000" dirty="0"/>
              <a:t>Vendors will submit proposals directly back to the contact indicated on the 470/RFP or PEPPM mini-bid</a:t>
            </a:r>
          </a:p>
          <a:p>
            <a:r>
              <a:rPr lang="en-US" sz="2000" dirty="0"/>
              <a:t>After bid due date, ensure bids are compliant with minimum qualifications and then conduct bid evaluation</a:t>
            </a:r>
          </a:p>
          <a:p>
            <a:pPr lvl="1"/>
            <a:r>
              <a:rPr lang="en-US" sz="1600" dirty="0"/>
              <a:t>Be sure that price of eligible equipment and services is the most heavily weighted factor</a:t>
            </a:r>
          </a:p>
          <a:p>
            <a:pPr lvl="1"/>
            <a:r>
              <a:rPr lang="en-US" sz="1600" dirty="0"/>
              <a:t>If a bid is disqualified, note bid and reason for DQ</a:t>
            </a:r>
          </a:p>
          <a:p>
            <a:pPr lvl="2"/>
            <a:r>
              <a:rPr lang="en-US" sz="1400" dirty="0">
                <a:solidFill>
                  <a:srgbClr val="FF0000"/>
                </a:solidFill>
              </a:rPr>
              <a:t>Reminder:  All DQ factors must be listed in 470/RFP or PEPPM mini-bid</a:t>
            </a:r>
          </a:p>
          <a:p>
            <a:r>
              <a:rPr lang="en-US" sz="2000" dirty="0"/>
              <a:t>Contact winning vendor to seek contract</a:t>
            </a:r>
          </a:p>
          <a:p>
            <a:r>
              <a:rPr lang="en-US" sz="2000" dirty="0"/>
              <a:t>Seek board approval (if required)</a:t>
            </a:r>
          </a:p>
          <a:p>
            <a:r>
              <a:rPr lang="en-US" sz="2000" dirty="0"/>
              <a:t>Sign contract</a:t>
            </a:r>
          </a:p>
          <a:p>
            <a:pPr lvl="1"/>
            <a:r>
              <a:rPr lang="en-US" sz="1800" dirty="0"/>
              <a:t>All C2 requests must have signed contracts</a:t>
            </a:r>
          </a:p>
          <a:p>
            <a:pPr lvl="1"/>
            <a:r>
              <a:rPr lang="en-US" sz="1800" dirty="0"/>
              <a:t>Contract can be as simple as a vendor quote that is signed by the school or library. Be sure to include:</a:t>
            </a:r>
            <a:endParaRPr lang="en-US" sz="2000" dirty="0"/>
          </a:p>
          <a:p>
            <a:pPr lvl="2"/>
            <a:r>
              <a:rPr lang="en-US" sz="1600" dirty="0">
                <a:solidFill>
                  <a:srgbClr val="FF0000"/>
                </a:solidFill>
              </a:rPr>
              <a:t>Contract signing date (must be before 471 filing date)</a:t>
            </a:r>
          </a:p>
          <a:p>
            <a:pPr lvl="2"/>
            <a:r>
              <a:rPr lang="en-US" sz="1600" dirty="0">
                <a:solidFill>
                  <a:srgbClr val="FF0000"/>
                </a:solidFill>
              </a:rPr>
              <a:t>Contract term:  4/1/2024  through  9/30/2025</a:t>
            </a:r>
          </a:p>
          <a:p>
            <a:pPr lvl="2"/>
            <a:r>
              <a:rPr lang="en-US" sz="1600" dirty="0">
                <a:solidFill>
                  <a:srgbClr val="FF0000"/>
                </a:solidFill>
              </a:rPr>
              <a:t>Purchase is contingent upon E-rate funding and local funding approval</a:t>
            </a:r>
          </a:p>
          <a:p>
            <a:r>
              <a:rPr lang="en-US" sz="2000" dirty="0"/>
              <a:t>Create Contract Record in EPC and upload contract</a:t>
            </a:r>
          </a:p>
          <a:p>
            <a:r>
              <a:rPr lang="en-US" sz="2000" dirty="0"/>
              <a:t>Submit Form 471 by March 2024 deadline</a:t>
            </a:r>
          </a:p>
        </p:txBody>
      </p:sp>
      <p:sp>
        <p:nvSpPr>
          <p:cNvPr id="4" name="Slide Number Placeholder 3">
            <a:extLst>
              <a:ext uri="{FF2B5EF4-FFF2-40B4-BE49-F238E27FC236}">
                <a16:creationId xmlns:a16="http://schemas.microsoft.com/office/drawing/2014/main" id="{FFEE491D-9308-4D01-838D-58DFF3EE43CE}"/>
              </a:ext>
            </a:extLst>
          </p:cNvPr>
          <p:cNvSpPr>
            <a:spLocks noGrp="1"/>
          </p:cNvSpPr>
          <p:nvPr>
            <p:ph type="sldNum" sz="quarter" idx="12"/>
          </p:nvPr>
        </p:nvSpPr>
        <p:spPr/>
        <p:txBody>
          <a:bodyPr/>
          <a:lstStyle/>
          <a:p>
            <a:pPr>
              <a:defRPr/>
            </a:pPr>
            <a:fld id="{CC2D7BC9-E8D1-42FF-A9B1-67BA535C0513}" type="slidenum">
              <a:rPr lang="en-US" smtClean="0"/>
              <a:pPr>
                <a:defRPr/>
              </a:pPr>
              <a:t>57</a:t>
            </a:fld>
            <a:endParaRPr lang="en-US"/>
          </a:p>
        </p:txBody>
      </p:sp>
    </p:spTree>
    <p:extLst>
      <p:ext uri="{BB962C8B-B14F-4D97-AF65-F5344CB8AC3E}">
        <p14:creationId xmlns:p14="http://schemas.microsoft.com/office/powerpoint/2010/main" val="1641356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C2 Purchasing Reminders</a:t>
            </a:r>
          </a:p>
        </p:txBody>
      </p:sp>
      <p:sp>
        <p:nvSpPr>
          <p:cNvPr id="3" name="Content Placeholder 2"/>
          <p:cNvSpPr>
            <a:spLocks noGrp="1"/>
          </p:cNvSpPr>
          <p:nvPr>
            <p:ph idx="1"/>
          </p:nvPr>
        </p:nvSpPr>
        <p:spPr>
          <a:xfrm>
            <a:off x="457200" y="1066800"/>
            <a:ext cx="8229600" cy="4953000"/>
          </a:xfrm>
        </p:spPr>
        <p:txBody>
          <a:bodyPr>
            <a:normAutofit/>
          </a:bodyPr>
          <a:lstStyle/>
          <a:p>
            <a:pPr>
              <a:buFont typeface="Wingdings" panose="05000000000000000000" pitchFamily="2" charset="2"/>
              <a:buChar char="ü"/>
            </a:pPr>
            <a:r>
              <a:rPr lang="en-US" sz="2000" dirty="0"/>
              <a:t>Create and Maintain Asset Inventory</a:t>
            </a:r>
          </a:p>
          <a:p>
            <a:pPr lvl="1">
              <a:buFont typeface="Wingdings" panose="05000000000000000000" pitchFamily="2" charset="2"/>
              <a:buChar char="§"/>
            </a:pPr>
            <a:r>
              <a:rPr lang="en-US" sz="1800" dirty="0"/>
              <a:t>All audits require this to be submitted</a:t>
            </a:r>
          </a:p>
          <a:p>
            <a:pPr lvl="1">
              <a:buFont typeface="Wingdings" panose="05000000000000000000" pitchFamily="2" charset="2"/>
              <a:buChar char="§"/>
            </a:pPr>
            <a:r>
              <a:rPr lang="en-US" sz="1800" dirty="0"/>
              <a:t>Sample available</a:t>
            </a:r>
          </a:p>
          <a:p>
            <a:pPr marL="457200" lvl="1" indent="0">
              <a:buNone/>
            </a:pPr>
            <a:r>
              <a:rPr lang="en-US" sz="1800" dirty="0">
                <a:hlinkClick r:id="rId3"/>
              </a:rPr>
              <a:t>http://e-ratepa.org/wp-content/uploads/2014/03/Asset-Register-Sample.xlsx</a:t>
            </a:r>
            <a:endParaRPr lang="en-US" sz="1800" dirty="0"/>
          </a:p>
          <a:p>
            <a:pPr marL="457200" lvl="1" indent="0">
              <a:buNone/>
            </a:pPr>
            <a:r>
              <a:rPr lang="en-US" sz="1800" dirty="0"/>
              <a:t> </a:t>
            </a:r>
          </a:p>
          <a:p>
            <a:pPr>
              <a:buFont typeface="Wingdings" panose="05000000000000000000" pitchFamily="2" charset="2"/>
              <a:buChar char="ü"/>
            </a:pPr>
            <a:r>
              <a:rPr lang="en-US" sz="2000" dirty="0"/>
              <a:t>Only purchase exact equipment that was approved on 471</a:t>
            </a:r>
          </a:p>
          <a:p>
            <a:pPr lvl="1">
              <a:buFont typeface="Wingdings" panose="05000000000000000000" pitchFamily="2" charset="2"/>
              <a:buChar char="§"/>
            </a:pPr>
            <a:r>
              <a:rPr lang="en-US" sz="1800" dirty="0"/>
              <a:t>If equipment is different, seek a </a:t>
            </a:r>
            <a:r>
              <a:rPr lang="en-US" sz="1800" dirty="0">
                <a:solidFill>
                  <a:srgbClr val="F41837"/>
                </a:solidFill>
              </a:rPr>
              <a:t>Service Substitution </a:t>
            </a:r>
            <a:r>
              <a:rPr lang="en-US" sz="1800" dirty="0"/>
              <a:t>from USAC</a:t>
            </a:r>
          </a:p>
          <a:p>
            <a:pPr lvl="1">
              <a:buFont typeface="Wingdings" panose="05000000000000000000" pitchFamily="2" charset="2"/>
              <a:buChar char="§"/>
            </a:pPr>
            <a:endParaRPr lang="en-US" sz="1800" dirty="0"/>
          </a:p>
          <a:p>
            <a:pPr>
              <a:buFont typeface="Wingdings" panose="05000000000000000000" pitchFamily="2" charset="2"/>
              <a:buChar char="ü"/>
            </a:pPr>
            <a:r>
              <a:rPr lang="en-US" sz="2000" dirty="0"/>
              <a:t>Keep everything</a:t>
            </a:r>
          </a:p>
          <a:p>
            <a:pPr lvl="1">
              <a:buFont typeface="Wingdings" panose="05000000000000000000" pitchFamily="2" charset="2"/>
              <a:buChar char="§"/>
            </a:pPr>
            <a:r>
              <a:rPr lang="en-US" sz="1800" dirty="0"/>
              <a:t>E-rate rules now require you to keep all documents related to procurement, purchasing, discount calculations, invoicing for 10 years from the last date to receive service or service delivery deadline, whichever is later</a:t>
            </a:r>
          </a:p>
          <a:p>
            <a:pPr lvl="1">
              <a:buFont typeface="Wingdings" panose="05000000000000000000" pitchFamily="2" charset="2"/>
              <a:buChar char="§"/>
            </a:pPr>
            <a:endParaRPr lang="en-US" sz="1800" dirty="0"/>
          </a:p>
          <a:p>
            <a:pPr>
              <a:buFont typeface="Wingdings" panose="05000000000000000000" pitchFamily="2" charset="2"/>
              <a:buChar char="ü"/>
            </a:pPr>
            <a:r>
              <a:rPr lang="en-US" sz="2000" dirty="0"/>
              <a:t>After USAC has issued your C2 FCDL, refer to this C2 purchasing guide for next steps: </a:t>
            </a:r>
          </a:p>
          <a:p>
            <a:pPr marL="457200" lvl="1" indent="0">
              <a:buNone/>
            </a:pPr>
            <a:r>
              <a:rPr lang="en-US" sz="1600" dirty="0">
                <a:hlinkClick r:id="rId4"/>
              </a:rPr>
              <a:t>http://e-ratepa.org/wp-content/uploads/2014/03/Equipment-Purchasing-Guide-FY-2023.pdf</a:t>
            </a:r>
            <a:r>
              <a:rPr lang="en-US" sz="1600" dirty="0"/>
              <a:t> </a:t>
            </a:r>
          </a:p>
          <a:p>
            <a:pPr lvl="1">
              <a:buFont typeface="Wingdings" panose="05000000000000000000" pitchFamily="2" charset="2"/>
              <a:buChar char="§"/>
            </a:pP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C2D7BC9-E8D1-42FF-A9B1-67BA535C0513}" type="slidenum">
              <a:rPr lang="en-US" smtClean="0"/>
              <a:pPr>
                <a:defRPr/>
              </a:pPr>
              <a:t>58</a:t>
            </a:fld>
            <a:endParaRPr lang="en-US"/>
          </a:p>
        </p:txBody>
      </p:sp>
      <p:pic>
        <p:nvPicPr>
          <p:cNvPr id="5" name="Picture 4" descr="C:\Users\Julie\AppData\Local\Microsoft\Windows\Temporary Internet Files\Content.IE5\TVCB7UIX\MC900045136[1].wmf">
            <a:extLst>
              <a:ext uri="{FF2B5EF4-FFF2-40B4-BE49-F238E27FC236}">
                <a16:creationId xmlns:a16="http://schemas.microsoft.com/office/drawing/2014/main" id="{6273AE71-89B4-4997-AE6B-1EF274BF60A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77307"/>
            <a:ext cx="1752600" cy="1578985"/>
          </a:xfrm>
          <a:prstGeom prst="rect">
            <a:avLst/>
          </a:prstGeom>
          <a:noFill/>
          <a:ln>
            <a:noFill/>
          </a:ln>
        </p:spPr>
      </p:pic>
    </p:spTree>
    <p:extLst>
      <p:ext uri="{BB962C8B-B14F-4D97-AF65-F5344CB8AC3E}">
        <p14:creationId xmlns:p14="http://schemas.microsoft.com/office/powerpoint/2010/main" val="1382755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143000"/>
            <a:ext cx="6781800" cy="1828800"/>
          </a:xfrm>
        </p:spPr>
        <p:txBody>
          <a:bodyPr>
            <a:normAutofit fontScale="90000"/>
          </a:bodyPr>
          <a:lstStyle/>
          <a:p>
            <a:pPr algn="r" fontAlgn="auto">
              <a:spcAft>
                <a:spcPts val="0"/>
              </a:spcAft>
              <a:defRPr/>
            </a:pPr>
            <a:br>
              <a:rPr lang="en-US" sz="5400" b="1" dirty="0">
                <a:solidFill>
                  <a:srgbClr val="FF00FF"/>
                </a:solidFill>
              </a:rPr>
            </a:br>
            <a:r>
              <a:rPr lang="en-US" sz="5400" b="1" dirty="0">
                <a:solidFill>
                  <a:srgbClr val="FF00FF"/>
                </a:solidFill>
              </a:rPr>
              <a:t>Questions?</a:t>
            </a:r>
            <a:br>
              <a:rPr lang="en-US" sz="5400" b="1" dirty="0">
                <a:solidFill>
                  <a:srgbClr val="FF00FF"/>
                </a:solidFill>
              </a:rPr>
            </a:br>
            <a:br>
              <a:rPr lang="en-US" sz="5400" b="1" dirty="0">
                <a:solidFill>
                  <a:srgbClr val="FF00FF"/>
                </a:solidFill>
              </a:rPr>
            </a:br>
            <a:r>
              <a:rPr lang="en-US" sz="2700" dirty="0">
                <a:solidFill>
                  <a:srgbClr val="FF00FF"/>
                </a:solidFill>
              </a:rPr>
              <a:t>E-mail Julie at </a:t>
            </a:r>
            <a:r>
              <a:rPr lang="en-US" sz="2700" dirty="0">
                <a:solidFill>
                  <a:srgbClr val="FF00FF"/>
                </a:solidFill>
                <a:hlinkClick r:id="rId3"/>
              </a:rPr>
              <a:t>jtschell@comcast.net</a:t>
            </a:r>
            <a:r>
              <a:rPr lang="en-US" sz="2700" dirty="0">
                <a:solidFill>
                  <a:srgbClr val="FF00FF"/>
                </a:solidFill>
              </a:rPr>
              <a:t> </a:t>
            </a:r>
            <a:endParaRPr lang="en-US" sz="4800" dirty="0">
              <a:solidFill>
                <a:srgbClr val="FF00FF"/>
              </a:solidFill>
            </a:endParaRPr>
          </a:p>
        </p:txBody>
      </p:sp>
      <p:sp>
        <p:nvSpPr>
          <p:cNvPr id="11267" name="Slide Number Placeholder 2"/>
          <p:cNvSpPr>
            <a:spLocks noGrp="1"/>
          </p:cNvSpPr>
          <p:nvPr>
            <p:ph type="sldNum" sz="quarter" idx="12"/>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BE83D5-4B24-44C4-882C-EA4C87E05CCF}" type="slidenum">
              <a:rPr lang="en-US">
                <a:solidFill>
                  <a:srgbClr val="FFFFFF"/>
                </a:solidFill>
              </a:rPr>
              <a:pPr eaLnBrk="1" hangingPunct="1"/>
              <a:t>59</a:t>
            </a:fld>
            <a:endParaRPr lang="en-US">
              <a:solidFill>
                <a:srgbClr val="FFFFFF"/>
              </a:solidFill>
            </a:endParaRPr>
          </a:p>
        </p:txBody>
      </p:sp>
      <p:pic>
        <p:nvPicPr>
          <p:cNvPr id="7" name="Picture 6">
            <a:extLst>
              <a:ext uri="{FF2B5EF4-FFF2-40B4-BE49-F238E27FC236}">
                <a16:creationId xmlns:a16="http://schemas.microsoft.com/office/drawing/2014/main" id="{928AC8C5-CCB7-4DE8-867E-DB1A3E021814}"/>
              </a:ext>
            </a:extLst>
          </p:cNvPr>
          <p:cNvPicPr>
            <a:picLocks noChangeAspect="1"/>
          </p:cNvPicPr>
          <p:nvPr/>
        </p:nvPicPr>
        <p:blipFill>
          <a:blip r:embed="rId4"/>
          <a:stretch>
            <a:fillRect/>
          </a:stretch>
        </p:blipFill>
        <p:spPr>
          <a:xfrm>
            <a:off x="838200" y="3415121"/>
            <a:ext cx="2362200" cy="2273985"/>
          </a:xfrm>
          <a:prstGeom prst="rect">
            <a:avLst/>
          </a:prstGeom>
        </p:spPr>
      </p:pic>
    </p:spTree>
    <p:extLst>
      <p:ext uri="{BB962C8B-B14F-4D97-AF65-F5344CB8AC3E}">
        <p14:creationId xmlns:p14="http://schemas.microsoft.com/office/powerpoint/2010/main" val="4652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2BCC-D516-4B49-B945-8CB8F83101D0}"/>
              </a:ext>
            </a:extLst>
          </p:cNvPr>
          <p:cNvSpPr>
            <a:spLocks noGrp="1"/>
          </p:cNvSpPr>
          <p:nvPr>
            <p:ph type="title"/>
          </p:nvPr>
        </p:nvSpPr>
        <p:spPr/>
        <p:txBody>
          <a:bodyPr>
            <a:normAutofit/>
          </a:bodyPr>
          <a:lstStyle/>
          <a:p>
            <a:r>
              <a:rPr lang="en-US" dirty="0"/>
              <a:t>Basic Maintenance (BMIC)</a:t>
            </a:r>
          </a:p>
        </p:txBody>
      </p:sp>
      <p:sp>
        <p:nvSpPr>
          <p:cNvPr id="3" name="Content Placeholder 2">
            <a:extLst>
              <a:ext uri="{FF2B5EF4-FFF2-40B4-BE49-F238E27FC236}">
                <a16:creationId xmlns:a16="http://schemas.microsoft.com/office/drawing/2014/main" id="{7784A97F-A3D2-4ACF-A9CB-749593E0759E}"/>
              </a:ext>
            </a:extLst>
          </p:cNvPr>
          <p:cNvSpPr>
            <a:spLocks noGrp="1"/>
          </p:cNvSpPr>
          <p:nvPr>
            <p:ph idx="1"/>
          </p:nvPr>
        </p:nvSpPr>
        <p:spPr>
          <a:xfrm>
            <a:off x="457200" y="1166248"/>
            <a:ext cx="8382000" cy="4876800"/>
          </a:xfrm>
        </p:spPr>
        <p:txBody>
          <a:bodyPr>
            <a:noAutofit/>
          </a:bodyPr>
          <a:lstStyle/>
          <a:p>
            <a:r>
              <a:rPr lang="en-US" sz="1800" b="1" dirty="0"/>
              <a:t>Eligible</a:t>
            </a:r>
            <a:r>
              <a:rPr lang="en-US" sz="1600" dirty="0"/>
              <a:t>:</a:t>
            </a:r>
          </a:p>
          <a:p>
            <a:pPr lvl="1"/>
            <a:r>
              <a:rPr lang="en-US" sz="1600" dirty="0"/>
              <a:t>Repair and upkeep of eligible hardware</a:t>
            </a:r>
          </a:p>
          <a:p>
            <a:pPr lvl="1"/>
            <a:r>
              <a:rPr lang="en-US" sz="1600" dirty="0"/>
              <a:t>Wire and cable maintenance</a:t>
            </a:r>
          </a:p>
          <a:p>
            <a:pPr lvl="1"/>
            <a:r>
              <a:rPr lang="en-US" sz="1600" dirty="0"/>
              <a:t>Configuration changes</a:t>
            </a:r>
          </a:p>
          <a:p>
            <a:pPr lvl="1"/>
            <a:r>
              <a:rPr lang="en-US" sz="1600" dirty="0"/>
              <a:t>Basic technical support including online and telephone-based technical support</a:t>
            </a:r>
          </a:p>
          <a:p>
            <a:pPr lvl="1"/>
            <a:r>
              <a:rPr lang="en-US" sz="1600" dirty="0"/>
              <a:t>Software upgrades and patches including bug fixes and security patches</a:t>
            </a:r>
          </a:p>
          <a:p>
            <a:r>
              <a:rPr lang="en-US" sz="1800" b="1" dirty="0"/>
              <a:t>Eligibility limitations:</a:t>
            </a:r>
          </a:p>
          <a:p>
            <a:pPr lvl="1"/>
            <a:r>
              <a:rPr lang="en-US" sz="1600" dirty="0"/>
              <a:t>Contract must specifically identify the equipment being covered, including product name, model number and location.</a:t>
            </a:r>
          </a:p>
          <a:p>
            <a:pPr lvl="1"/>
            <a:r>
              <a:rPr lang="en-US" sz="1600" dirty="0"/>
              <a:t>Support will only be paid for actual work performed under contract.</a:t>
            </a:r>
          </a:p>
          <a:p>
            <a:pPr lvl="1"/>
            <a:r>
              <a:rPr lang="en-US" sz="1600" dirty="0"/>
              <a:t>Support for bug fixes, security patches, and technical support is 100% eligible</a:t>
            </a:r>
          </a:p>
          <a:p>
            <a:r>
              <a:rPr lang="en-US" sz="1800" b="1" dirty="0"/>
              <a:t>BMIC does not include:</a:t>
            </a:r>
          </a:p>
          <a:p>
            <a:pPr lvl="1"/>
            <a:r>
              <a:rPr lang="en-US" sz="1600" dirty="0"/>
              <a:t>Services that maintain ineligible equipment</a:t>
            </a:r>
          </a:p>
          <a:p>
            <a:pPr lvl="1"/>
            <a:r>
              <a:rPr lang="en-US" sz="1600" dirty="0"/>
              <a:t>Upfront estimates that cover the full cost of every piece of eligible equipment</a:t>
            </a:r>
          </a:p>
          <a:p>
            <a:pPr lvl="1"/>
            <a:r>
              <a:rPr lang="en-US" sz="1600" dirty="0"/>
              <a:t>Services that enhance the utility of equipment beyond the transport of information or diagnostic services in excess of those necessary to maintain the equipment’s ability to transport information</a:t>
            </a:r>
          </a:p>
          <a:p>
            <a:pPr lvl="1"/>
            <a:r>
              <a:rPr lang="en-US" sz="1600" dirty="0"/>
              <a:t>Network management services, including 24-hour network monitoring</a:t>
            </a:r>
          </a:p>
          <a:p>
            <a:pPr lvl="1"/>
            <a:r>
              <a:rPr lang="en-US" sz="1600" dirty="0"/>
              <a:t>On-site technical support (i.e., contractor duty station at the applicant site)</a:t>
            </a:r>
          </a:p>
          <a:p>
            <a:pPr lvl="1"/>
            <a:r>
              <a:rPr lang="en-US" sz="1600" dirty="0"/>
              <a:t>Unbundled warranties</a:t>
            </a:r>
          </a:p>
        </p:txBody>
      </p:sp>
    </p:spTree>
    <p:extLst>
      <p:ext uri="{BB962C8B-B14F-4D97-AF65-F5344CB8AC3E}">
        <p14:creationId xmlns:p14="http://schemas.microsoft.com/office/powerpoint/2010/main" val="120850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1E90-6F37-4DA6-B30B-6BED66430994}"/>
              </a:ext>
            </a:extLst>
          </p:cNvPr>
          <p:cNvSpPr>
            <a:spLocks noGrp="1"/>
          </p:cNvSpPr>
          <p:nvPr>
            <p:ph type="title"/>
          </p:nvPr>
        </p:nvSpPr>
        <p:spPr/>
        <p:txBody>
          <a:bodyPr>
            <a:normAutofit/>
          </a:bodyPr>
          <a:lstStyle/>
          <a:p>
            <a:pPr>
              <a:lnSpc>
                <a:spcPts val="3800"/>
              </a:lnSpc>
            </a:pPr>
            <a:r>
              <a:rPr lang="en-US" dirty="0"/>
              <a:t>Basic Maintenance (BMIC) Recommendation</a:t>
            </a:r>
          </a:p>
        </p:txBody>
      </p:sp>
      <p:sp>
        <p:nvSpPr>
          <p:cNvPr id="3" name="Content Placeholder 2">
            <a:extLst>
              <a:ext uri="{FF2B5EF4-FFF2-40B4-BE49-F238E27FC236}">
                <a16:creationId xmlns:a16="http://schemas.microsoft.com/office/drawing/2014/main" id="{48152EB0-57A9-4491-BD64-D74BC9AD58E7}"/>
              </a:ext>
            </a:extLst>
          </p:cNvPr>
          <p:cNvSpPr>
            <a:spLocks noGrp="1"/>
          </p:cNvSpPr>
          <p:nvPr>
            <p:ph idx="1"/>
          </p:nvPr>
        </p:nvSpPr>
        <p:spPr/>
        <p:txBody>
          <a:bodyPr>
            <a:normAutofit lnSpcReduction="10000"/>
          </a:bodyPr>
          <a:lstStyle/>
          <a:p>
            <a:pPr marL="0" indent="0" algn="ctr">
              <a:buNone/>
            </a:pPr>
            <a:r>
              <a:rPr lang="en-US" sz="2000" u="sng" dirty="0">
                <a:solidFill>
                  <a:srgbClr val="FF0000"/>
                </a:solidFill>
              </a:rPr>
              <a:t>I do not recommend that applicants use their C2 budgets for BMIC.  Why?</a:t>
            </a:r>
          </a:p>
          <a:p>
            <a:endParaRPr lang="en-US" sz="1600" dirty="0">
              <a:solidFill>
                <a:srgbClr val="FF0000"/>
              </a:solidFill>
            </a:endParaRPr>
          </a:p>
          <a:p>
            <a:pPr marL="457200" indent="-457200">
              <a:buFont typeface="+mj-lt"/>
              <a:buAutoNum type="arabicPeriod"/>
            </a:pPr>
            <a:r>
              <a:rPr lang="en-US" sz="1600" dirty="0"/>
              <a:t>Can only be for services/work performed from during 12 month funding year (7/1/2024 – 6/30/2025)</a:t>
            </a:r>
          </a:p>
          <a:p>
            <a:pPr lvl="1"/>
            <a:r>
              <a:rPr lang="en-US" sz="1600" dirty="0"/>
              <a:t>Does </a:t>
            </a:r>
            <a:r>
              <a:rPr lang="en-US" sz="1600" u="sng" dirty="0">
                <a:solidFill>
                  <a:srgbClr val="FF0000"/>
                </a:solidFill>
              </a:rPr>
              <a:t>not</a:t>
            </a:r>
            <a:r>
              <a:rPr lang="en-US" sz="1600" dirty="0"/>
              <a:t> follow the 4/1/2024 – 9/30/2025 schedule</a:t>
            </a:r>
          </a:p>
          <a:p>
            <a:pPr lvl="1"/>
            <a:r>
              <a:rPr lang="en-US" sz="1600" dirty="0"/>
              <a:t>Does </a:t>
            </a:r>
            <a:r>
              <a:rPr lang="en-US" sz="1600" u="sng" dirty="0">
                <a:solidFill>
                  <a:srgbClr val="FF0000"/>
                </a:solidFill>
              </a:rPr>
              <a:t>not</a:t>
            </a:r>
            <a:r>
              <a:rPr lang="en-US" sz="1600" dirty="0"/>
              <a:t> follow the first 12 months of ownership schedule</a:t>
            </a:r>
          </a:p>
          <a:p>
            <a:pPr lvl="1"/>
            <a:endParaRPr lang="en-US" sz="1600" dirty="0"/>
          </a:p>
          <a:p>
            <a:pPr>
              <a:buFont typeface="+mj-lt"/>
              <a:buAutoNum type="arabicPeriod"/>
            </a:pPr>
            <a:r>
              <a:rPr lang="en-US" sz="1600" dirty="0"/>
              <a:t> Multi-year contracts must be amortized</a:t>
            </a:r>
          </a:p>
          <a:p>
            <a:pPr lvl="1"/>
            <a:r>
              <a:rPr lang="en-US" sz="1600" dirty="0"/>
              <a:t>Cannot apply for full cost of multi-year BMIC contract in Year 1</a:t>
            </a:r>
          </a:p>
          <a:p>
            <a:pPr lvl="1"/>
            <a:r>
              <a:rPr lang="en-US" sz="1600" dirty="0"/>
              <a:t>Must amortize and request discounts for each year, annually</a:t>
            </a:r>
          </a:p>
          <a:p>
            <a:pPr lvl="1"/>
            <a:endParaRPr lang="en-US" sz="1600" dirty="0"/>
          </a:p>
          <a:p>
            <a:pPr>
              <a:buFont typeface="+mj-lt"/>
              <a:buAutoNum type="arabicPeriod"/>
            </a:pPr>
            <a:r>
              <a:rPr lang="en-US" sz="1600" dirty="0"/>
              <a:t>Next day replacement contracts not eligible</a:t>
            </a:r>
          </a:p>
          <a:p>
            <a:pPr lvl="1"/>
            <a:r>
              <a:rPr lang="en-US" sz="1600" dirty="0"/>
              <a:t>Only basic tech support, configuration changes are 100% eligible</a:t>
            </a:r>
          </a:p>
          <a:p>
            <a:pPr lvl="1"/>
            <a:endParaRPr lang="en-US" sz="1600" dirty="0"/>
          </a:p>
          <a:p>
            <a:pPr>
              <a:buFont typeface="+mj-lt"/>
              <a:buAutoNum type="arabicPeriod"/>
            </a:pPr>
            <a:r>
              <a:rPr lang="en-US" sz="1600" dirty="0"/>
              <a:t>Conditionally eligible = repair of equipment, cable maintenance</a:t>
            </a:r>
          </a:p>
          <a:p>
            <a:pPr lvl="1"/>
            <a:r>
              <a:rPr lang="en-US" sz="1600" dirty="0"/>
              <a:t>E-rate will commit based on amount of contract</a:t>
            </a:r>
          </a:p>
          <a:p>
            <a:pPr lvl="1"/>
            <a:r>
              <a:rPr lang="en-US" sz="1600" dirty="0"/>
              <a:t>BUT…. will only reimburse for time/parts used</a:t>
            </a:r>
          </a:p>
          <a:p>
            <a:pPr lvl="1"/>
            <a:r>
              <a:rPr lang="en-US" sz="1600" dirty="0"/>
              <a:t>C2 budget takes “hit” based on full commitment, not funds “used”</a:t>
            </a:r>
          </a:p>
          <a:p>
            <a:pPr lvl="1"/>
            <a:endParaRPr lang="en-US" sz="1600" b="1" dirty="0"/>
          </a:p>
          <a:p>
            <a:pPr lvl="1"/>
            <a:endParaRPr lang="en-US" sz="1600" b="1" dirty="0"/>
          </a:p>
          <a:p>
            <a:pPr marL="457200" lvl="1" indent="0" algn="ctr">
              <a:buNone/>
            </a:pPr>
            <a:r>
              <a:rPr lang="en-US" sz="1600" b="1" dirty="0">
                <a:solidFill>
                  <a:srgbClr val="FF0000"/>
                </a:solidFill>
              </a:rPr>
              <a:t>~ Use your Category 2 budgets for equipment and installation ~</a:t>
            </a:r>
          </a:p>
          <a:p>
            <a:pPr marL="457200" lvl="1" indent="0" algn="ctr">
              <a:buNone/>
            </a:pPr>
            <a:endParaRPr lang="en-US" sz="1400" b="1" dirty="0"/>
          </a:p>
          <a:p>
            <a:pPr marL="457200" lvl="1" indent="0" algn="ctr">
              <a:buNone/>
            </a:pPr>
            <a:endParaRPr lang="en-US" sz="1400" b="1" dirty="0"/>
          </a:p>
          <a:p>
            <a:endParaRPr lang="en-US" dirty="0"/>
          </a:p>
        </p:txBody>
      </p:sp>
      <p:sp>
        <p:nvSpPr>
          <p:cNvPr id="4" name="Slide Number Placeholder 3">
            <a:extLst>
              <a:ext uri="{FF2B5EF4-FFF2-40B4-BE49-F238E27FC236}">
                <a16:creationId xmlns:a16="http://schemas.microsoft.com/office/drawing/2014/main" id="{096A383C-1B48-4C9E-9B16-D209E78A1977}"/>
              </a:ext>
            </a:extLst>
          </p:cNvPr>
          <p:cNvSpPr>
            <a:spLocks noGrp="1"/>
          </p:cNvSpPr>
          <p:nvPr>
            <p:ph type="sldNum" sz="quarter" idx="12"/>
          </p:nvPr>
        </p:nvSpPr>
        <p:spPr/>
        <p:txBody>
          <a:bodyPr/>
          <a:lstStyle/>
          <a:p>
            <a:pPr>
              <a:defRPr/>
            </a:pPr>
            <a:fld id="{CC2D7BC9-E8D1-42FF-A9B1-67BA535C0513}" type="slidenum">
              <a:rPr lang="en-US" smtClean="0"/>
              <a:pPr>
                <a:defRPr/>
              </a:pPr>
              <a:t>7</a:t>
            </a:fld>
            <a:endParaRPr lang="en-US"/>
          </a:p>
        </p:txBody>
      </p:sp>
    </p:spTree>
    <p:extLst>
      <p:ext uri="{BB962C8B-B14F-4D97-AF65-F5344CB8AC3E}">
        <p14:creationId xmlns:p14="http://schemas.microsoft.com/office/powerpoint/2010/main" val="23748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1"/>
            <a:ext cx="8458200" cy="1143000"/>
          </a:xfrm>
        </p:spPr>
        <p:txBody>
          <a:bodyPr>
            <a:normAutofit/>
          </a:bodyPr>
          <a:lstStyle/>
          <a:p>
            <a:pPr>
              <a:lnSpc>
                <a:spcPts val="3800"/>
              </a:lnSpc>
            </a:pPr>
            <a:r>
              <a:rPr lang="en-US" dirty="0"/>
              <a:t>Managed Internal Broadband Services (MIBS)</a:t>
            </a:r>
          </a:p>
        </p:txBody>
      </p:sp>
      <p:sp>
        <p:nvSpPr>
          <p:cNvPr id="5" name="Content Placeholder 4"/>
          <p:cNvSpPr>
            <a:spLocks noGrp="1"/>
          </p:cNvSpPr>
          <p:nvPr>
            <p:ph idx="1"/>
          </p:nvPr>
        </p:nvSpPr>
        <p:spPr/>
        <p:txBody>
          <a:bodyPr>
            <a:noAutofit/>
          </a:bodyPr>
          <a:lstStyle/>
          <a:p>
            <a:r>
              <a:rPr lang="en-US" sz="2000" dirty="0"/>
              <a:t>Definition:</a:t>
            </a:r>
          </a:p>
          <a:p>
            <a:pPr lvl="1"/>
            <a:r>
              <a:rPr lang="en-US" sz="1600" dirty="0"/>
              <a:t>Services provided by a 3</a:t>
            </a:r>
            <a:r>
              <a:rPr lang="en-US" sz="1600" baseline="30000" dirty="0"/>
              <a:t>rd</a:t>
            </a:r>
            <a:r>
              <a:rPr lang="en-US" sz="1600" dirty="0"/>
              <a:t> party for the operation, management and monitoring of eligible internal connections (managed wi-fi)</a:t>
            </a:r>
          </a:p>
          <a:p>
            <a:r>
              <a:rPr lang="en-US" sz="2000" dirty="0"/>
              <a:t>Eligible:</a:t>
            </a:r>
          </a:p>
          <a:p>
            <a:pPr lvl="1"/>
            <a:r>
              <a:rPr lang="en-US" sz="1600" dirty="0"/>
              <a:t>Management and operation of the LAN/WLAN, including installation, activation, and initial configuration of eligible components and on-site training on the use of eligible equipment</a:t>
            </a:r>
          </a:p>
          <a:p>
            <a:r>
              <a:rPr lang="en-US" sz="2000" dirty="0"/>
              <a:t>Eligibility limitations:</a:t>
            </a:r>
          </a:p>
          <a:p>
            <a:pPr lvl="1"/>
            <a:r>
              <a:rPr lang="en-US" sz="1600" dirty="0"/>
              <a:t>Only eligible equipment may be managed</a:t>
            </a:r>
          </a:p>
          <a:p>
            <a:pPr lvl="1"/>
            <a:r>
              <a:rPr lang="en-US" sz="1600" dirty="0"/>
              <a:t>Must have listed specific equipment to be maintained in RFP</a:t>
            </a:r>
          </a:p>
          <a:p>
            <a:r>
              <a:rPr lang="en-US" sz="2000" dirty="0"/>
              <a:t>Has traditionally not been popular among applicants</a:t>
            </a:r>
          </a:p>
          <a:p>
            <a:r>
              <a:rPr lang="en-US" sz="2000" dirty="0"/>
              <a:t>2 Options:</a:t>
            </a:r>
          </a:p>
          <a:p>
            <a:pPr lvl="1"/>
            <a:r>
              <a:rPr lang="en-US" sz="1800" dirty="0"/>
              <a:t>Paying an outside vendor to own/maintain the equipment</a:t>
            </a:r>
          </a:p>
          <a:p>
            <a:pPr lvl="1"/>
            <a:r>
              <a:rPr lang="en-US" sz="1800" dirty="0"/>
              <a:t>Paying an outside vendor to maintain school-owned equipment</a:t>
            </a:r>
          </a:p>
          <a:p>
            <a:r>
              <a:rPr lang="en-US" sz="2000" dirty="0"/>
              <a:t>Subject to the C2 budget caps</a:t>
            </a:r>
            <a:endParaRPr lang="en-US" sz="1800" dirty="0"/>
          </a:p>
        </p:txBody>
      </p:sp>
    </p:spTree>
    <p:extLst>
      <p:ext uri="{BB962C8B-B14F-4D97-AF65-F5344CB8AC3E}">
        <p14:creationId xmlns:p14="http://schemas.microsoft.com/office/powerpoint/2010/main" val="181141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1859-0FCE-482E-8085-6ADF13B1014B}"/>
              </a:ext>
            </a:extLst>
          </p:cNvPr>
          <p:cNvSpPr>
            <a:spLocks noGrp="1"/>
          </p:cNvSpPr>
          <p:nvPr>
            <p:ph type="title"/>
          </p:nvPr>
        </p:nvSpPr>
        <p:spPr/>
        <p:txBody>
          <a:bodyPr>
            <a:normAutofit/>
          </a:bodyPr>
          <a:lstStyle/>
          <a:p>
            <a:r>
              <a:rPr lang="en-US" dirty="0"/>
              <a:t>Equipment Transfer/Disposal Rules</a:t>
            </a:r>
          </a:p>
        </p:txBody>
      </p:sp>
      <p:sp>
        <p:nvSpPr>
          <p:cNvPr id="3" name="Content Placeholder 2">
            <a:extLst>
              <a:ext uri="{FF2B5EF4-FFF2-40B4-BE49-F238E27FC236}">
                <a16:creationId xmlns:a16="http://schemas.microsoft.com/office/drawing/2014/main" id="{D06C8EBB-84FE-4D50-A763-33B323E08FD7}"/>
              </a:ext>
            </a:extLst>
          </p:cNvPr>
          <p:cNvSpPr>
            <a:spLocks noGrp="1"/>
          </p:cNvSpPr>
          <p:nvPr>
            <p:ph idx="1"/>
          </p:nvPr>
        </p:nvSpPr>
        <p:spPr/>
        <p:txBody>
          <a:bodyPr>
            <a:normAutofit/>
          </a:bodyPr>
          <a:lstStyle/>
          <a:p>
            <a:r>
              <a:rPr lang="en-US" sz="2000" b="1" dirty="0">
                <a:solidFill>
                  <a:srgbClr val="FF0000"/>
                </a:solidFill>
              </a:rPr>
              <a:t>Transfers</a:t>
            </a:r>
            <a:r>
              <a:rPr lang="en-US" sz="2000" dirty="0"/>
              <a:t>:  As of July 1, 2021, E-rate funded equipment from any year may be transferred between eligible buildings</a:t>
            </a:r>
          </a:p>
          <a:p>
            <a:pPr lvl="1"/>
            <a:r>
              <a:rPr lang="en-US" sz="1800" dirty="0"/>
              <a:t>If equipment is transferred between buildings within 5 years from date of purchase, must record reason and date of transfer and update asset inventory</a:t>
            </a:r>
          </a:p>
          <a:p>
            <a:pPr lvl="2"/>
            <a:r>
              <a:rPr lang="en-US" sz="1600" dirty="0"/>
              <a:t>No notice to USAC is required</a:t>
            </a:r>
          </a:p>
          <a:p>
            <a:pPr lvl="1"/>
            <a:r>
              <a:rPr lang="en-US" sz="1800" dirty="0"/>
              <a:t>Asset inventory must be retained for 10 years from date of purchase</a:t>
            </a:r>
          </a:p>
          <a:p>
            <a:pPr lvl="1"/>
            <a:endParaRPr lang="en-US" sz="1800" dirty="0"/>
          </a:p>
          <a:p>
            <a:r>
              <a:rPr lang="en-US" sz="2000" b="1" dirty="0">
                <a:solidFill>
                  <a:srgbClr val="FF0000"/>
                </a:solidFill>
              </a:rPr>
              <a:t>Disposal</a:t>
            </a:r>
            <a:r>
              <a:rPr lang="en-US" sz="2000" dirty="0"/>
              <a:t>:  Equipment may be disposed of, sold, transferred, etc. from 5 years from the date of installation</a:t>
            </a:r>
          </a:p>
          <a:p>
            <a:pPr lvl="2"/>
            <a:r>
              <a:rPr lang="en-US" sz="1600" dirty="0"/>
              <a:t>No notice to USAC required but asset inventory must be updated</a:t>
            </a:r>
          </a:p>
          <a:p>
            <a:pPr lvl="1"/>
            <a:endParaRPr lang="en-US" dirty="0"/>
          </a:p>
          <a:p>
            <a:pPr lvl="1"/>
            <a:endParaRPr lang="en-US" dirty="0"/>
          </a:p>
        </p:txBody>
      </p:sp>
    </p:spTree>
    <p:extLst>
      <p:ext uri="{BB962C8B-B14F-4D97-AF65-F5344CB8AC3E}">
        <p14:creationId xmlns:p14="http://schemas.microsoft.com/office/powerpoint/2010/main" val="1173109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29616</TotalTime>
  <Words>4569</Words>
  <Application>Microsoft Office PowerPoint</Application>
  <PresentationFormat>On-screen Show (4:3)</PresentationFormat>
  <Paragraphs>551</Paragraphs>
  <Slides>59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Constantia</vt:lpstr>
      <vt:lpstr>Times New Roman</vt:lpstr>
      <vt:lpstr>Wingdings</vt:lpstr>
      <vt:lpstr>Office Theme</vt:lpstr>
      <vt:lpstr>E-rate Category 2 Eligibility and Form 470/Bidding Guide  - Public Schools Funding Year 2024</vt:lpstr>
      <vt:lpstr>Categories of Service Recap</vt:lpstr>
      <vt:lpstr>Internal Connections</vt:lpstr>
      <vt:lpstr>Internal Connections Purchase Timeline</vt:lpstr>
      <vt:lpstr>School-to-School Fiber Eligibility</vt:lpstr>
      <vt:lpstr>Basic Maintenance (BMIC)</vt:lpstr>
      <vt:lpstr>Basic Maintenance (BMIC) Recommendation</vt:lpstr>
      <vt:lpstr>Managed Internal Broadband Services (MIBS)</vt:lpstr>
      <vt:lpstr>Equipment Transfer/Disposal Rules</vt:lpstr>
      <vt:lpstr>NIFs Not Eligible for C2 Funding</vt:lpstr>
      <vt:lpstr> PA Prevailing Wage Requirement</vt:lpstr>
      <vt:lpstr>PowerPoint Presentation</vt:lpstr>
      <vt:lpstr>Category 2, 5-Year Funding Caps</vt:lpstr>
      <vt:lpstr>Special C2 Budget Calculation Option for Smaller School Districts</vt:lpstr>
      <vt:lpstr>PowerPoint Presentation</vt:lpstr>
      <vt:lpstr>Calculating Remaining C2 Budgets</vt:lpstr>
      <vt:lpstr>Data Used for Category 2 Budgets</vt:lpstr>
      <vt:lpstr>Requesting More Funding Than Remains in C2 Budget</vt:lpstr>
      <vt:lpstr>Category 2 bidding requirements</vt:lpstr>
      <vt:lpstr>C2 Bidding Requirements (applies to all applicants)</vt:lpstr>
      <vt:lpstr>C2 Bidding Requirements (applies to all applicants)</vt:lpstr>
      <vt:lpstr>CATEGORY 2 BIDDING OPTIONS  FOR PA PUBLIC SCHOOLS</vt:lpstr>
      <vt:lpstr>Comparison:  PEPPM vs 470/RFP</vt:lpstr>
      <vt:lpstr>Bidding Option #1: Post Form 470 with RFP</vt:lpstr>
      <vt:lpstr>Option 1)  File a Form 470 and issue an RFP</vt:lpstr>
      <vt:lpstr>Hints When Constructing Form 470</vt:lpstr>
      <vt:lpstr>470 – File Inside Your EPC Portal</vt:lpstr>
      <vt:lpstr>Give it a Nickname</vt:lpstr>
      <vt:lpstr>Basic Information – Can’t Change in Form</vt:lpstr>
      <vt:lpstr>Who is the Main Contact?</vt:lpstr>
      <vt:lpstr>Select Category(ies) of Service</vt:lpstr>
      <vt:lpstr>Do You Have an RFP?</vt:lpstr>
      <vt:lpstr>Building Category 2 Service Requests</vt:lpstr>
      <vt:lpstr>Category 2 Form 470 for FY 2024</vt:lpstr>
      <vt:lpstr>Begin Building the Category 2 470</vt:lpstr>
      <vt:lpstr>Form 470 Service Requests</vt:lpstr>
      <vt:lpstr>Internal Connections Drop Down Menu Options</vt:lpstr>
      <vt:lpstr>Service Request Details</vt:lpstr>
      <vt:lpstr>Narrative in Text Box for C2 Requests</vt:lpstr>
      <vt:lpstr>Want to Add Technical Contact?</vt:lpstr>
      <vt:lpstr>State or Local Procurement Rules?</vt:lpstr>
      <vt:lpstr>Generate PDF to Review</vt:lpstr>
      <vt:lpstr>Generate PDF to Review</vt:lpstr>
      <vt:lpstr>Review PDF and Make Changes</vt:lpstr>
      <vt:lpstr>Required Certifications</vt:lpstr>
      <vt:lpstr>Required Certifications</vt:lpstr>
      <vt:lpstr>Where to Find a Copy of Your 470</vt:lpstr>
      <vt:lpstr>Where to Find a Copy of Your 470</vt:lpstr>
      <vt:lpstr>To Make Changes to Submitted 470</vt:lpstr>
      <vt:lpstr>Caution When Modifying RFP </vt:lpstr>
      <vt:lpstr>Bidding Option #2: Issue PEPPM Mini-Bid</vt:lpstr>
      <vt:lpstr> Option 2) Conduct a 'PEPPM Mini-Bid’</vt:lpstr>
      <vt:lpstr>PEPPM Mini-Bid Process</vt:lpstr>
      <vt:lpstr>PEPPM Mini-Bid Process</vt:lpstr>
      <vt:lpstr>PEPPM Mini-Bid Process</vt:lpstr>
      <vt:lpstr>Next Steps…</vt:lpstr>
      <vt:lpstr>Next Steps – All C2 Procurements</vt:lpstr>
      <vt:lpstr>C2 Purchasing Reminders</vt:lpstr>
      <vt:lpstr> Questions?  E-mail Julie at jtschell@comcast.net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Update and Refresher</dc:title>
  <dc:creator/>
  <cp:lastModifiedBy>Julie Schell</cp:lastModifiedBy>
  <cp:revision>578</cp:revision>
  <cp:lastPrinted>2015-11-06T01:10:01Z</cp:lastPrinted>
  <dcterms:created xsi:type="dcterms:W3CDTF">2007-09-18T21:36:56Z</dcterms:created>
  <dcterms:modified xsi:type="dcterms:W3CDTF">2023-10-26T18:02:26Z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